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44" r:id="rId8"/>
    <p:sldId id="345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283" r:id="rId37"/>
    <p:sldId id="284" r:id="rId38"/>
    <p:sldId id="286" r:id="rId39"/>
    <p:sldId id="297" r:id="rId40"/>
    <p:sldId id="298" r:id="rId41"/>
    <p:sldId id="310" r:id="rId42"/>
    <p:sldId id="346" r:id="rId43"/>
    <p:sldId id="347" r:id="rId44"/>
    <p:sldId id="311" r:id="rId45"/>
    <p:sldId id="312" r:id="rId46"/>
    <p:sldId id="313" r:id="rId47"/>
    <p:sldId id="314" r:id="rId48"/>
    <p:sldId id="315" r:id="rId49"/>
    <p:sldId id="316" r:id="rId50"/>
    <p:sldId id="292" r:id="rId51"/>
    <p:sldId id="293" r:id="rId52"/>
    <p:sldId id="294" r:id="rId53"/>
    <p:sldId id="318" r:id="rId54"/>
    <p:sldId id="319" r:id="rId55"/>
    <p:sldId id="295" r:id="rId56"/>
    <p:sldId id="322" r:id="rId57"/>
    <p:sldId id="323" r:id="rId58"/>
    <p:sldId id="324" r:id="rId59"/>
    <p:sldId id="325" r:id="rId60"/>
    <p:sldId id="328" r:id="rId61"/>
    <p:sldId id="329" r:id="rId62"/>
    <p:sldId id="330" r:id="rId63"/>
    <p:sldId id="337" r:id="rId64"/>
    <p:sldId id="338" r:id="rId65"/>
    <p:sldId id="320" r:id="rId66"/>
    <p:sldId id="296" r:id="rId67"/>
    <p:sldId id="331" r:id="rId68"/>
    <p:sldId id="332" r:id="rId69"/>
    <p:sldId id="352" r:id="rId70"/>
    <p:sldId id="334" r:id="rId71"/>
    <p:sldId id="299" r:id="rId72"/>
    <p:sldId id="342" r:id="rId73"/>
    <p:sldId id="343" r:id="rId74"/>
    <p:sldId id="339" r:id="rId75"/>
    <p:sldId id="340" r:id="rId76"/>
    <p:sldId id="341" r:id="rId77"/>
    <p:sldId id="301" r:id="rId78"/>
    <p:sldId id="302" r:id="rId79"/>
    <p:sldId id="336" r:id="rId80"/>
    <p:sldId id="335" r:id="rId8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8AC3-232D-4AB5-9379-C99529D3A8EA}" type="datetimeFigureOut">
              <a:rPr lang="hu-HU" smtClean="0"/>
              <a:pPr/>
              <a:t>2011.09.28.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D68-2429-4B87-89A5-0CEF7488FF9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8AC3-232D-4AB5-9379-C99529D3A8EA}" type="datetimeFigureOut">
              <a:rPr lang="hu-HU" smtClean="0"/>
              <a:pPr/>
              <a:t>2011.09.28.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D68-2429-4B87-89A5-0CEF7488FF9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8AC3-232D-4AB5-9379-C99529D3A8EA}" type="datetimeFigureOut">
              <a:rPr lang="hu-HU" smtClean="0"/>
              <a:pPr/>
              <a:t>2011.09.28.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D68-2429-4B87-89A5-0CEF7488FF9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8AC3-232D-4AB5-9379-C99529D3A8EA}" type="datetimeFigureOut">
              <a:rPr lang="hu-HU" smtClean="0"/>
              <a:pPr/>
              <a:t>2011.09.28.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D68-2429-4B87-89A5-0CEF7488FF9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8AC3-232D-4AB5-9379-C99529D3A8EA}" type="datetimeFigureOut">
              <a:rPr lang="hu-HU" smtClean="0"/>
              <a:pPr/>
              <a:t>2011.09.28.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D68-2429-4B87-89A5-0CEF7488FF9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8AC3-232D-4AB5-9379-C99529D3A8EA}" type="datetimeFigureOut">
              <a:rPr lang="hu-HU" smtClean="0"/>
              <a:pPr/>
              <a:t>2011.09.28.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D68-2429-4B87-89A5-0CEF7488FF9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8AC3-232D-4AB5-9379-C99529D3A8EA}" type="datetimeFigureOut">
              <a:rPr lang="hu-HU" smtClean="0"/>
              <a:pPr/>
              <a:t>2011.09.28.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D68-2429-4B87-89A5-0CEF7488FF9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8AC3-232D-4AB5-9379-C99529D3A8EA}" type="datetimeFigureOut">
              <a:rPr lang="hu-HU" smtClean="0"/>
              <a:pPr/>
              <a:t>2011.09.28.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D68-2429-4B87-89A5-0CEF7488FF9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8AC3-232D-4AB5-9379-C99529D3A8EA}" type="datetimeFigureOut">
              <a:rPr lang="hu-HU" smtClean="0"/>
              <a:pPr/>
              <a:t>2011.09.28.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D68-2429-4B87-89A5-0CEF7488FF9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8AC3-232D-4AB5-9379-C99529D3A8EA}" type="datetimeFigureOut">
              <a:rPr lang="hu-HU" smtClean="0"/>
              <a:pPr/>
              <a:t>2011.09.28.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D68-2429-4B87-89A5-0CEF7488FF9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8AC3-232D-4AB5-9379-C99529D3A8EA}" type="datetimeFigureOut">
              <a:rPr lang="hu-HU" smtClean="0"/>
              <a:pPr/>
              <a:t>2011.09.28.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D68-2429-4B87-89A5-0CEF7488FF9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4000"/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18AC3-232D-4AB5-9379-C99529D3A8EA}" type="datetimeFigureOut">
              <a:rPr lang="hu-HU" smtClean="0"/>
              <a:pPr/>
              <a:t>2011.09.28.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38D68-2429-4B87-89A5-0CEF7488FF9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4. Konzultáció</a:t>
            </a:r>
            <a:br>
              <a:rPr lang="hu-HU" dirty="0" smtClean="0"/>
            </a:br>
            <a:r>
              <a:rPr lang="hu-HU" dirty="0" smtClean="0"/>
              <a:t>Adózási ismeretek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Pénzügyi szakügyintéző képzés</a:t>
            </a:r>
          </a:p>
          <a:p>
            <a:r>
              <a:rPr lang="hu-HU" dirty="0" smtClean="0"/>
              <a:t>2011. Szeptember 29.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c) Családi adókedvezményről mit kell tudni?</a:t>
            </a:r>
            <a:endParaRPr lang="hu-H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artalom helye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r>
              <a:rPr lang="hu-HU" dirty="0" smtClean="0"/>
              <a:t>A családi kedvezményt érvényesítő magánszemély az </a:t>
            </a:r>
            <a:r>
              <a:rPr lang="hu-HU" b="1" dirty="0" smtClean="0"/>
              <a:t>összevont adóalapját </a:t>
            </a:r>
            <a:r>
              <a:rPr lang="hu-HU" dirty="0" smtClean="0"/>
              <a:t>a családi kedvezménnyel </a:t>
            </a:r>
            <a:r>
              <a:rPr lang="hu-HU" b="1" dirty="0" smtClean="0"/>
              <a:t>csökkenti</a:t>
            </a:r>
            <a:r>
              <a:rPr lang="hu-HU" dirty="0" smtClean="0"/>
              <a:t>.</a:t>
            </a:r>
          </a:p>
          <a:p>
            <a:r>
              <a:rPr lang="hu-HU" dirty="0" smtClean="0"/>
              <a:t>A családi kedvezmény - az eltartottak lélekszámától függően - kedvezményezett eltartottanként és jogosultsági hónaponként</a:t>
            </a:r>
          </a:p>
          <a:p>
            <a:r>
              <a:rPr lang="hu-HU" dirty="0" smtClean="0"/>
              <a:t>a) egy és kettő eltartott esetén </a:t>
            </a:r>
            <a:r>
              <a:rPr lang="hu-HU" b="1" dirty="0" smtClean="0"/>
              <a:t>62 500 </a:t>
            </a:r>
            <a:r>
              <a:rPr lang="hu-HU" dirty="0" smtClean="0"/>
              <a:t>forint,</a:t>
            </a:r>
          </a:p>
          <a:p>
            <a:r>
              <a:rPr lang="hu-HU" dirty="0" smtClean="0"/>
              <a:t>b) három és minden további eltartott esetén </a:t>
            </a:r>
            <a:r>
              <a:rPr lang="hu-HU" b="1" dirty="0" smtClean="0"/>
              <a:t>206 250 </a:t>
            </a:r>
            <a:r>
              <a:rPr lang="hu-HU" dirty="0" smtClean="0"/>
              <a:t>forint.</a:t>
            </a:r>
          </a:p>
          <a:p>
            <a:endParaRPr lang="hu-HU" dirty="0" smtClean="0"/>
          </a:p>
        </p:txBody>
      </p:sp>
      <p:sp>
        <p:nvSpPr>
          <p:cNvPr id="2150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smtClean="0"/>
              <a:t>Családi kedvezmény</a:t>
            </a:r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hu-HU" b="1" dirty="0" smtClean="0"/>
              <a:t> Kedvezményezett eltartott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hu-HU" dirty="0" smtClean="0"/>
              <a:t>a) az, akire tekintettel a családok támogatásáról szóló törvény szerint családi pótlékot folyósítanak,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hu-HU" dirty="0" smtClean="0"/>
              <a:t>b) a magzat a várandósság időszakában (fogantatásának 91. napjától megszületéséig),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hu-HU" dirty="0" smtClean="0"/>
              <a:t>c) az, aki a családi pótlékra saját jogán jogosult,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hu-HU" dirty="0" smtClean="0"/>
              <a:t>d) a rokkantsági járadékban részesülő magánszemély.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endParaRPr lang="hu-HU" b="1" dirty="0"/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hu-HU" b="1" dirty="0" smtClean="0"/>
              <a:t> Eltartott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hu-HU" dirty="0" smtClean="0"/>
              <a:t>a) </a:t>
            </a:r>
            <a:r>
              <a:rPr lang="hu-HU" dirty="0" err="1" smtClean="0"/>
              <a:t>a</a:t>
            </a:r>
            <a:r>
              <a:rPr lang="hu-HU" dirty="0" smtClean="0"/>
              <a:t> kedvezményezett eltartott,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hu-HU" dirty="0" smtClean="0"/>
              <a:t>b) az, akit a családok támogatásáról szóló törvény szerint a családi pótlék összegének megállapítása szempontjából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hu-HU" dirty="0" smtClean="0"/>
              <a:t>figyelembe vesznek.</a:t>
            </a:r>
          </a:p>
        </p:txBody>
      </p:sp>
      <p:sp>
        <p:nvSpPr>
          <p:cNvPr id="2253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hu-HU" dirty="0" smtClean="0"/>
              <a:t>Családi adókedv. Folyt.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A 18 éven aluli gyermeken és a 20 éven aluli középiskoláson túl családi pótlékot folyósítanak, vagyis adókedvezmény jár a 23 éven aluli sajátos nevelési igényű tanulók, </a:t>
            </a:r>
          </a:p>
          <a:p>
            <a:r>
              <a:rPr lang="hu-HU" dirty="0" smtClean="0"/>
              <a:t>valamint a súlyos, halmozottan fogyatékos gyermekek után a tankötelezettség teljesítésének végéig. </a:t>
            </a:r>
          </a:p>
          <a:p>
            <a:r>
              <a:rPr lang="hu-HU" dirty="0" smtClean="0"/>
              <a:t>saját jogán jogosult családi pótlékra, így érvényesítheti a kedvezményt a 18 év feletti árva vagy félárva személy, aki még tanulmányokat folytat, a 18. életévét betöltött tartósan beteg, illetve súlyosan fogyatékos személy, ha már nem folytat tanulmányokat, </a:t>
            </a:r>
          </a:p>
          <a:p>
            <a:r>
              <a:rPr lang="hu-HU" dirty="0" smtClean="0"/>
              <a:t> a </a:t>
            </a:r>
            <a:r>
              <a:rPr lang="hu-HU" b="1" dirty="0" smtClean="0"/>
              <a:t>rokkantsági járadékban részesülő magánszemély is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9DB38-CCB3-42F5-8256-5EA5A984129D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Ki után jár családi kedvezmény?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d) Mit kell tudni az adójóváírásról?</a:t>
            </a:r>
            <a:endParaRPr lang="hu-H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adóalap-kiegészítés együttes összegének 16 százaléka, de legfeljebb jogosultsági hónaponként 12 100 forint, </a:t>
            </a:r>
          </a:p>
          <a:p>
            <a:r>
              <a:rPr lang="hu-HU" dirty="0" smtClean="0"/>
              <a:t>feltéve, hogy a magánszemély összes jövedelme az adóévben nem haladja meg az adóévre 2 millió 750 ezer forint, </a:t>
            </a:r>
          </a:p>
          <a:p>
            <a:r>
              <a:rPr lang="hu-HU" dirty="0" smtClean="0"/>
              <a:t>ezt követően </a:t>
            </a:r>
            <a:r>
              <a:rPr lang="hu-HU" b="1" dirty="0" smtClean="0"/>
              <a:t>12%-kal fut ki</a:t>
            </a:r>
            <a:r>
              <a:rPr lang="hu-HU" dirty="0" smtClean="0"/>
              <a:t>, ami azt jelenti, hogy az adójóváírás évi </a:t>
            </a:r>
            <a:r>
              <a:rPr lang="hu-HU" i="1" u="sng" dirty="0" smtClean="0"/>
              <a:t>3 millió 960 ezer forintos jövedelem felett nem érvényesíthető</a:t>
            </a:r>
            <a:r>
              <a:rPr lang="hu-HU" dirty="0" smtClean="0"/>
              <a:t>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e) Melyek a Szja adókedvezmények?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1. lakáscélú hiteltörlesztés áthúzódó kedvezménye,</a:t>
            </a:r>
          </a:p>
          <a:p>
            <a:r>
              <a:rPr lang="hu-HU" dirty="0" smtClean="0"/>
              <a:t>2. személyi kedvezmény,</a:t>
            </a:r>
          </a:p>
          <a:p>
            <a:r>
              <a:rPr lang="hu-HU" dirty="0" smtClean="0"/>
              <a:t>3. őstermelői kedvezmény,</a:t>
            </a:r>
          </a:p>
          <a:p>
            <a:r>
              <a:rPr lang="hu-HU" dirty="0" smtClean="0"/>
              <a:t>4. egyéb.</a:t>
            </a:r>
          </a:p>
          <a:p>
            <a:pPr>
              <a:buFont typeface="Wingdings 3" pitchFamily="18" charset="2"/>
              <a:buNone/>
            </a:pPr>
            <a:r>
              <a:rPr lang="hu-HU" dirty="0" smtClean="0"/>
              <a:t> Összege legfeljebb az összevont adóalap adójának összegéig terjedhet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artalom helye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37125"/>
          </a:xfrm>
        </p:spPr>
        <p:txBody>
          <a:bodyPr>
            <a:normAutofit/>
          </a:bodyPr>
          <a:lstStyle/>
          <a:p>
            <a:r>
              <a:rPr lang="hu-HU" dirty="0" smtClean="0"/>
              <a:t>ha lakáshitelt vett fel, és a hitel törlesztését még 2007. január elseje előtt megkezdte,</a:t>
            </a:r>
          </a:p>
          <a:p>
            <a:r>
              <a:rPr lang="hu-HU" dirty="0" smtClean="0"/>
              <a:t>rendelkezik a hitelintézet igazolásával</a:t>
            </a:r>
          </a:p>
          <a:p>
            <a:r>
              <a:rPr lang="hu-HU" dirty="0" smtClean="0"/>
              <a:t> igénybe vehető támogatás 30 vagy 40%-os kedvezményre jogosíthat fel, de semmi esetben sem haladhatja meg a 120 ezer forintot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Lakáscélú hiteltörlesztés áthúzódó kedvezménye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artalom helye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hu-HU" b="1" dirty="0" smtClean="0"/>
              <a:t> súlyosan fogyatékos magánszemélynél </a:t>
            </a:r>
            <a:r>
              <a:rPr lang="hu-HU" dirty="0" smtClean="0"/>
              <a:t>az erről szóló igazolás alapján a fogyatékos állapot kezdő napjának hónapjától ezen állapot fennállása idején </a:t>
            </a:r>
          </a:p>
          <a:p>
            <a:r>
              <a:rPr lang="hu-HU" dirty="0" smtClean="0"/>
              <a:t>havonta az adóév első napján érvényes havi </a:t>
            </a:r>
            <a:r>
              <a:rPr lang="hu-HU" b="1" i="1" dirty="0" smtClean="0"/>
              <a:t>minimálbér (78000 Ft jelenleg) 5 %-nak megfelelő összeg</a:t>
            </a:r>
          </a:p>
        </p:txBody>
      </p:sp>
      <p:sp>
        <p:nvSpPr>
          <p:cNvPr id="2662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smtClean="0"/>
              <a:t>Személyi kedvezmény</a:t>
            </a:r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artalom helye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hu-HU" dirty="0" smtClean="0"/>
              <a:t>Az összevont adóalap adóját csökkenti a tételes költségelszámolást, vagy a 10 százalék költséghányadot alkalmazó:</a:t>
            </a:r>
          </a:p>
          <a:p>
            <a:r>
              <a:rPr lang="hu-HU" dirty="0" smtClean="0"/>
              <a:t>mezőgazdasági őstermelő (de legfeljebb </a:t>
            </a:r>
            <a:r>
              <a:rPr lang="hu-HU" b="1" dirty="0" smtClean="0"/>
              <a:t>100 ezer forint - őstermelői adókedvezmény)</a:t>
            </a:r>
          </a:p>
        </p:txBody>
      </p:sp>
      <p:sp>
        <p:nvSpPr>
          <p:cNvPr id="2560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smtClean="0"/>
              <a:t>Tevékenységi kedvezmények</a:t>
            </a:r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hu-HU" dirty="0" smtClean="0"/>
              <a:t> magánszemély által örökség, hagyomány vagy meghagyás címén megszerzett vagyoni érték - ide nem értve az örökösök által az örökölt jog érvényesítése révén megszerzett jövedelmet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hu-HU" dirty="0" smtClean="0"/>
              <a:t>a magánszemély részére más magánszemély(</a:t>
            </a:r>
            <a:r>
              <a:rPr lang="hu-HU" dirty="0" err="1" smtClean="0"/>
              <a:t>ek</a:t>
            </a:r>
            <a:r>
              <a:rPr lang="hu-HU" dirty="0" smtClean="0"/>
              <a:t>) által ingyenesen vagy kedvezményesen juttatott (fizetett) vagyoni érték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hu-HU" dirty="0" smtClean="0"/>
              <a:t>az 1988. január 1-jét megelőzően kibocsátott kötvény, vagyonjegy kamata, osztaléka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hu-HU" dirty="0" smtClean="0"/>
              <a:t>a házassági vagyonközösség megszüntetése következtében ingónak, ingatlannak, jognak vagy értékpapírnak a házastárs által történő megváltásából származó jövedelem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hu-HU" dirty="0" smtClean="0"/>
              <a:t>a donornak fizetett díj, költségtérítés (költségátalány), a szerv-, szövetadományozással kapcsolatos </a:t>
            </a:r>
            <a:r>
              <a:rPr lang="hu-HU" dirty="0" err="1" smtClean="0"/>
              <a:t>jövedelemkiesés</a:t>
            </a:r>
            <a:r>
              <a:rPr lang="hu-HU" dirty="0" smtClean="0"/>
              <a:t> megtérítése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hu-HU" dirty="0" smtClean="0"/>
              <a:t>a hallgatói hitellel kapcsolatos célzott kamattámogatás</a:t>
            </a:r>
            <a:endParaRPr lang="hu-HU" dirty="0"/>
          </a:p>
        </p:txBody>
      </p:sp>
      <p:sp>
        <p:nvSpPr>
          <p:cNvPr id="2867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Egyéb kedvezmény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Áttekintendő adónemek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Szja</a:t>
            </a:r>
          </a:p>
          <a:p>
            <a:r>
              <a:rPr lang="hu-HU" dirty="0" smtClean="0"/>
              <a:t>Áfa</a:t>
            </a:r>
          </a:p>
          <a:p>
            <a:r>
              <a:rPr lang="hu-HU" dirty="0" smtClean="0"/>
              <a:t>Társasági adó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e) Ingatlan és ingóságból értékesítéséből származó jövedelem adózása</a:t>
            </a:r>
            <a:endParaRPr lang="hu-H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b="1" smtClean="0"/>
              <a:t>Ingatlanértékesítés</a:t>
            </a:r>
            <a:endParaRPr lang="hu-HU" smtClean="0"/>
          </a:p>
        </p:txBody>
      </p:sp>
      <p:sp>
        <p:nvSpPr>
          <p:cNvPr id="14339" name="Tartalom helye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000" dirty="0" smtClean="0"/>
              <a:t>Az </a:t>
            </a:r>
            <a:r>
              <a:rPr lang="hu-HU" sz="2000" b="1" dirty="0" smtClean="0"/>
              <a:t>illetékmentesen szerzett ingatlan </a:t>
            </a:r>
            <a:r>
              <a:rPr lang="hu-HU" sz="2000" dirty="0" smtClean="0"/>
              <a:t>átruházásából származó jövedelem meghatározásakor </a:t>
            </a:r>
            <a:r>
              <a:rPr lang="hu-HU" sz="2000" b="1" dirty="0" smtClean="0"/>
              <a:t>megszerzésre fordított összegként </a:t>
            </a:r>
            <a:r>
              <a:rPr lang="hu-HU" sz="2000" dirty="0" smtClean="0"/>
              <a:t>öröklésnél a hagyatéki leltárban feltüntetett érték, ajándékozásnál az átruházásból származó </a:t>
            </a:r>
            <a:r>
              <a:rPr lang="hu-HU" sz="2000" b="1" dirty="0" smtClean="0"/>
              <a:t>bevétel 75 százaléka számolható el.</a:t>
            </a:r>
          </a:p>
          <a:p>
            <a:pPr eaLnBrk="1" hangingPunct="1"/>
            <a:r>
              <a:rPr lang="hu-HU" sz="2000" dirty="0" smtClean="0"/>
              <a:t> </a:t>
            </a:r>
            <a:r>
              <a:rPr lang="hu-HU" sz="2000" b="1" dirty="0" smtClean="0"/>
              <a:t>Örökölt vagy ajándékba kapott </a:t>
            </a:r>
            <a:r>
              <a:rPr lang="hu-HU" sz="2000" dirty="0" smtClean="0"/>
              <a:t>ingatlan átruházása esetén az illetékkiszabáshoz figyelembe vett érték az ingatlan szerzési értéke, ha azonban az illetéket az adóbevallás határidejéig nem szabják ki, akkor öröklésnél a hagyatéki eljárás során feltüntetett érték, ajándékozásnál az eladásából származó bevétel 50 százaléka (ha az illetékhatározat később ettől eltérő értéket tartalmaz, a bevallás önellenőrzéssel módosítható)</a:t>
            </a:r>
          </a:p>
          <a:p>
            <a:pPr eaLnBrk="1" hangingPunct="1"/>
            <a:r>
              <a:rPr lang="hu-HU" sz="2000" dirty="0" smtClean="0"/>
              <a:t> A több részletben megszerzett ingatlan esetében a ráépítés, újjáépítés, alapterület-növelés megszerzésére fordított összeg meghatározásakor legalább a beépített anyag-értéket figyelembe szükséges venni.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091688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A 2006. évben vagy azt megelőzően megszerzett lakás céljáró szolgáló ingatlan 2011. évi értékesítése esetén már nem keletkezik adóköteles jövedelem.</a:t>
            </a:r>
          </a:p>
          <a:p>
            <a:r>
              <a:rPr lang="hu-HU" dirty="0" smtClean="0"/>
              <a:t>A lakás célra szolgáló ingatlan eladásból számított összegből a szerzés időpontjától függően a következők szerint számított összeg minősül jövedelemnek: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9DB38-CCB3-42F5-8256-5EA5A984129D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Ingatlanértékesítés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8324" t="43167" r="27026" b="31961"/>
          <a:stretch>
            <a:fillRect/>
          </a:stretch>
        </p:blipFill>
        <p:spPr bwMode="auto">
          <a:xfrm>
            <a:off x="2051720" y="3573016"/>
            <a:ext cx="6120680" cy="274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 smtClean="0"/>
              <a:t>Egy magánszemély 2011. évben </a:t>
            </a:r>
            <a:r>
              <a:rPr lang="hu-HU" b="1" dirty="0" smtClean="0"/>
              <a:t>24 millió forintért értékesíti </a:t>
            </a:r>
            <a:r>
              <a:rPr lang="hu-HU" dirty="0" smtClean="0"/>
              <a:t>a </a:t>
            </a:r>
            <a:r>
              <a:rPr lang="hu-HU" b="1" dirty="0" smtClean="0">
                <a:solidFill>
                  <a:srgbClr val="FF0000"/>
                </a:solidFill>
              </a:rPr>
              <a:t>2007. évben </a:t>
            </a:r>
            <a:r>
              <a:rPr lang="hu-HU" b="1" dirty="0" smtClean="0"/>
              <a:t>16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smtClean="0"/>
              <a:t>millió forintért vásárolt </a:t>
            </a:r>
            <a:r>
              <a:rPr lang="hu-HU" dirty="0" smtClean="0"/>
              <a:t>házát. Az adásvételi szerződés alapján a vevő a vételár összegéből 14 millió forintot a szerződés megkötésekor az eladónak átad, a maradék 10 millió forintot pedig a következő négy évben részletekben fizet meg, amelyre tekintettel még </a:t>
            </a:r>
            <a:r>
              <a:rPr lang="hu-HU" b="1" dirty="0" smtClean="0"/>
              <a:t>1 millió forint kamatot is fizet. </a:t>
            </a:r>
            <a:r>
              <a:rPr lang="hu-HU" dirty="0" smtClean="0"/>
              <a:t>A kamatfizetésről az adásvételi szerződés rendelkezik.</a:t>
            </a:r>
          </a:p>
          <a:p>
            <a:r>
              <a:rPr lang="hu-HU" dirty="0" smtClean="0"/>
              <a:t>Az eladó kicseréltette a külső nyílászárókat és megcsináltatta a ház szigetelését. A munkálatok számlával igazolt </a:t>
            </a:r>
            <a:r>
              <a:rPr lang="hu-HU" b="1" dirty="0" smtClean="0"/>
              <a:t>költségei 3,5 </a:t>
            </a:r>
            <a:r>
              <a:rPr lang="hu-HU" dirty="0" smtClean="0"/>
              <a:t>millió forintot tettek ki.</a:t>
            </a:r>
          </a:p>
          <a:p>
            <a:r>
              <a:rPr lang="hu-HU" dirty="0" smtClean="0"/>
              <a:t>2010. évben a lakás ki lett festve, amely munkálatokról </a:t>
            </a:r>
            <a:r>
              <a:rPr lang="hu-HU" b="1" dirty="0" smtClean="0"/>
              <a:t>500 ezer </a:t>
            </a:r>
            <a:r>
              <a:rPr lang="hu-HU" dirty="0" smtClean="0"/>
              <a:t>forintos számlával rendelkezik. (</a:t>
            </a:r>
            <a:r>
              <a:rPr lang="hu-HU" i="1" dirty="0" smtClean="0">
                <a:solidFill>
                  <a:srgbClr val="FF0000"/>
                </a:solidFill>
              </a:rPr>
              <a:t>Ez a munkálat állagmegóvásnak minősül, de nem lehet elszámolni, mert nem éri el a bevétel 5 százalékát (1 250 000 forintot).)</a:t>
            </a:r>
          </a:p>
          <a:p>
            <a:r>
              <a:rPr lang="hu-HU" dirty="0" smtClean="0"/>
              <a:t>Az átruházással összefüggésben felmerült számlával </a:t>
            </a:r>
            <a:r>
              <a:rPr lang="hu-HU" b="1" dirty="0" smtClean="0"/>
              <a:t>igazolt költségek </a:t>
            </a:r>
            <a:r>
              <a:rPr lang="hu-HU" dirty="0" smtClean="0"/>
              <a:t>összesen </a:t>
            </a:r>
            <a:r>
              <a:rPr lang="hu-HU" b="1" dirty="0" smtClean="0"/>
              <a:t>500 ezer </a:t>
            </a:r>
            <a:r>
              <a:rPr lang="hu-HU" dirty="0" smtClean="0"/>
              <a:t>forintot tettek ki.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9DB38-CCB3-42F5-8256-5EA5A984129D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Példa egy lakóingatlan értékesítéséből származó jövedelem kiszámításához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400" dirty="0" smtClean="0"/>
              <a:t>Az ingatlan eladási ára (Ft) 24 000 </a:t>
            </a:r>
            <a:r>
              <a:rPr lang="hu-HU" sz="2400" dirty="0" err="1" smtClean="0"/>
              <a:t>000</a:t>
            </a:r>
            <a:endParaRPr lang="hu-HU" sz="2400" dirty="0" smtClean="0"/>
          </a:p>
          <a:p>
            <a:r>
              <a:rPr lang="hu-HU" sz="2400" u="sng" dirty="0" smtClean="0"/>
              <a:t>A vevő által fizetett késedelmi kamat (Ft) 1 000 </a:t>
            </a:r>
            <a:r>
              <a:rPr lang="hu-HU" sz="2400" u="sng" dirty="0" err="1" smtClean="0"/>
              <a:t>000</a:t>
            </a:r>
            <a:endParaRPr lang="hu-HU" sz="2400" u="sng" dirty="0" smtClean="0"/>
          </a:p>
          <a:p>
            <a:pPr>
              <a:buNone/>
            </a:pPr>
            <a:r>
              <a:rPr lang="hu-HU" sz="2400" b="1" dirty="0" smtClean="0"/>
              <a:t>Bevételek összesen (Ft) 25 000 </a:t>
            </a:r>
            <a:r>
              <a:rPr lang="hu-HU" sz="2400" b="1" dirty="0" err="1" smtClean="0"/>
              <a:t>000</a:t>
            </a:r>
            <a:endParaRPr lang="hu-HU" sz="2400" b="1" dirty="0" smtClean="0"/>
          </a:p>
          <a:p>
            <a:r>
              <a:rPr lang="hu-HU" sz="2400" dirty="0" smtClean="0"/>
              <a:t>Az ingatlan szerzési összege (Ft): 16 000 </a:t>
            </a:r>
            <a:r>
              <a:rPr lang="hu-HU" sz="2400" dirty="0" err="1" smtClean="0"/>
              <a:t>000</a:t>
            </a:r>
            <a:endParaRPr lang="hu-HU" sz="2400" dirty="0" smtClean="0"/>
          </a:p>
          <a:p>
            <a:r>
              <a:rPr lang="hu-HU" sz="2400" dirty="0" smtClean="0"/>
              <a:t>Az értéknövelő beruházások (Ft) 3 500 000</a:t>
            </a:r>
          </a:p>
          <a:p>
            <a:r>
              <a:rPr lang="hu-HU" sz="2400" u="sng" dirty="0" smtClean="0"/>
              <a:t>Az átruházás költségeinek összege (Ft) 500 000</a:t>
            </a:r>
          </a:p>
          <a:p>
            <a:pPr>
              <a:buNone/>
            </a:pPr>
            <a:r>
              <a:rPr lang="hu-HU" sz="2400" b="1" dirty="0" smtClean="0"/>
              <a:t>Költségek összesen (Ft) -20 000 </a:t>
            </a:r>
            <a:r>
              <a:rPr lang="hu-HU" sz="2400" b="1" dirty="0" err="1" smtClean="0"/>
              <a:t>000</a:t>
            </a:r>
            <a:endParaRPr lang="hu-HU" sz="2400" b="1" dirty="0" smtClean="0"/>
          </a:p>
          <a:p>
            <a:r>
              <a:rPr lang="hu-HU" sz="2400" dirty="0" smtClean="0"/>
              <a:t>A számított összeg (</a:t>
            </a:r>
            <a:r>
              <a:rPr lang="hu-HU" sz="2400" dirty="0" err="1" smtClean="0"/>
              <a:t>Bevételek-Költségek</a:t>
            </a:r>
            <a:r>
              <a:rPr lang="hu-HU" sz="2400" dirty="0" smtClean="0"/>
              <a:t>) (Ft) </a:t>
            </a:r>
          </a:p>
          <a:p>
            <a:pPr>
              <a:buNone/>
            </a:pPr>
            <a:r>
              <a:rPr lang="hu-HU" sz="2400" dirty="0" smtClean="0"/>
              <a:t>5 000 </a:t>
            </a:r>
            <a:r>
              <a:rPr lang="hu-HU" sz="2400" dirty="0" err="1" smtClean="0"/>
              <a:t>000</a:t>
            </a:r>
            <a:endParaRPr lang="hu-HU" sz="2400" dirty="0" smtClean="0"/>
          </a:p>
          <a:p>
            <a:r>
              <a:rPr lang="hu-HU" sz="2400" b="1" i="1" dirty="0" smtClean="0"/>
              <a:t>Adóköteles jövedelemnek minősül a számított összeg </a:t>
            </a:r>
            <a:r>
              <a:rPr lang="hu-HU" sz="2400" b="1" i="1" dirty="0" smtClean="0">
                <a:solidFill>
                  <a:srgbClr val="FF0000"/>
                </a:solidFill>
              </a:rPr>
              <a:t>30%</a:t>
            </a:r>
            <a:r>
              <a:rPr lang="hu-HU" sz="2400" b="1" i="1" dirty="0" smtClean="0"/>
              <a:t>-a (Ft) 1 500 000 (</a:t>
            </a:r>
            <a:r>
              <a:rPr lang="hu-HU" sz="2400" b="1" i="1" dirty="0" smtClean="0">
                <a:solidFill>
                  <a:srgbClr val="FF0000"/>
                </a:solidFill>
              </a:rPr>
              <a:t>mivel 4 éve vette</a:t>
            </a:r>
            <a:r>
              <a:rPr lang="hu-HU" sz="2400" b="1" i="1" dirty="0" smtClean="0"/>
              <a:t>)</a:t>
            </a:r>
            <a:endParaRPr lang="hu-HU" sz="2400" b="1" i="1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9DB38-CCB3-42F5-8256-5EA5A984129D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 megoldása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2523736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Az előzőekben nem említett minden más ingatlan (telek, üdülő, üdülőtelek, termőföld, üzlethelyiség, nem lakás céljára szolgáló egyéb ingatlan) esetében a bevétel és a költségek különbözeteként számított összeg a következők szerint csökkenthető: (</a:t>
            </a:r>
            <a:r>
              <a:rPr lang="hu-HU" b="1" dirty="0" smtClean="0"/>
              <a:t>Az 1996. évben vagy azt megelőzően megszerzett nem lakás céljáró szolgáló ingatlan 2011. évi értékesítése esetén már nem keletkezik adóköteles jövedelem.)</a:t>
            </a:r>
            <a:endParaRPr lang="hu-HU" b="1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9DB38-CCB3-42F5-8256-5EA5A984129D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Nem lakás céljára szolgáló ingatlanok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550" t="48719" r="34376" b="18521"/>
          <a:stretch>
            <a:fillRect/>
          </a:stretch>
        </p:blipFill>
        <p:spPr bwMode="auto">
          <a:xfrm>
            <a:off x="2267744" y="3140968"/>
            <a:ext cx="453650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Egy magánszemély 2011. évben az adásvételi szerződés alapján </a:t>
            </a:r>
            <a:r>
              <a:rPr lang="hu-HU" b="1" dirty="0" smtClean="0"/>
              <a:t>20 millió forintért értékesíti </a:t>
            </a:r>
            <a:r>
              <a:rPr lang="hu-HU" dirty="0" smtClean="0"/>
              <a:t>a </a:t>
            </a:r>
            <a:r>
              <a:rPr lang="hu-HU" dirty="0" smtClean="0">
                <a:solidFill>
                  <a:srgbClr val="FF0000"/>
                </a:solidFill>
              </a:rPr>
              <a:t>1997. évben örökölt üdülőjét</a:t>
            </a:r>
            <a:r>
              <a:rPr lang="hu-HU" dirty="0" smtClean="0"/>
              <a:t>. Az illeték megállapításakor figyelembe vett összeg és a megfizetett illeték összesen </a:t>
            </a:r>
            <a:r>
              <a:rPr lang="hu-HU" b="1" dirty="0" smtClean="0"/>
              <a:t>12 millió forint </a:t>
            </a:r>
            <a:r>
              <a:rPr lang="hu-HU" dirty="0" smtClean="0"/>
              <a:t>volt.</a:t>
            </a:r>
          </a:p>
          <a:p>
            <a:r>
              <a:rPr lang="hu-HU" dirty="0" smtClean="0"/>
              <a:t>Értékesítés előtt fél évvel az üdülőt kifestették és a járólapokat, a csempét és a parkettát kicserélték. A magánszemély a </a:t>
            </a:r>
            <a:r>
              <a:rPr lang="hu-HU" b="1" dirty="0" smtClean="0"/>
              <a:t>munkálatokról 2,4 millió forintról szóló számlával</a:t>
            </a:r>
            <a:r>
              <a:rPr lang="hu-HU" dirty="0" smtClean="0"/>
              <a:t> rendelkezik. (</a:t>
            </a:r>
            <a:r>
              <a:rPr lang="hu-HU" i="1" dirty="0" smtClean="0">
                <a:solidFill>
                  <a:srgbClr val="FF0000"/>
                </a:solidFill>
              </a:rPr>
              <a:t>A felsorolt munkálatok állagmegóvásnak minősülnek, és mivel a költségek a bevétel 5 százalékát (1 millió forintot) meghaladják, ezért értéknövelő beruházás címén költségként el lehet számolni.</a:t>
            </a:r>
            <a:r>
              <a:rPr lang="hu-HU" dirty="0" smtClean="0"/>
              <a:t>)</a:t>
            </a:r>
          </a:p>
          <a:p>
            <a:r>
              <a:rPr lang="hu-HU" dirty="0" smtClean="0"/>
              <a:t>Az átruházással összefüggésben felmerült, számlával igazolt </a:t>
            </a:r>
            <a:r>
              <a:rPr lang="hu-HU" b="1" dirty="0" smtClean="0"/>
              <a:t>költségek összesen 600 ezer forintot </a:t>
            </a:r>
            <a:r>
              <a:rPr lang="hu-HU" dirty="0" smtClean="0"/>
              <a:t>tesznek ki.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9DB38-CCB3-42F5-8256-5EA5A984129D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 nem lakáscélú ingatlanra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Bevétel (Ft) 20 000 </a:t>
            </a:r>
            <a:r>
              <a:rPr lang="hu-HU" sz="2000" dirty="0" err="1" smtClean="0"/>
              <a:t>000</a:t>
            </a:r>
            <a:endParaRPr lang="hu-HU" sz="2000" dirty="0" smtClean="0"/>
          </a:p>
          <a:p>
            <a:r>
              <a:rPr lang="hu-HU" sz="2000" dirty="0" smtClean="0"/>
              <a:t>Az ingatlan megszerzésére fordított összege (Ft): 12 000 </a:t>
            </a:r>
            <a:r>
              <a:rPr lang="hu-HU" sz="2000" dirty="0" err="1" smtClean="0"/>
              <a:t>000</a:t>
            </a:r>
            <a:endParaRPr lang="hu-HU" sz="2000" dirty="0" smtClean="0"/>
          </a:p>
          <a:p>
            <a:r>
              <a:rPr lang="hu-HU" sz="2000" dirty="0" smtClean="0"/>
              <a:t>Az értéknövelő beruházások (Ft) 2 400 000</a:t>
            </a:r>
          </a:p>
          <a:p>
            <a:r>
              <a:rPr lang="hu-HU" sz="2000" u="sng" dirty="0" smtClean="0"/>
              <a:t>Az átruházás költségeinek összege (Ft) 600 000</a:t>
            </a:r>
          </a:p>
          <a:p>
            <a:r>
              <a:rPr lang="hu-HU" sz="2000" b="1" u="sng" dirty="0" smtClean="0"/>
              <a:t>Költségek összesen (Ft) -15 000 </a:t>
            </a:r>
            <a:r>
              <a:rPr lang="hu-HU" sz="2000" b="1" u="sng" dirty="0" err="1" smtClean="0"/>
              <a:t>000</a:t>
            </a:r>
            <a:endParaRPr lang="hu-HU" sz="2000" b="1" u="sng" dirty="0" smtClean="0"/>
          </a:p>
          <a:p>
            <a:r>
              <a:rPr lang="hu-HU" sz="2000" dirty="0" smtClean="0"/>
              <a:t>A számított összeg (</a:t>
            </a:r>
            <a:r>
              <a:rPr lang="hu-HU" sz="2000" dirty="0" err="1" smtClean="0"/>
              <a:t>Bevételek-Költségek</a:t>
            </a:r>
            <a:r>
              <a:rPr lang="hu-HU" sz="2000" dirty="0" smtClean="0"/>
              <a:t>) (Ft) 5 000 </a:t>
            </a:r>
            <a:r>
              <a:rPr lang="hu-HU" sz="2000" dirty="0" err="1" smtClean="0"/>
              <a:t>000</a:t>
            </a:r>
            <a:endParaRPr lang="hu-HU" sz="2000" dirty="0" smtClean="0"/>
          </a:p>
          <a:p>
            <a:r>
              <a:rPr lang="hu-HU" sz="2000" b="1" dirty="0" smtClean="0"/>
              <a:t>A számított összegből a tulajdonban tartás időszakára </a:t>
            </a:r>
            <a:r>
              <a:rPr lang="hu-HU" sz="2000" b="1" u="sng" dirty="0" smtClean="0"/>
              <a:t>tekintettel levonható 90 % -4 500 000 (14 éve vette)</a:t>
            </a:r>
          </a:p>
          <a:p>
            <a:r>
              <a:rPr lang="hu-HU" sz="2000" b="1" i="1" dirty="0" smtClean="0"/>
              <a:t>Adóköteles jövedelem (Ft) 500 000</a:t>
            </a:r>
            <a:endParaRPr lang="hu-HU" sz="2000" b="1" i="1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9DB38-CCB3-42F5-8256-5EA5A984129D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 megoldása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b="1" smtClean="0"/>
              <a:t>Ingóértékesítés</a:t>
            </a:r>
            <a:br>
              <a:rPr lang="hu-HU" b="1" smtClean="0"/>
            </a:br>
            <a:endParaRPr lang="hu-HU" smtClean="0"/>
          </a:p>
        </p:txBody>
      </p:sp>
      <p:sp>
        <p:nvSpPr>
          <p:cNvPr id="15363" name="Tartalom helye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000" dirty="0" smtClean="0"/>
              <a:t>Az adót akkor nem kell megfizetni, ha nem haladja meg a 32 ezer Ft-ot (ez továbbra is 200 ezer Ft jövedelemig jelent adómentességet)</a:t>
            </a:r>
          </a:p>
          <a:p>
            <a:pPr eaLnBrk="1" hangingPunct="1"/>
            <a:endParaRPr lang="hu-HU" sz="2000" u="sng" dirty="0" smtClean="0"/>
          </a:p>
          <a:p>
            <a:pPr eaLnBrk="1" hangingPunct="1"/>
            <a:r>
              <a:rPr lang="hu-HU" sz="2000" u="sng" dirty="0" smtClean="0"/>
              <a:t>DE</a:t>
            </a:r>
            <a:r>
              <a:rPr lang="hu-HU" sz="2000" dirty="0" smtClean="0"/>
              <a:t>: pl. nagymama komódját eladják 2011-ben 800 ezer Ft-ért. Mennyi adót kell fizetni majd?</a:t>
            </a:r>
          </a:p>
          <a:p>
            <a:pPr eaLnBrk="1" hangingPunct="1"/>
            <a:r>
              <a:rPr lang="hu-HU" sz="2000" i="1" dirty="0" smtClean="0"/>
              <a:t>Megoldás:</a:t>
            </a:r>
          </a:p>
          <a:p>
            <a:pPr eaLnBrk="1" hangingPunct="1"/>
            <a:r>
              <a:rPr lang="hu-HU" sz="2000" i="1" dirty="0" smtClean="0"/>
              <a:t>58§/5. Ha nem állapítható meg a megszerzésre fordított költség, akkor költségként figyelembe vehető 75 %.</a:t>
            </a:r>
          </a:p>
          <a:p>
            <a:pPr eaLnBrk="1" hangingPunct="1"/>
            <a:r>
              <a:rPr lang="hu-HU" sz="2000" i="1" dirty="0" smtClean="0"/>
              <a:t>Tehát: </a:t>
            </a:r>
          </a:p>
          <a:p>
            <a:pPr eaLnBrk="1" hangingPunct="1"/>
            <a:r>
              <a:rPr lang="hu-HU" sz="2000" i="1" dirty="0" smtClean="0"/>
              <a:t>800000*0,25=200 ezer Ft a jövedelem, ennek 16 %-a =32 ezer Ft, mivel nem haladja meg, ezért nem kell adót fizetni!!!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Rövid példa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R/1. </a:t>
            </a:r>
          </a:p>
          <a:p>
            <a:pPr>
              <a:buNone/>
            </a:pPr>
            <a:r>
              <a:rPr lang="hu-HU" sz="2400" dirty="0" smtClean="0"/>
              <a:t>N.J. alkalmazott március havi munkabére 180 ezer Ft, levont szakszervezeti tagdíj összege 1500 Ft. Mennyi a fizetéséből levonandó adóelőleg,  ha adóelőleg-nyilatkozatában kérte az adójóváírás igénybevételét?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83568" y="3573016"/>
            <a:ext cx="74168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R/1. megoldás:</a:t>
            </a:r>
          </a:p>
          <a:p>
            <a:r>
              <a:rPr lang="hu-HU" dirty="0" smtClean="0"/>
              <a:t>Munkabér 	180000</a:t>
            </a:r>
          </a:p>
          <a:p>
            <a:pPr>
              <a:buFontTx/>
              <a:buChar char="-"/>
            </a:pPr>
            <a:r>
              <a:rPr lang="hu-HU" b="1" u="sng" dirty="0" smtClean="0">
                <a:solidFill>
                  <a:schemeClr val="accent2">
                    <a:lumMod val="75000"/>
                  </a:schemeClr>
                </a:solidFill>
              </a:rPr>
              <a:t>tagdíj: 		   -1500</a:t>
            </a:r>
          </a:p>
          <a:p>
            <a:r>
              <a:rPr lang="hu-HU" dirty="0" smtClean="0"/>
              <a:t>Adóalap : 	178500</a:t>
            </a:r>
          </a:p>
          <a:p>
            <a:r>
              <a:rPr lang="hu-HU" dirty="0" smtClean="0"/>
              <a:t>Adóalap kiegészítéssel: 178500*1,27= 226925</a:t>
            </a:r>
          </a:p>
          <a:p>
            <a:r>
              <a:rPr lang="hu-HU" dirty="0" smtClean="0"/>
              <a:t>Adó(16 %) 		             36271</a:t>
            </a:r>
          </a:p>
          <a:p>
            <a:r>
              <a:rPr lang="hu-HU" dirty="0" smtClean="0"/>
              <a:t>Adójóváírás: </a:t>
            </a:r>
          </a:p>
          <a:p>
            <a:r>
              <a:rPr lang="hu-HU" dirty="0" smtClean="0"/>
              <a:t>(178500*12=2 142 000&lt;2750 ezer Ft) 12100</a:t>
            </a:r>
          </a:p>
          <a:p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Tényleges adó: 24171</a:t>
            </a:r>
            <a:endParaRPr lang="hu-H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/>
          <a:lstStyle/>
          <a:p>
            <a:r>
              <a:rPr lang="hu-HU" dirty="0" smtClean="0"/>
              <a:t>I. Szja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R/2. Példa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A havi 82 ezer Ft nyugdíjjal rendelkező magánszemély munkaviszonyban 100 ezer Ft munkabért kap. A hónap minden munkanapján munkaviszonyban állt, fizetés nélküli szabadságot nem vett ki. Nem szakszervezeti tag. Az adóelőleg nyilatkozatában kérte az adójóváírás igénybevételét. Fizetésének mennyi az adóelőlege?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971600" y="3645024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Megoldás:</a:t>
            </a:r>
          </a:p>
          <a:p>
            <a:r>
              <a:rPr lang="hu-HU" dirty="0" smtClean="0"/>
              <a:t>Nyugdíj: Adómentes jövedelem!!!</a:t>
            </a:r>
          </a:p>
          <a:p>
            <a:r>
              <a:rPr lang="hu-HU" dirty="0" smtClean="0"/>
              <a:t>Nem önálló tevékenységből származó </a:t>
            </a:r>
            <a:r>
              <a:rPr lang="hu-HU" dirty="0" err="1" smtClean="0"/>
              <a:t>jöv</a:t>
            </a:r>
            <a:r>
              <a:rPr lang="hu-HU" dirty="0" smtClean="0"/>
              <a:t>: 100000</a:t>
            </a:r>
          </a:p>
          <a:p>
            <a:r>
              <a:rPr lang="hu-HU" dirty="0" err="1" smtClean="0"/>
              <a:t>Adóalapkiegészítés</a:t>
            </a:r>
            <a:r>
              <a:rPr lang="hu-HU" dirty="0" smtClean="0"/>
              <a:t>: 27000</a:t>
            </a:r>
          </a:p>
          <a:p>
            <a:r>
              <a:rPr lang="hu-HU" dirty="0" smtClean="0"/>
              <a:t>Adóalap: 127000</a:t>
            </a:r>
          </a:p>
          <a:p>
            <a:r>
              <a:rPr lang="hu-HU" dirty="0" smtClean="0"/>
              <a:t>Adó: 20320</a:t>
            </a:r>
          </a:p>
          <a:p>
            <a:r>
              <a:rPr lang="hu-HU" dirty="0" smtClean="0"/>
              <a:t>Adójóváírás: 12100</a:t>
            </a:r>
          </a:p>
          <a:p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Tényleges adó: 8220 Ft</a:t>
            </a:r>
            <a:endParaRPr lang="hu-H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R/3. Példa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Sz. J. fizető-vendéglátó igazolással az idegenforgalmi szervezetnek bérbe adta a lakását szállás céljából 80 ezer Ft-ért. A magánszemély írásban nyilatkozott, hogy más forrásból származó jövedelme nincs. A magánszemély költségelszámolásról nem nyilatkozik. A 80 ezer Ft áfa nélküli összeg 8000 Ft jutalékot tartalmaz. Mennyi adót kell levonni? 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899592" y="4005064"/>
            <a:ext cx="6984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Megoldás:</a:t>
            </a:r>
            <a:endParaRPr lang="hu-HU" dirty="0" smtClean="0"/>
          </a:p>
          <a:p>
            <a:r>
              <a:rPr lang="hu-HU" dirty="0" smtClean="0"/>
              <a:t>Önálló tevékenységből származó bevétel: 80000</a:t>
            </a:r>
          </a:p>
          <a:p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   	Jutalék  			     -8000</a:t>
            </a:r>
          </a:p>
          <a:p>
            <a:r>
              <a:rPr lang="hu-HU" dirty="0" smtClean="0"/>
              <a:t>Összevont adóalapba tartozó jövedelem: 72000 </a:t>
            </a:r>
          </a:p>
          <a:p>
            <a:r>
              <a:rPr lang="hu-HU" dirty="0" err="1" smtClean="0"/>
              <a:t>Adóalapkiegészítéssel</a:t>
            </a:r>
            <a:r>
              <a:rPr lang="hu-HU" dirty="0" smtClean="0"/>
              <a:t> (x1,27)		   91440</a:t>
            </a:r>
          </a:p>
          <a:p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Adó: (16 %)			14630 Ft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R/4.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B. J. mezőgazdasági tevékenységet folytat. Állattenyésztésből származó bevétele 600 ezer Ft, ebből 100 ezer Ft kutyatenyésztésből származik. Kukoricatermesztésből 600 ezer Ft, virágtermesztésből 200 ezer Ft bevétele keletkezett, költségelszámolásról nyilatkozik. </a:t>
            </a:r>
          </a:p>
          <a:p>
            <a:r>
              <a:rPr lang="hu-HU" dirty="0" smtClean="0"/>
              <a:t>Határozza meg a kifizető által helyesen levont adóelőleg mértékét, ha őstermelői igazolvánnyal rendelkezik, az adóbevallásában a regisztrációs számát feltünteti!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971600" y="4005064"/>
            <a:ext cx="7488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i="1" dirty="0" smtClean="0"/>
              <a:t>Megoldás:</a:t>
            </a:r>
          </a:p>
          <a:p>
            <a:r>
              <a:rPr lang="hu-HU" sz="2400" dirty="0" smtClean="0"/>
              <a:t>Őstermelői igazolvány birtokában csak a nem őstermelői tevékenység után kell adóelőleget levonnia a kifizetőnek (virágtermesztés is 250 ezer Ft bevételig)</a:t>
            </a:r>
          </a:p>
          <a:p>
            <a:r>
              <a:rPr lang="hu-HU" sz="2400" dirty="0" smtClean="0"/>
              <a:t>100000*0,9*1,27*0,16 =18288 Ft ( 10 % költséghányad levonással és </a:t>
            </a:r>
            <a:r>
              <a:rPr lang="hu-HU" sz="2400" dirty="0" err="1" smtClean="0"/>
              <a:t>adóalapkiegészítéssel</a:t>
            </a:r>
            <a:r>
              <a:rPr lang="hu-HU" sz="2400" dirty="0" smtClean="0"/>
              <a:t> kell számítani!!)</a:t>
            </a:r>
          </a:p>
          <a:p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R/5.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Ó. J. festőművész képét a vállalat 60 ezer Ft-ért megvásárolta. Mennyi adóelőleget kell ebből levonni, ha a vállalat a művésznek eddig még más összeget nem fizetett ki? A művész nem kíván tételes költségelszámolást alkalmazni, nyilatkozatot adott.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755576" y="3933056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Megoldás:</a:t>
            </a:r>
          </a:p>
          <a:p>
            <a:r>
              <a:rPr lang="hu-HU" sz="2400" dirty="0" smtClean="0"/>
              <a:t>Önálló tevékenységből származó jövedelem: 60000</a:t>
            </a:r>
          </a:p>
          <a:p>
            <a:r>
              <a:rPr lang="hu-HU" sz="2400" dirty="0" smtClean="0"/>
              <a:t>10 % költséglevonás:		          -6000</a:t>
            </a:r>
          </a:p>
          <a:p>
            <a:r>
              <a:rPr lang="hu-HU" sz="2400" dirty="0" smtClean="0"/>
              <a:t>Adóalap: 				54000</a:t>
            </a:r>
          </a:p>
          <a:p>
            <a:r>
              <a:rPr lang="hu-HU" sz="2400" dirty="0" err="1" smtClean="0"/>
              <a:t>Adóalapkiegészítéssel</a:t>
            </a:r>
            <a:r>
              <a:rPr lang="hu-HU" sz="2400" dirty="0" smtClean="0"/>
              <a:t>: 54000*1,27=68580</a:t>
            </a:r>
          </a:p>
          <a:p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Adó: 10973 Ft</a:t>
            </a:r>
            <a:endParaRPr lang="hu-H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R/6. Példa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sz="2400" dirty="0" smtClean="0"/>
              <a:t>N. J. alkalmazott, feleségével </a:t>
            </a:r>
            <a:r>
              <a:rPr lang="hu-HU" sz="2400" b="1" dirty="0" smtClean="0"/>
              <a:t>3 óvodást </a:t>
            </a:r>
            <a:r>
              <a:rPr lang="hu-HU" sz="2400" dirty="0" smtClean="0"/>
              <a:t>nevel.  </a:t>
            </a:r>
            <a:r>
              <a:rPr lang="hu-HU" sz="2400" b="1" dirty="0" smtClean="0"/>
              <a:t>Főállásban 2640 ezer Ft bért </a:t>
            </a:r>
            <a:r>
              <a:rPr lang="hu-HU" sz="2400" dirty="0" smtClean="0"/>
              <a:t>és jutalmat kapott, amit a következő kisebb keresetekkel egészített ki: meghívást kapott egy előadás tartására, amelyért </a:t>
            </a:r>
            <a:r>
              <a:rPr lang="hu-HU" sz="2400" b="1" dirty="0" smtClean="0"/>
              <a:t>85 ezer Ft-ot </a:t>
            </a:r>
            <a:r>
              <a:rPr lang="hu-HU" sz="2400" dirty="0" smtClean="0"/>
              <a:t>kapott, és 2 kisebb megbízást is teljesített </a:t>
            </a:r>
            <a:r>
              <a:rPr lang="hu-HU" sz="2400" b="1" dirty="0" smtClean="0"/>
              <a:t>80  ezer Ft ill. 65 ezer Ft-</a:t>
            </a:r>
            <a:r>
              <a:rPr lang="hu-HU" sz="2400" dirty="0" smtClean="0"/>
              <a:t>ért. Az előadásra felhasználói szerződést kötött. Személyes munkavégzés aránya 20 %. Nyilatkozott, hogy a </a:t>
            </a:r>
            <a:r>
              <a:rPr lang="hu-HU" sz="2400" b="1" dirty="0" smtClean="0"/>
              <a:t>diktált átalányt igénybe kívánja venni</a:t>
            </a:r>
            <a:r>
              <a:rPr lang="hu-HU" sz="2400" dirty="0" smtClean="0"/>
              <a:t>.</a:t>
            </a:r>
          </a:p>
          <a:p>
            <a:r>
              <a:rPr lang="hu-HU" sz="2400" dirty="0" smtClean="0"/>
              <a:t>Egy régi </a:t>
            </a:r>
            <a:r>
              <a:rPr lang="hu-HU" sz="2400" b="1" dirty="0" smtClean="0"/>
              <a:t>családi festményt értékesített 143 ezer Ft-os </a:t>
            </a:r>
            <a:r>
              <a:rPr lang="hu-HU" sz="2400" dirty="0" smtClean="0"/>
              <a:t>áron. </a:t>
            </a:r>
          </a:p>
          <a:p>
            <a:r>
              <a:rPr lang="hu-HU" sz="2400" dirty="0" smtClean="0"/>
              <a:t>Munkáltatójának feleségével közösen nyilatkozott, hogy a nevelt 3 gyerek közül </a:t>
            </a:r>
            <a:r>
              <a:rPr lang="hu-HU" sz="2400" b="1" dirty="0" smtClean="0"/>
              <a:t>1 gyerek után kívánja ő igénybe venni a családi kedvezményt. </a:t>
            </a:r>
          </a:p>
          <a:p>
            <a:r>
              <a:rPr lang="hu-HU" sz="2400" dirty="0" smtClean="0"/>
              <a:t>Számítsa ki mennyi Szja-t kell fizetnie!</a:t>
            </a:r>
          </a:p>
          <a:p>
            <a:endParaRPr lang="hu-HU" sz="2400" dirty="0" smtClean="0"/>
          </a:p>
          <a:p>
            <a:pPr>
              <a:buNone/>
            </a:pP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R/6. példa megoldása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Autofit/>
          </a:bodyPr>
          <a:lstStyle/>
          <a:p>
            <a:r>
              <a:rPr lang="hu-HU" sz="2000" dirty="0" smtClean="0"/>
              <a:t>Adóköteles összevont jövedelme:</a:t>
            </a:r>
          </a:p>
          <a:p>
            <a:r>
              <a:rPr lang="hu-HU" sz="2000" dirty="0" smtClean="0"/>
              <a:t>Összes jövedelme</a:t>
            </a:r>
          </a:p>
          <a:p>
            <a:pPr lvl="1"/>
            <a:r>
              <a:rPr lang="hu-HU" sz="2000" dirty="0" smtClean="0"/>
              <a:t>Főállásból:                              2640 000</a:t>
            </a:r>
          </a:p>
          <a:p>
            <a:pPr lvl="1"/>
            <a:r>
              <a:rPr lang="hu-HU" sz="2000" dirty="0" smtClean="0"/>
              <a:t>Előadás:                  85000*</a:t>
            </a:r>
            <a:r>
              <a:rPr lang="hu-HU" sz="2000" dirty="0" smtClean="0">
                <a:solidFill>
                  <a:srgbClr val="FF0000"/>
                </a:solidFill>
              </a:rPr>
              <a:t>0,9</a:t>
            </a:r>
            <a:r>
              <a:rPr lang="hu-HU" sz="2000" dirty="0" smtClean="0"/>
              <a:t>=76500</a:t>
            </a:r>
          </a:p>
          <a:p>
            <a:pPr lvl="1"/>
            <a:r>
              <a:rPr lang="hu-HU" sz="2000" dirty="0" smtClean="0"/>
              <a:t>Megbízási díjak 145000*</a:t>
            </a:r>
            <a:r>
              <a:rPr lang="hu-HU" sz="2000" dirty="0" smtClean="0">
                <a:solidFill>
                  <a:srgbClr val="FF0000"/>
                </a:solidFill>
              </a:rPr>
              <a:t>0,9=</a:t>
            </a:r>
            <a:r>
              <a:rPr lang="hu-HU" sz="2000" dirty="0" smtClean="0"/>
              <a:t>130500</a:t>
            </a:r>
          </a:p>
          <a:p>
            <a:r>
              <a:rPr lang="hu-HU" sz="2000" dirty="0" smtClean="0"/>
              <a:t>Adóalap kiegészítéssel =2847000*1,27=</a:t>
            </a:r>
            <a:r>
              <a:rPr lang="hu-HU" sz="2000" dirty="0" smtClean="0">
                <a:solidFill>
                  <a:schemeClr val="accent2">
                    <a:lumMod val="75000"/>
                  </a:schemeClr>
                </a:solidFill>
              </a:rPr>
              <a:t>3615690</a:t>
            </a:r>
          </a:p>
          <a:p>
            <a:r>
              <a:rPr lang="hu-HU" sz="2000" dirty="0" smtClean="0"/>
              <a:t>- családi adókedvezmény 206250*12= 24750000</a:t>
            </a:r>
          </a:p>
          <a:p>
            <a:r>
              <a:rPr lang="hu-HU" sz="2000" dirty="0" smtClean="0"/>
              <a:t>Korrigált adóalap 1140690</a:t>
            </a:r>
          </a:p>
          <a:p>
            <a:r>
              <a:rPr lang="hu-HU" sz="2000" dirty="0" smtClean="0"/>
              <a:t>Számított adó (16 %) 182510</a:t>
            </a:r>
          </a:p>
          <a:p>
            <a:r>
              <a:rPr lang="hu-HU" sz="2000" dirty="0" smtClean="0"/>
              <a:t>- adójóváírás (145200-((</a:t>
            </a:r>
            <a:r>
              <a:rPr lang="hu-HU" sz="2000" dirty="0" smtClean="0">
                <a:solidFill>
                  <a:schemeClr val="accent2">
                    <a:lumMod val="75000"/>
                  </a:schemeClr>
                </a:solidFill>
              </a:rPr>
              <a:t>361690</a:t>
            </a:r>
            <a:r>
              <a:rPr lang="hu-HU" sz="2000" dirty="0" smtClean="0"/>
              <a:t>-2750000)*0,12)=41317</a:t>
            </a:r>
          </a:p>
          <a:p>
            <a:r>
              <a:rPr lang="hu-HU" sz="2000" dirty="0" smtClean="0"/>
              <a:t>Összevont adóalap adója: 141193</a:t>
            </a:r>
          </a:p>
          <a:p>
            <a:endParaRPr lang="hu-HU" sz="2000" dirty="0" smtClean="0"/>
          </a:p>
          <a:p>
            <a:r>
              <a:rPr lang="hu-HU" sz="2000" dirty="0" smtClean="0">
                <a:solidFill>
                  <a:schemeClr val="accent2">
                    <a:lumMod val="75000"/>
                  </a:schemeClr>
                </a:solidFill>
              </a:rPr>
              <a:t>Ingóság</a:t>
            </a:r>
            <a:r>
              <a:rPr lang="hu-HU" sz="2000" dirty="0" smtClean="0"/>
              <a:t>: 143000*0,16=22880&lt;</a:t>
            </a:r>
            <a:r>
              <a:rPr lang="hu-HU" sz="2000" dirty="0" smtClean="0">
                <a:solidFill>
                  <a:schemeClr val="accent2">
                    <a:lumMod val="75000"/>
                  </a:schemeClr>
                </a:solidFill>
              </a:rPr>
              <a:t>32000 </a:t>
            </a:r>
            <a:r>
              <a:rPr lang="hu-HU" sz="2000" dirty="0" smtClean="0"/>
              <a:t>, ezért nem kell adózni!!!</a:t>
            </a:r>
          </a:p>
          <a:p>
            <a:endParaRPr lang="hu-H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35730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f) Különadózó jövedelmek adózásáról mit kell tudni?</a:t>
            </a:r>
            <a:endParaRPr lang="hu-H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557338"/>
            <a:ext cx="8007350" cy="44069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hu-HU" sz="2400" dirty="0" smtClean="0"/>
              <a:t>A személyi jövedelemadó mértéke </a:t>
            </a:r>
            <a:r>
              <a:rPr lang="hu-HU" sz="2400" b="1" dirty="0" smtClean="0"/>
              <a:t>valamennyi</a:t>
            </a:r>
            <a:r>
              <a:rPr lang="hu-HU" sz="2400" dirty="0" smtClean="0"/>
              <a:t> (összevont adóalapba tartozó és külön adózó) jövedelemre egységesen 16 százalék.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hu-HU" sz="2400" b="1" u="sng" dirty="0" smtClean="0"/>
              <a:t>16 % alól kivétel:</a:t>
            </a:r>
          </a:p>
          <a:p>
            <a:r>
              <a:rPr lang="hu-HU" sz="2400" dirty="0" smtClean="0"/>
              <a:t>Egyéni vállalkozó vállalkozói személyi jövedelemadója  0-500m 10 %, felette 19%.</a:t>
            </a:r>
          </a:p>
          <a:p>
            <a:r>
              <a:rPr lang="hu-HU" sz="2400" dirty="0" smtClean="0"/>
              <a:t> A kedvezményes adókulcs alkalmazása nem feltételhez kötött, az elért megtakarítást az egyéni vállalkozónak nem kell nyilvántartania, és annak felhasználása nem kötött.</a:t>
            </a:r>
          </a:p>
          <a:p>
            <a:r>
              <a:rPr lang="hu-HU" sz="2400" dirty="0" smtClean="0"/>
              <a:t> Tartós befektetésből származó jövedelem hozama utáni adó 3 éves lekötés elteltével 10%-os adókulccsal adózik. 3 év letelte előtt 16%. (5 év után adómentes)</a:t>
            </a:r>
          </a:p>
          <a:p>
            <a:pPr eaLnBrk="1" hangingPunct="1">
              <a:lnSpc>
                <a:spcPct val="80000"/>
              </a:lnSpc>
            </a:pPr>
            <a:endParaRPr lang="hu-HU" sz="2400" dirty="0" smtClean="0"/>
          </a:p>
          <a:p>
            <a:pPr eaLnBrk="1" hangingPunct="1">
              <a:lnSpc>
                <a:spcPct val="80000"/>
              </a:lnSpc>
            </a:pPr>
            <a:endParaRPr lang="hu-HU" sz="2400" dirty="0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7467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u-HU" sz="3600" b="1" dirty="0" smtClean="0">
                <a:solidFill>
                  <a:schemeClr val="tx2">
                    <a:lumMod val="75000"/>
                  </a:schemeClr>
                </a:solidFill>
              </a:rPr>
              <a:t>Arányos, egykulcsos adó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b="1" dirty="0" smtClean="0"/>
              <a:t>Külön adózó jövedelmek</a:t>
            </a:r>
            <a:endParaRPr lang="hu-HU" dirty="0" smtClean="0"/>
          </a:p>
        </p:txBody>
      </p:sp>
      <p:sp>
        <p:nvSpPr>
          <p:cNvPr id="16387" name="Tartalom helye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u-HU" dirty="0" smtClean="0"/>
              <a:t>Kamatjövedelem</a:t>
            </a:r>
          </a:p>
          <a:p>
            <a:pPr eaLnBrk="1" hangingPunct="1"/>
            <a:r>
              <a:rPr lang="hu-HU" dirty="0" smtClean="0"/>
              <a:t>Értékpapír-kölcsönzésből származó jövedelem</a:t>
            </a:r>
          </a:p>
          <a:p>
            <a:pPr eaLnBrk="1" hangingPunct="1"/>
            <a:r>
              <a:rPr lang="hu-HU" dirty="0" smtClean="0"/>
              <a:t>Csereügyletből származó jövedelem</a:t>
            </a:r>
          </a:p>
          <a:p>
            <a:pPr eaLnBrk="1" hangingPunct="1"/>
            <a:r>
              <a:rPr lang="hu-HU" dirty="0" smtClean="0"/>
              <a:t>Az osztalékból származó jövedelem</a:t>
            </a:r>
          </a:p>
          <a:p>
            <a:pPr eaLnBrk="1" hangingPunct="1"/>
            <a:r>
              <a:rPr lang="hu-HU" dirty="0" smtClean="0"/>
              <a:t>Árfolyamnyereségből származó jövedelem</a:t>
            </a:r>
          </a:p>
          <a:p>
            <a:pPr eaLnBrk="1" hangingPunct="1"/>
            <a:r>
              <a:rPr lang="hu-HU" dirty="0" smtClean="0"/>
              <a:t>Ellenőrzött tőkepiaci ügyletből származó jövedelem</a:t>
            </a:r>
          </a:p>
          <a:p>
            <a:pPr eaLnBrk="1" hangingPunct="1"/>
            <a:r>
              <a:rPr lang="hu-HU" dirty="0" smtClean="0"/>
              <a:t>Tartós befektetésből származó jövedelem</a:t>
            </a:r>
          </a:p>
          <a:p>
            <a:pPr eaLnBrk="1" hangingPunct="1"/>
            <a:r>
              <a:rPr lang="hu-HU" dirty="0" smtClean="0"/>
              <a:t>A vállalkozásból kivont jövedelem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Példa megoldásánál figyelni kell:</a:t>
            </a:r>
            <a:endParaRPr lang="hu-H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Éves adót kér vagy havi adóelőleg számítást (adójóváírás göngyölítés miatt)</a:t>
            </a:r>
          </a:p>
          <a:p>
            <a:r>
              <a:rPr lang="hu-HU" dirty="0" smtClean="0"/>
              <a:t>Családi adókedvezménynél hány kedvezményezett eltartott van, ill. eltartott, és megosztják-e a házastársak a kedvezményt</a:t>
            </a:r>
          </a:p>
          <a:p>
            <a:r>
              <a:rPr lang="hu-HU" dirty="0" smtClean="0"/>
              <a:t>Kéri-e az adójóváírást stb.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Néhány megjegyzendő tétel (a teljesség igénye nélkül)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a) Mi tartozik az összevont adóalapba?</a:t>
            </a:r>
          </a:p>
          <a:p>
            <a:pPr marL="514350" indent="-514350">
              <a:buAutoNum type="arabicPeriod"/>
            </a:pPr>
            <a:r>
              <a:rPr lang="hu-HU" b="1" dirty="0" smtClean="0"/>
              <a:t>Az önálló tevékenységből származó jövedelem</a:t>
            </a:r>
          </a:p>
          <a:p>
            <a:pPr marL="514350" indent="-514350">
              <a:buNone/>
            </a:pPr>
            <a:r>
              <a:rPr lang="hu-HU" b="1" dirty="0" smtClean="0"/>
              <a:t>2. A nem önálló tevékenységből származó jövedelem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Szja- egyéni vállalkozóra példa (eddig nem volt)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smtClean="0"/>
              <a:t>Egy </a:t>
            </a:r>
            <a:r>
              <a:rPr lang="hu-HU" dirty="0" err="1" smtClean="0"/>
              <a:t>bp-i</a:t>
            </a:r>
            <a:r>
              <a:rPr lang="hu-HU" dirty="0" smtClean="0"/>
              <a:t> egyéni vállalkozó éves </a:t>
            </a:r>
            <a:r>
              <a:rPr lang="hu-HU" b="1" dirty="0" smtClean="0"/>
              <a:t>bevétele</a:t>
            </a:r>
            <a:r>
              <a:rPr lang="hu-HU" dirty="0" smtClean="0"/>
              <a:t> tárgyévben </a:t>
            </a:r>
            <a:r>
              <a:rPr lang="hu-HU" b="1" dirty="0" smtClean="0"/>
              <a:t>4,5 millió Ft</a:t>
            </a:r>
            <a:r>
              <a:rPr lang="hu-HU" dirty="0" smtClean="0"/>
              <a:t>, </a:t>
            </a:r>
            <a:r>
              <a:rPr lang="hu-HU" b="1" dirty="0" smtClean="0"/>
              <a:t>költsége 3 millió </a:t>
            </a:r>
            <a:r>
              <a:rPr lang="hu-HU" dirty="0" smtClean="0"/>
              <a:t>Ft.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ktgként</a:t>
            </a:r>
            <a:r>
              <a:rPr lang="hu-HU" dirty="0" smtClean="0"/>
              <a:t> elszámolt összegen belül 800 ezer Ft vállalkozói kivétet számolt el. </a:t>
            </a:r>
          </a:p>
          <a:p>
            <a:r>
              <a:rPr lang="hu-HU" dirty="0" smtClean="0"/>
              <a:t>Szept. 1-jén 400 ezer Ft-ért gépet vásárolt, amely után 50 %-os </a:t>
            </a:r>
            <a:r>
              <a:rPr lang="hu-HU" dirty="0" err="1" smtClean="0"/>
              <a:t>écs</a:t>
            </a:r>
            <a:r>
              <a:rPr lang="hu-HU" dirty="0" smtClean="0"/>
              <a:t> leírást alkalmazott. </a:t>
            </a:r>
          </a:p>
          <a:p>
            <a:r>
              <a:rPr lang="hu-HU" dirty="0" smtClean="0"/>
              <a:t>A gépberuházás után a kisvállalkozói kedvezményt érvényesítette.</a:t>
            </a:r>
          </a:p>
          <a:p>
            <a:r>
              <a:rPr lang="hu-HU" dirty="0" smtClean="0"/>
              <a:t>Az egyéni vállalkozó közhasznú alapítványnak 400 ezer Ft adományt adott. </a:t>
            </a:r>
          </a:p>
          <a:p>
            <a:r>
              <a:rPr lang="hu-HU" dirty="0" smtClean="0"/>
              <a:t>Az egyéni vállalkozónak 3 gyereke van, akik után családi pótlékot a nevére folyósítják. </a:t>
            </a:r>
          </a:p>
          <a:p>
            <a:pPr>
              <a:buNone/>
            </a:pPr>
            <a:r>
              <a:rPr lang="hu-HU" dirty="0" smtClean="0"/>
              <a:t>Állapítsa meg az egyéni vállalkozó összes, 2011. évre vonatkozó adófizetési kötelezettségét, továbbá, hogy a családi kedvezmény igénybe nem vett összegéből házastársának mekkora összeget tud átadni!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854968"/>
          </a:xfrm>
        </p:spPr>
        <p:txBody>
          <a:bodyPr>
            <a:normAutofit/>
          </a:bodyPr>
          <a:lstStyle/>
          <a:p>
            <a:r>
              <a:rPr lang="hu-HU" sz="3600" dirty="0" smtClean="0"/>
              <a:t>Szja- egyéni vállalkozós példa megoldása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525963"/>
          </a:xfrm>
        </p:spPr>
        <p:txBody>
          <a:bodyPr>
            <a:noAutofit/>
          </a:bodyPr>
          <a:lstStyle/>
          <a:p>
            <a:r>
              <a:rPr lang="hu-HU" sz="2400" u="sng" dirty="0" smtClean="0"/>
              <a:t>1. Az éves szja megállapítás:</a:t>
            </a:r>
          </a:p>
          <a:p>
            <a:pPr>
              <a:buNone/>
            </a:pPr>
            <a:r>
              <a:rPr lang="hu-HU" sz="2400" dirty="0" smtClean="0"/>
              <a:t>Bevétel : 4500 ezer Ft</a:t>
            </a:r>
          </a:p>
          <a:p>
            <a:pPr>
              <a:buNone/>
            </a:pPr>
            <a:r>
              <a:rPr lang="hu-HU" sz="2400" dirty="0" smtClean="0"/>
              <a:t>Bevétel csökkentő tételek:</a:t>
            </a:r>
          </a:p>
          <a:p>
            <a:pPr>
              <a:buFontTx/>
              <a:buChar char="-"/>
            </a:pPr>
            <a:r>
              <a:rPr lang="hu-HU" sz="2400" dirty="0" smtClean="0"/>
              <a:t>Kisvállalkozói kedvezmény (adóévi beruházás, de legfeljebb évi 30 millió Ft, és nem lehet több, mint a bevétel és a költség különbözete) 400 ezer Ft</a:t>
            </a:r>
          </a:p>
          <a:p>
            <a:pPr>
              <a:buFontTx/>
              <a:buChar char="-"/>
            </a:pPr>
            <a:r>
              <a:rPr lang="hu-HU" sz="2400" dirty="0" smtClean="0"/>
              <a:t>Korábbi évek elhatárolt vesztesége: 	  	   350 ezer Ft</a:t>
            </a:r>
          </a:p>
          <a:p>
            <a:pPr>
              <a:buFontTx/>
              <a:buChar char="-"/>
            </a:pPr>
            <a:r>
              <a:rPr lang="hu-HU" sz="2400" dirty="0" err="1" smtClean="0"/>
              <a:t>Ktg</a:t>
            </a:r>
            <a:r>
              <a:rPr lang="hu-HU" sz="2400" dirty="0" smtClean="0"/>
              <a:t>							  3000 ezer Ft</a:t>
            </a:r>
          </a:p>
          <a:p>
            <a:pPr>
              <a:buNone/>
            </a:pPr>
            <a:r>
              <a:rPr lang="hu-HU" sz="2400" dirty="0" smtClean="0"/>
              <a:t>Vállalkozói adóalap: 					750 ezer Ft</a:t>
            </a:r>
          </a:p>
          <a:p>
            <a:pPr>
              <a:buNone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Vállalkozói szja (10 %)					75 ezer 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u="sng" dirty="0" smtClean="0"/>
              <a:t>2. Osztalékalap utáni adó megállapítása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Adózás utáni jövedelem( vállalkozói adóalap+kisváll. Kedvezmény-vállalkozói szja)</a:t>
            </a:r>
          </a:p>
          <a:p>
            <a:pPr>
              <a:buNone/>
            </a:pPr>
            <a:r>
              <a:rPr lang="hu-HU" dirty="0" smtClean="0"/>
              <a:t>750+400-75 = 	1075 ezer Ft</a:t>
            </a:r>
          </a:p>
          <a:p>
            <a:pPr>
              <a:buNone/>
            </a:pPr>
            <a:r>
              <a:rPr lang="hu-HU" dirty="0" smtClean="0"/>
              <a:t>Adóévben </a:t>
            </a:r>
            <a:r>
              <a:rPr lang="hu-HU" dirty="0" err="1" smtClean="0"/>
              <a:t>üzembehelyezett</a:t>
            </a:r>
            <a:r>
              <a:rPr lang="hu-HU" dirty="0" smtClean="0"/>
              <a:t> tárgyi eszköz </a:t>
            </a:r>
            <a:r>
              <a:rPr lang="hu-HU" dirty="0" err="1" smtClean="0"/>
              <a:t>écs</a:t>
            </a:r>
            <a:r>
              <a:rPr lang="hu-HU" dirty="0" smtClean="0"/>
              <a:t> el nem számolt rész: </a:t>
            </a:r>
          </a:p>
          <a:p>
            <a:pPr>
              <a:buNone/>
            </a:pPr>
            <a:r>
              <a:rPr lang="hu-HU" dirty="0" smtClean="0"/>
              <a:t>400 ezer Ft-66849 =	 -333,151 ezer Ft</a:t>
            </a:r>
          </a:p>
          <a:p>
            <a:pPr>
              <a:buNone/>
            </a:pPr>
            <a:r>
              <a:rPr lang="hu-HU" dirty="0" smtClean="0"/>
              <a:t>Vállalkozói osztalékalap: 741 849 Ft</a:t>
            </a:r>
          </a:p>
          <a:p>
            <a:pPr>
              <a:buNone/>
            </a:pPr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Osztalék utáni adó (16%)	118696 Ft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u="sng" dirty="0" smtClean="0"/>
              <a:t>3. Vállalkozói kivét adójának megállapítása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Vállalkozói kivét 		800 ezer Ft</a:t>
            </a:r>
          </a:p>
          <a:p>
            <a:pPr>
              <a:buNone/>
            </a:pPr>
            <a:r>
              <a:rPr lang="hu-HU" dirty="0" smtClean="0"/>
              <a:t>Adóalap kiegészítéssel(x1,27)  :      1016 ezer Ft</a:t>
            </a:r>
          </a:p>
          <a:p>
            <a:pPr>
              <a:buFontTx/>
              <a:buChar char="-"/>
            </a:pPr>
            <a:r>
              <a:rPr lang="hu-HU" dirty="0" smtClean="0"/>
              <a:t>Családi adókedvezmény: 206250*3*12=7425 ezer Ft</a:t>
            </a:r>
          </a:p>
          <a:p>
            <a:pPr>
              <a:buNone/>
            </a:pPr>
            <a:r>
              <a:rPr lang="hu-HU" dirty="0" smtClean="0"/>
              <a:t>Tényleges adóalap: 0 FT!!!</a:t>
            </a:r>
          </a:p>
          <a:p>
            <a:pPr>
              <a:buNone/>
            </a:pPr>
            <a:r>
              <a:rPr lang="hu-HU" dirty="0" smtClean="0"/>
              <a:t>Adó: 0 Ft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Munkáltatót terhelő, juttatások után fizetendő szja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600" smtClean="0">
                <a:solidFill>
                  <a:srgbClr val="990033"/>
                </a:solidFill>
              </a:rPr>
              <a:t>Egyes béren kívüli juttatások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24744"/>
            <a:ext cx="8219256" cy="5001419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hu-HU" sz="1800" i="1" dirty="0" smtClean="0"/>
              <a:t>Béren kívüli juttatások</a:t>
            </a:r>
          </a:p>
          <a:p>
            <a:pPr eaLnBrk="1" hangingPunct="1"/>
            <a:r>
              <a:rPr lang="hu-HU" sz="1800" dirty="0" smtClean="0"/>
              <a:t>A béren kívüli juttatások után szintén </a:t>
            </a:r>
            <a:r>
              <a:rPr lang="hu-HU" sz="1800" b="1" dirty="0" smtClean="0"/>
              <a:t>a kifizető fizet 16 százalék adót</a:t>
            </a:r>
            <a:r>
              <a:rPr lang="hu-HU" sz="1800" dirty="0" smtClean="0"/>
              <a:t>, aminek alapja a jövedelem 1,19-szerese, a juttatást egyéb közteher nem terheli. </a:t>
            </a:r>
          </a:p>
          <a:p>
            <a:pPr eaLnBrk="1" hangingPunct="1"/>
            <a:r>
              <a:rPr lang="hu-HU" sz="1800" dirty="0" smtClean="0"/>
              <a:t>Ezek lehetnek: </a:t>
            </a:r>
          </a:p>
          <a:p>
            <a:pPr lvl="1"/>
            <a:r>
              <a:rPr lang="hu-HU" sz="1800" dirty="0" smtClean="0"/>
              <a:t>Étkezőhelyi vendéglátás, munkahelyi étkeztetés, közétkeztetés keretében ételfogyasztás vagy fogyasztásra kész étel ezek igénybevételére jogosító utalvány minden hónapra 18000 Ft munkavállalónak </a:t>
            </a:r>
          </a:p>
          <a:p>
            <a:pPr lvl="1"/>
            <a:r>
              <a:rPr lang="hu-HU" sz="1800" dirty="0" smtClean="0"/>
              <a:t>Széchenyi Pihenő kártyára külön jogszabályban meghat. célra felhasználható több juttató esetén </a:t>
            </a:r>
            <a:r>
              <a:rPr lang="hu-HU" sz="1800" dirty="0" err="1" smtClean="0"/>
              <a:t>max</a:t>
            </a:r>
            <a:r>
              <a:rPr lang="hu-HU" sz="1800" dirty="0" smtClean="0"/>
              <a:t>. 300ezer forint</a:t>
            </a:r>
          </a:p>
          <a:p>
            <a:pPr lvl="1"/>
            <a:r>
              <a:rPr lang="hu-HU" sz="1800" dirty="0" smtClean="0"/>
              <a:t>Internet szolgáltatás ingyenes vagy kedvezményes biztosítása, névre szóló vagy házastárs nevére szóló számla alapján legfeljebb három hónapra utólagos elszámolás legfeljebb 5000 Ft</a:t>
            </a:r>
          </a:p>
          <a:p>
            <a:pPr lvl="1"/>
            <a:r>
              <a:rPr lang="hu-HU" sz="1800" dirty="0" smtClean="0"/>
              <a:t>Iskola kezdési támogatás min. bér 30 %</a:t>
            </a:r>
          </a:p>
          <a:p>
            <a:pPr lvl="1"/>
            <a:r>
              <a:rPr lang="hu-HU" sz="1800" dirty="0" smtClean="0"/>
              <a:t>Munkavállaló helyi utazási bérlete a munkáltató nevére szóló számlával</a:t>
            </a:r>
          </a:p>
          <a:p>
            <a:pPr lvl="1"/>
            <a:r>
              <a:rPr lang="hu-HU" sz="1800" dirty="0" smtClean="0"/>
              <a:t>Iskola rendszerű képzés a min. bér x 2,5, ha munkáltató elrendelése vagy a munkáltató tevékenységével összefügg</a:t>
            </a:r>
          </a:p>
          <a:p>
            <a:pPr lvl="1"/>
            <a:endParaRPr lang="hu-H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</a:t>
            </a:r>
            <a:r>
              <a:rPr lang="hu-HU" dirty="0" err="1" smtClean="0"/>
              <a:t>konz</a:t>
            </a:r>
            <a:r>
              <a:rPr lang="hu-HU" dirty="0" smtClean="0"/>
              <a:t>/1. példa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180" t="37225" r="42045" b="26182"/>
          <a:stretch>
            <a:fillRect/>
          </a:stretch>
        </p:blipFill>
        <p:spPr bwMode="auto">
          <a:xfrm>
            <a:off x="755576" y="1772816"/>
            <a:ext cx="701295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</a:t>
            </a:r>
            <a:r>
              <a:rPr lang="hu-HU" dirty="0" err="1" smtClean="0"/>
              <a:t>konz</a:t>
            </a:r>
            <a:r>
              <a:rPr lang="hu-HU" dirty="0" smtClean="0"/>
              <a:t>/2. Példa</a:t>
            </a:r>
            <a:endParaRPr lang="hu-H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390" t="20678" r="40846" b="55457"/>
          <a:stretch>
            <a:fillRect/>
          </a:stretch>
        </p:blipFill>
        <p:spPr bwMode="auto">
          <a:xfrm>
            <a:off x="654765" y="1268760"/>
            <a:ext cx="665354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16800" t="63839" r="48551" b="10961"/>
          <a:stretch>
            <a:fillRect/>
          </a:stretch>
        </p:blipFill>
        <p:spPr bwMode="auto">
          <a:xfrm>
            <a:off x="755576" y="3717032"/>
            <a:ext cx="6192688" cy="258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</a:t>
            </a:r>
            <a:r>
              <a:rPr lang="hu-HU" dirty="0" err="1" smtClean="0"/>
              <a:t>konz</a:t>
            </a:r>
            <a:r>
              <a:rPr lang="hu-HU" dirty="0" smtClean="0"/>
              <a:t>/3. Példa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899592" y="1412776"/>
          <a:ext cx="6912768" cy="3312372"/>
        </p:xfrm>
        <a:graphic>
          <a:graphicData uri="http://schemas.openxmlformats.org/drawingml/2006/table">
            <a:tbl>
              <a:tblPr/>
              <a:tblGrid>
                <a:gridCol w="3482770"/>
                <a:gridCol w="897076"/>
                <a:gridCol w="2532922"/>
              </a:tblGrid>
              <a:tr h="279012"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latin typeface="Arial CE"/>
                        </a:rPr>
                        <a:t>230 000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latin typeface="Arial CE"/>
                        </a:rPr>
                        <a:t>bruttó bér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latin typeface="Arial CE"/>
                        </a:rPr>
                        <a:t>62 100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latin typeface="Arial CE"/>
                        </a:rPr>
                        <a:t>27% adóalap-kiegészítés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12"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i="0" u="none" strike="noStrike">
                          <a:latin typeface="Arial CE"/>
                        </a:rPr>
                        <a:t>292 100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latin typeface="Arial CE"/>
                        </a:rPr>
                        <a:t>összevont adóalap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latin typeface="Arial CE"/>
                        </a:rPr>
                        <a:t>-206 250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latin typeface="Arial CE"/>
                        </a:rPr>
                        <a:t>le: családi kedvezmény (1)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12"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i="0" u="none" strike="noStrike">
                          <a:latin typeface="Arial CE"/>
                        </a:rPr>
                        <a:t>85 850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latin typeface="Arial CE"/>
                        </a:rPr>
                        <a:t>tényleges adóalap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12"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i="0" u="none" strike="noStrike">
                          <a:latin typeface="Arial CE"/>
                        </a:rPr>
                        <a:t>13 736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latin typeface="Arial CE"/>
                        </a:rPr>
                        <a:t>16% adó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12"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i="0" u="none" strike="noStrike">
                          <a:solidFill>
                            <a:srgbClr val="00FF00"/>
                          </a:solidFill>
                          <a:latin typeface="Arial CE"/>
                        </a:rPr>
                        <a:t>-12 100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latin typeface="Arial CE"/>
                        </a:rPr>
                        <a:t>le: adójóváírás (2)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latin typeface="Arial CE"/>
                        </a:rPr>
                        <a:t>-3 900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latin typeface="Arial CE"/>
                        </a:rPr>
                        <a:t>le: fogyatékosság miatti kedvezmény (3)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12"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i="0" u="none" strike="noStrike">
                          <a:solidFill>
                            <a:srgbClr val="FF0000"/>
                          </a:solidFill>
                          <a:latin typeface="Arial CE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FF0000"/>
                          </a:solidFill>
                          <a:latin typeface="Arial C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FF0000"/>
                          </a:solidFill>
                          <a:latin typeface="Arial CE"/>
                        </a:rPr>
                        <a:t>fizetendő adóelőleg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1043608" y="508518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Magyarázatot ld. Következő dián!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611560" y="332656"/>
          <a:ext cx="7848872" cy="5616628"/>
        </p:xfrm>
        <a:graphic>
          <a:graphicData uri="http://schemas.openxmlformats.org/drawingml/2006/table">
            <a:tbl>
              <a:tblPr/>
              <a:tblGrid>
                <a:gridCol w="7848872"/>
              </a:tblGrid>
              <a:tr h="19948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 dirty="0">
                          <a:latin typeface="Arial CE"/>
                        </a:rPr>
                        <a:t>(1) családi kedvezmény számítása (Szja tv 29/A. §)</a:t>
                      </a:r>
                    </a:p>
                  </a:txBody>
                  <a:tcPr marL="1682" marR="1682" marT="1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538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     3 eltartottal kell számolni, de ebből csak 2 kedvezményezett van, aki után a családi pótlék jár</a:t>
                      </a:r>
                    </a:p>
                  </a:txBody>
                  <a:tcPr marL="1682" marR="1682" marT="1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538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 dirty="0">
                          <a:latin typeface="Arial CE"/>
                        </a:rPr>
                        <a:t>     adóalap csökkentés havonta 206.250 Ft * 2 = 412.500 Ft * 50% = 206.250 Ft / szülő / hó</a:t>
                      </a:r>
                    </a:p>
                  </a:txBody>
                  <a:tcPr marL="1682" marR="1682" marT="1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448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     a főiskolás gyerek után már nincs családi pótlék, ezért ő nem kedvezményezett eltartott</a:t>
                      </a:r>
                    </a:p>
                  </a:txBody>
                  <a:tcPr marL="1682" marR="1682" marT="1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48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     csak eltartott</a:t>
                      </a:r>
                    </a:p>
                  </a:txBody>
                  <a:tcPr marL="1682" marR="1682" marT="1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485"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latin typeface="Arial CE"/>
                      </a:endParaRPr>
                    </a:p>
                  </a:txBody>
                  <a:tcPr marL="1682" marR="1682" marT="1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8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 dirty="0">
                          <a:latin typeface="Arial CE"/>
                        </a:rPr>
                        <a:t>(2) adójóváírás (Szja tv. 33. §) </a:t>
                      </a:r>
                      <a:r>
                        <a:rPr lang="hu-HU" sz="1200" b="1" i="0" u="none" strike="noStrike" dirty="0">
                          <a:solidFill>
                            <a:srgbClr val="002060"/>
                          </a:solidFill>
                          <a:latin typeface="Arial CE"/>
                        </a:rPr>
                        <a:t>DE: április bérét kell nézni!!!</a:t>
                      </a:r>
                      <a:endParaRPr lang="hu-HU" sz="1200" b="0" i="0" u="none" strike="noStrike" dirty="0">
                        <a:solidFill>
                          <a:srgbClr val="002060"/>
                        </a:solidFill>
                        <a:latin typeface="Arial CE"/>
                      </a:endParaRPr>
                    </a:p>
                  </a:txBody>
                  <a:tcPr marL="1682" marR="1682" marT="16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3628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i="0" u="none" strike="noStrike" dirty="0">
                          <a:latin typeface="Arial CE"/>
                        </a:rPr>
                        <a:t>     (12.100 Ft * 12 hó) - ((230.000 * 12 * 1,27 - 2.750.000) * 12%) = 145.200 - 90.624 = 54.576 Ft/ év</a:t>
                      </a:r>
                    </a:p>
                  </a:txBody>
                  <a:tcPr marL="1682" marR="1682" marT="16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48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 dirty="0">
                          <a:solidFill>
                            <a:srgbClr val="002060"/>
                          </a:solidFill>
                          <a:latin typeface="Arial CE"/>
                        </a:rPr>
                        <a:t>      havi adójóváírás = 54.576 / 12 = 4.548 Ft </a:t>
                      </a:r>
                      <a:r>
                        <a:rPr lang="hu-HU" sz="1200" b="1" i="0" u="none" strike="noStrike" dirty="0">
                          <a:solidFill>
                            <a:srgbClr val="002060"/>
                          </a:solidFill>
                          <a:latin typeface="Arial CE"/>
                        </a:rPr>
                        <a:t>ez lenne éves szinten!!!</a:t>
                      </a:r>
                      <a:endParaRPr lang="hu-HU" sz="1200" b="0" i="0" u="none" strike="noStrike" dirty="0">
                        <a:solidFill>
                          <a:srgbClr val="002060"/>
                        </a:solidFill>
                        <a:latin typeface="Arial CE"/>
                      </a:endParaRPr>
                    </a:p>
                  </a:txBody>
                  <a:tcPr marL="1682" marR="1682" marT="16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7151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>
                          <a:solidFill>
                            <a:srgbClr val="002060"/>
                          </a:solidFill>
                          <a:latin typeface="Arial CE"/>
                        </a:rPr>
                        <a:t>De mivel kéri az adójóváírást (addig jár, amíg nem lépi át a jogosultsági határt:  (áprilisig halmozott bére alapján:</a:t>
                      </a:r>
                    </a:p>
                  </a:txBody>
                  <a:tcPr marL="1682" marR="1682" marT="16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485"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 dirty="0" smtClean="0">
                          <a:solidFill>
                            <a:srgbClr val="953735"/>
                          </a:solidFill>
                          <a:latin typeface="Arial CE"/>
                        </a:rPr>
                        <a:t>1168400   </a:t>
                      </a:r>
                      <a:endParaRPr lang="hu-HU" sz="1200" b="0" i="0" u="none" strike="noStrike" dirty="0">
                        <a:solidFill>
                          <a:srgbClr val="953735"/>
                        </a:solidFill>
                        <a:latin typeface="Arial CE"/>
                      </a:endParaRPr>
                    </a:p>
                  </a:txBody>
                  <a:tcPr marL="1682" marR="1682" marT="16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8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(3) fogyatékosság miatti kedvezmény (Szja tv. 40:§)</a:t>
                      </a:r>
                    </a:p>
                  </a:txBody>
                  <a:tcPr marL="1682" marR="1682" marT="16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948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     adóév első napján érvényes havi minimálbér 5% = 78.000 * 5% = 3.900 Ft</a:t>
                      </a:r>
                    </a:p>
                  </a:txBody>
                  <a:tcPr marL="1682" marR="1682" marT="1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485"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latin typeface="Arial CE"/>
                      </a:endParaRPr>
                    </a:p>
                  </a:txBody>
                  <a:tcPr marL="1682" marR="1682" marT="1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48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(4) utalás önkéntes nyugdíjpénztárba, NINCS hatása a havi adóelőlegre</a:t>
                      </a:r>
                    </a:p>
                  </a:txBody>
                  <a:tcPr marL="1682" marR="1682" marT="1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28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    SZJA tv. 44/A §, a befizetett összeg 12 * 10.000 Ft után 20% adókedvezmény jár = 24.000 Ft</a:t>
                      </a:r>
                    </a:p>
                  </a:txBody>
                  <a:tcPr marL="1682" marR="1682" marT="1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48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    éves levont adóelőlege: 5.288 Ft * 12 = 63.456 Ft, ebbe belefér a 24.000 Ft</a:t>
                      </a:r>
                    </a:p>
                  </a:txBody>
                  <a:tcPr marL="1682" marR="1682" marT="1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28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    a 24.000 Ft-ról a mszemély csak rendelkezhet a 2011 évi 2012-ben beadandó szja bevallásában</a:t>
                      </a:r>
                    </a:p>
                  </a:txBody>
                  <a:tcPr marL="1682" marR="1682" marT="1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448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    (vagy a munkáltató felé, amennyiben az készíti majd el a bevallását)</a:t>
                      </a:r>
                    </a:p>
                  </a:txBody>
                  <a:tcPr marL="1682" marR="1682" marT="1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28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    az adóhivatal ezt a 24.000 Ft-ot nem a magánszemélynek fogja kiutalni, hanem a mszemély</a:t>
                      </a:r>
                    </a:p>
                  </a:txBody>
                  <a:tcPr marL="1682" marR="1682" marT="1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48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    magánnyugdíjpénztári számlájára</a:t>
                      </a:r>
                    </a:p>
                  </a:txBody>
                  <a:tcPr marL="1682" marR="1682" marT="1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485"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latin typeface="Arial CE"/>
                      </a:endParaRPr>
                    </a:p>
                  </a:txBody>
                  <a:tcPr marL="1682" marR="1682" marT="1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718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(5) melegutalvány 15.000 Ft értékben, a magánszemélynek semmikor nem keletkezik utána</a:t>
                      </a:r>
                    </a:p>
                  </a:txBody>
                  <a:tcPr marL="1682" marR="1682" marT="1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48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     adófizetési kötelezettsége, nem képezi az adó alapját, a munkáltató adózik, </a:t>
                      </a:r>
                    </a:p>
                  </a:txBody>
                  <a:tcPr marL="1682" marR="1682" marT="1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48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 dirty="0">
                          <a:latin typeface="Arial CE"/>
                        </a:rPr>
                        <a:t>     munkáltató fizet 15.000 * 1,19% * 16% = 2.856 Ft szja-t havonta a jegy után</a:t>
                      </a:r>
                    </a:p>
                  </a:txBody>
                  <a:tcPr marL="1682" marR="1682" marT="1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artalom helye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fontScale="92500" lnSpcReduction="20000"/>
          </a:bodyPr>
          <a:lstStyle/>
          <a:p>
            <a:pPr>
              <a:buFont typeface="Wingdings 3" pitchFamily="18" charset="2"/>
              <a:buNone/>
            </a:pPr>
            <a:r>
              <a:rPr lang="hu-HU" b="1" dirty="0" smtClean="0"/>
              <a:t>1. Az önálló tevékenységből származó jövedelem:</a:t>
            </a:r>
          </a:p>
          <a:p>
            <a:r>
              <a:rPr lang="hu-HU" dirty="0" smtClean="0"/>
              <a:t>Önálló tevékenység minden olyan tevékenység, amelynek eredményeként a magánszemély bevételhez jut, és amely e törvény szerint nem tartozik a nem önálló tevékenység körébe.</a:t>
            </a:r>
            <a:endParaRPr lang="hu-HU" b="1" dirty="0" smtClean="0"/>
          </a:p>
          <a:p>
            <a:r>
              <a:rPr lang="hu-HU" dirty="0" smtClean="0"/>
              <a:t>a mezőgazdasági őstermelő </a:t>
            </a:r>
            <a:r>
              <a:rPr lang="hu-HU" b="1" dirty="0" smtClean="0"/>
              <a:t>őstermelői tevékenységből</a:t>
            </a:r>
            <a:r>
              <a:rPr lang="hu-HU" dirty="0" smtClean="0"/>
              <a:t> származó bevétele</a:t>
            </a:r>
          </a:p>
          <a:p>
            <a:r>
              <a:rPr lang="hu-HU" dirty="0" smtClean="0"/>
              <a:t> az </a:t>
            </a:r>
            <a:r>
              <a:rPr lang="hu-HU" b="1" dirty="0" smtClean="0"/>
              <a:t>ingatlan-bérbeadási</a:t>
            </a:r>
            <a:r>
              <a:rPr lang="hu-HU" dirty="0" smtClean="0"/>
              <a:t> tevékenységből származó bevétel</a:t>
            </a:r>
          </a:p>
          <a:p>
            <a:r>
              <a:rPr lang="hu-HU" b="1" dirty="0" smtClean="0"/>
              <a:t>szálláshely-szolgáltatási tevékenységből </a:t>
            </a:r>
            <a:r>
              <a:rPr lang="hu-HU" dirty="0" smtClean="0"/>
              <a:t>származó bevétel</a:t>
            </a:r>
          </a:p>
        </p:txBody>
      </p:sp>
      <p:sp>
        <p:nvSpPr>
          <p:cNvPr id="184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smtClean="0"/>
              <a:t>AZ ÖSSZEVONT ADÓALAP</a:t>
            </a:r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/>
          <a:lstStyle/>
          <a:p>
            <a:r>
              <a:rPr lang="hu-HU" dirty="0" smtClean="0"/>
              <a:t>II. Társasági adó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Társasági adó</a:t>
            </a:r>
            <a:br>
              <a:rPr lang="hu-HU" dirty="0" smtClean="0"/>
            </a:br>
            <a:r>
              <a:rPr lang="hu-HU" dirty="0" smtClean="0"/>
              <a:t>Meg kell jegyezni!!!!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412776"/>
            <a:ext cx="4258816" cy="4968552"/>
          </a:xfrm>
        </p:spPr>
        <p:txBody>
          <a:bodyPr>
            <a:normAutofit fontScale="77500" lnSpcReduction="20000"/>
          </a:bodyPr>
          <a:lstStyle/>
          <a:p>
            <a:r>
              <a:rPr lang="hu-HU" sz="2400" b="1" dirty="0" smtClean="0"/>
              <a:t>Adóalap </a:t>
            </a:r>
            <a:r>
              <a:rPr lang="hu-HU" sz="2400" b="1" dirty="0" smtClean="0">
                <a:solidFill>
                  <a:srgbClr val="FF0000"/>
                </a:solidFill>
              </a:rPr>
              <a:t>csökkentő</a:t>
            </a:r>
            <a:r>
              <a:rPr lang="hu-HU" sz="2400" b="1" dirty="0" smtClean="0"/>
              <a:t> </a:t>
            </a:r>
            <a:r>
              <a:rPr lang="hu-HU" sz="2400" b="1" dirty="0" smtClean="0"/>
              <a:t>tételek</a:t>
            </a:r>
          </a:p>
          <a:p>
            <a:pPr>
              <a:buNone/>
            </a:pPr>
            <a:r>
              <a:rPr lang="hu-HU" sz="1300" b="1" dirty="0" smtClean="0"/>
              <a:t>1</a:t>
            </a:r>
            <a:r>
              <a:rPr lang="hu-HU" sz="1300" dirty="0" smtClean="0"/>
              <a:t>. Korábbi évek elhatárolt vesztesége</a:t>
            </a:r>
          </a:p>
          <a:p>
            <a:pPr>
              <a:buNone/>
            </a:pPr>
            <a:r>
              <a:rPr lang="hu-HU" sz="1300" dirty="0" smtClean="0"/>
              <a:t>2. Adótörvény szerinti értékcsökkenés</a:t>
            </a:r>
          </a:p>
          <a:p>
            <a:pPr>
              <a:buNone/>
            </a:pPr>
            <a:r>
              <a:rPr lang="hu-HU" sz="1300" dirty="0" smtClean="0"/>
              <a:t>3. Új ingatlan, szellemi termék, gép, berendezés, jármű beruházás értéke, </a:t>
            </a:r>
            <a:r>
              <a:rPr lang="hu-HU" sz="1300" dirty="0" err="1" smtClean="0"/>
              <a:t>max</a:t>
            </a:r>
            <a:r>
              <a:rPr lang="hu-HU" sz="1300" dirty="0" smtClean="0"/>
              <a:t>. AEE és </a:t>
            </a:r>
            <a:r>
              <a:rPr lang="hu-HU" sz="1300" dirty="0" err="1" smtClean="0"/>
              <a:t>max</a:t>
            </a:r>
            <a:r>
              <a:rPr lang="hu-HU" sz="1300" dirty="0" smtClean="0"/>
              <a:t>. 30 millió Ft (de csak KKV)</a:t>
            </a:r>
          </a:p>
          <a:p>
            <a:pPr>
              <a:buNone/>
            </a:pPr>
            <a:r>
              <a:rPr lang="hu-HU" sz="1300" dirty="0" smtClean="0"/>
              <a:t>4. Lekötött fejlesztési tartalék (</a:t>
            </a:r>
            <a:r>
              <a:rPr lang="hu-HU" sz="1300" dirty="0" err="1" smtClean="0"/>
              <a:t>max</a:t>
            </a:r>
            <a:r>
              <a:rPr lang="hu-HU" sz="1300" dirty="0" smtClean="0"/>
              <a:t>. AEE 50 %-a, de </a:t>
            </a:r>
            <a:r>
              <a:rPr lang="hu-HU" sz="1300" dirty="0" err="1" smtClean="0"/>
              <a:t>max</a:t>
            </a:r>
            <a:r>
              <a:rPr lang="hu-HU" sz="1300" dirty="0" smtClean="0"/>
              <a:t> 500 millió Ft)</a:t>
            </a:r>
          </a:p>
          <a:p>
            <a:pPr>
              <a:buNone/>
            </a:pPr>
            <a:r>
              <a:rPr lang="hu-HU" sz="1300" dirty="0" smtClean="0"/>
              <a:t>5. Kapott osztalék (kivéve ellenőrzött társaság, off-shore cég)</a:t>
            </a:r>
          </a:p>
          <a:p>
            <a:pPr>
              <a:buNone/>
            </a:pPr>
            <a:r>
              <a:rPr lang="hu-HU" sz="1300" dirty="0" smtClean="0"/>
              <a:t>6. Munkanélküli ill.  Szakképző tanuló továbbfoglalkoztatása esetén a tb jár. Összege (</a:t>
            </a:r>
            <a:r>
              <a:rPr lang="hu-HU" sz="1300" dirty="0" err="1" smtClean="0"/>
              <a:t>max</a:t>
            </a:r>
            <a:r>
              <a:rPr lang="hu-HU" sz="1300" dirty="0" smtClean="0"/>
              <a:t>. 1 évig), amennyiben nem áll nála alkalmazásban a megelőző 6 hónapig)</a:t>
            </a:r>
          </a:p>
          <a:p>
            <a:pPr>
              <a:buNone/>
            </a:pPr>
            <a:r>
              <a:rPr lang="hu-HU" sz="1300" dirty="0" smtClean="0"/>
              <a:t>7. </a:t>
            </a:r>
            <a:r>
              <a:rPr lang="hu-HU" sz="1300" dirty="0" err="1" smtClean="0"/>
              <a:t>Behajthatlan</a:t>
            </a:r>
            <a:r>
              <a:rPr lang="hu-HU" sz="1300" dirty="0" smtClean="0"/>
              <a:t> követelés (kivéve: elévült és bírósági úton sem behajtható követelés) leírása, visszaírt értékvesztés, követelés eladásakor a könyv szerinti értéket meghaladó bevétel</a:t>
            </a:r>
          </a:p>
          <a:p>
            <a:pPr>
              <a:buNone/>
            </a:pPr>
            <a:r>
              <a:rPr lang="hu-HU" sz="1300" dirty="0" smtClean="0"/>
              <a:t>8. Kapott jogdíj bevétel 50 %-a – </a:t>
            </a:r>
            <a:r>
              <a:rPr lang="hu-HU" sz="1300" dirty="0" err="1" smtClean="0"/>
              <a:t>max</a:t>
            </a:r>
            <a:r>
              <a:rPr lang="hu-HU" sz="1300" dirty="0" smtClean="0"/>
              <a:t>. AEE 50 %-ig</a:t>
            </a:r>
          </a:p>
          <a:p>
            <a:pPr>
              <a:buNone/>
            </a:pPr>
            <a:r>
              <a:rPr lang="hu-HU" sz="1300" dirty="0" smtClean="0"/>
              <a:t>9. Bejelentett részesedés értékesítésének árfolyamnyeresége, feltéve, ha 1 éve már birtokolja</a:t>
            </a:r>
          </a:p>
          <a:p>
            <a:pPr>
              <a:buNone/>
            </a:pPr>
            <a:r>
              <a:rPr lang="hu-HU" sz="1300" dirty="0" smtClean="0"/>
              <a:t>10. Műemlék épület, építmény értékét növelő felújítás költsége</a:t>
            </a:r>
          </a:p>
          <a:p>
            <a:pPr>
              <a:buNone/>
            </a:pPr>
            <a:r>
              <a:rPr lang="hu-HU" sz="1300" dirty="0" smtClean="0"/>
              <a:t>11. Képzett céltartalék felhasználás</a:t>
            </a:r>
          </a:p>
          <a:p>
            <a:pPr>
              <a:buNone/>
            </a:pPr>
            <a:r>
              <a:rPr lang="hu-HU" sz="1300" dirty="0" smtClean="0"/>
              <a:t>12. Adóellenőrzés, önellenőrzés során bevételként elszámolt összeg</a:t>
            </a:r>
          </a:p>
          <a:p>
            <a:pPr>
              <a:buNone/>
            </a:pPr>
            <a:r>
              <a:rPr lang="hu-HU" sz="1300" dirty="0" smtClean="0"/>
              <a:t>13. Elengedett bírság (ha előtte alapnövelő volt)</a:t>
            </a:r>
          </a:p>
          <a:p>
            <a:pPr>
              <a:buNone/>
            </a:pPr>
            <a:r>
              <a:rPr lang="hu-HU" sz="1300" dirty="0" smtClean="0"/>
              <a:t>14. Terven felüli </a:t>
            </a:r>
            <a:r>
              <a:rPr lang="hu-HU" sz="1300" dirty="0" err="1" smtClean="0"/>
              <a:t>écs</a:t>
            </a:r>
            <a:r>
              <a:rPr lang="hu-HU" sz="1300" dirty="0" smtClean="0"/>
              <a:t> adóévben visszaírt összege</a:t>
            </a:r>
          </a:p>
          <a:p>
            <a:pPr>
              <a:buNone/>
            </a:pPr>
            <a:r>
              <a:rPr lang="hu-HU" sz="1300" dirty="0" smtClean="0"/>
              <a:t>15. Legalább 50 %-ban megváltozott munkaképességű alkalmazása esetén a kifizetett bér, de </a:t>
            </a:r>
            <a:r>
              <a:rPr lang="hu-HU" sz="1300" dirty="0" err="1" smtClean="0"/>
              <a:t>max</a:t>
            </a:r>
            <a:r>
              <a:rPr lang="hu-HU" sz="1300" dirty="0" smtClean="0"/>
              <a:t>. a minimálbér – </a:t>
            </a:r>
            <a:r>
              <a:rPr lang="hu-HU" sz="1300" dirty="0" err="1" smtClean="0"/>
              <a:t>max</a:t>
            </a:r>
            <a:r>
              <a:rPr lang="hu-HU" sz="1300" dirty="0" smtClean="0"/>
              <a:t>. </a:t>
            </a:r>
            <a:r>
              <a:rPr lang="hu-HU" sz="1300" dirty="0" err="1" smtClean="0"/>
              <a:t>átl</a:t>
            </a:r>
            <a:r>
              <a:rPr lang="hu-HU" sz="1300" dirty="0" smtClean="0"/>
              <a:t>. Áll. Létszám 20 </a:t>
            </a:r>
            <a:r>
              <a:rPr lang="hu-HU" sz="1300" dirty="0" err="1" smtClean="0"/>
              <a:t>fó</a:t>
            </a:r>
            <a:r>
              <a:rPr lang="hu-HU" sz="1300" dirty="0" smtClean="0"/>
              <a:t> lehet</a:t>
            </a:r>
          </a:p>
          <a:p>
            <a:pPr>
              <a:buNone/>
            </a:pPr>
            <a:r>
              <a:rPr lang="hu-HU" sz="1300" dirty="0" smtClean="0"/>
              <a:t>16. K+F </a:t>
            </a:r>
            <a:r>
              <a:rPr lang="hu-HU" sz="1300" dirty="0" err="1" smtClean="0"/>
              <a:t>ktg</a:t>
            </a:r>
            <a:r>
              <a:rPr lang="hu-HU" sz="1300" dirty="0" smtClean="0"/>
              <a:t>, alapkutatás költségei (csökkentve a kapott támogatás és alvállalkozói </a:t>
            </a:r>
            <a:r>
              <a:rPr lang="hu-HU" sz="1300" dirty="0" err="1" smtClean="0"/>
              <a:t>ktggel</a:t>
            </a:r>
            <a:r>
              <a:rPr lang="hu-HU" sz="1300" dirty="0" smtClean="0"/>
              <a:t>)</a:t>
            </a:r>
          </a:p>
          <a:p>
            <a:pPr>
              <a:buNone/>
            </a:pPr>
            <a:r>
              <a:rPr lang="hu-HU" sz="1300" dirty="0" smtClean="0"/>
              <a:t>17. Közhasznú és kiemelkedően közhasznú szervezetnek tartós adományozási szerződés keretében adott adomány (20 % ill. 50 % - </a:t>
            </a:r>
            <a:r>
              <a:rPr lang="hu-HU" sz="1300" dirty="0" err="1" smtClean="0"/>
              <a:t>max</a:t>
            </a:r>
            <a:r>
              <a:rPr lang="hu-HU" sz="1300" dirty="0" smtClean="0"/>
              <a:t>. AEE.</a:t>
            </a:r>
          </a:p>
          <a:p>
            <a:pPr>
              <a:buNone/>
            </a:pPr>
            <a:r>
              <a:rPr lang="hu-HU" sz="1300" dirty="0" smtClean="0"/>
              <a:t>18. Saját üzletrész bevonás nyeresége</a:t>
            </a:r>
          </a:p>
          <a:p>
            <a:pPr>
              <a:buNone/>
            </a:pPr>
            <a:r>
              <a:rPr lang="hu-HU" sz="1300" dirty="0" smtClean="0"/>
              <a:t>19. Megszűnéskori befektetett eszközök számított </a:t>
            </a:r>
            <a:r>
              <a:rPr lang="hu-HU" sz="1300" dirty="0" err="1" smtClean="0"/>
              <a:t>nyilv</a:t>
            </a:r>
            <a:r>
              <a:rPr lang="hu-HU" sz="1300" dirty="0" smtClean="0"/>
              <a:t>. Sz. érték könyv szerinti értéken felüli része</a:t>
            </a:r>
            <a:endParaRPr lang="hu-HU" sz="1300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572000" y="1412776"/>
            <a:ext cx="4258816" cy="5040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Adóalap </a:t>
            </a:r>
            <a:r>
              <a:rPr kumimoji="0" lang="hu-HU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növelő </a:t>
            </a:r>
            <a:r>
              <a:rPr kumimoji="0" lang="hu-H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tételek</a:t>
            </a:r>
            <a:endParaRPr kumimoji="0" lang="hu-H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1400" dirty="0" smtClean="0"/>
              <a:t>1. Számviteli tv által elismert </a:t>
            </a:r>
            <a:r>
              <a:rPr lang="hu-HU" sz="1400" dirty="0" err="1" smtClean="0"/>
              <a:t>écs</a:t>
            </a:r>
            <a:r>
              <a:rPr lang="hu-HU" sz="1400" dirty="0" smtClean="0"/>
              <a:t> leírás (terv sz. és terven felüli)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Tárgyi eszköz, </a:t>
            </a:r>
            <a:r>
              <a:rPr kumimoji="0" lang="hu-HU" sz="1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</a:t>
            </a:r>
            <a:r>
              <a:rPr kumimoji="0" lang="hu-H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Jószág kivezetésekor</a:t>
            </a:r>
            <a:r>
              <a:rPr kumimoji="0" lang="hu-HU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könyv sz. érték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1400" baseline="0" dirty="0" smtClean="0"/>
              <a:t>3.</a:t>
            </a:r>
            <a:r>
              <a:rPr lang="hu-HU" sz="1400" dirty="0" smtClean="0"/>
              <a:t> Nem a vállalkozás érdekében felmerült költségek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1400" dirty="0" smtClean="0"/>
              <a:t>- Reprezentációs és üzleti ajándék címén elszámolt ráfordítás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1400" dirty="0" smtClean="0"/>
              <a:t>- Minden olyan </a:t>
            </a:r>
            <a:r>
              <a:rPr lang="hu-HU" sz="1400" dirty="0" err="1" smtClean="0"/>
              <a:t>szolg</a:t>
            </a:r>
            <a:r>
              <a:rPr lang="hu-HU" sz="1400" dirty="0" smtClean="0"/>
              <a:t>, mely a 200 ezer Ft-ot meghaladja, </a:t>
            </a:r>
            <a:r>
              <a:rPr lang="hu-HU" sz="1400" dirty="0" err="1" smtClean="0"/>
              <a:t>ésnem</a:t>
            </a:r>
            <a:r>
              <a:rPr lang="hu-HU" sz="1400" dirty="0" smtClean="0"/>
              <a:t> utal ésszerű gazdálkodásra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1400" dirty="0" smtClean="0"/>
              <a:t>- hiányzó, selejtezett eszköz, áru nincs megfelelően jegyzőkönyvezve v. tárolása nem megfelelő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1400" dirty="0" smtClean="0"/>
              <a:t>- Megállapodás alapján fizetett </a:t>
            </a:r>
            <a:r>
              <a:rPr lang="hu-HU" sz="1400" dirty="0" err="1" smtClean="0"/>
              <a:t>eg.bizt</a:t>
            </a:r>
            <a:r>
              <a:rPr lang="hu-HU" sz="1400" dirty="0" smtClean="0"/>
              <a:t> járulék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1400" dirty="0" err="1" smtClean="0"/>
              <a:t>-off-shore</a:t>
            </a:r>
            <a:r>
              <a:rPr lang="hu-HU" sz="1400" dirty="0" smtClean="0"/>
              <a:t> cégnek kifizetett ellenérték, kivéve, ha az adózó bizonyítja,  hogy a vállalkozás érdekében  merült fel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1400" dirty="0" smtClean="0"/>
              <a:t>- Véglegesen átadott pénzeszköz/eszköz, annak áfája (amennyiben az átvevő nem téríti meg), átvállalt kötelezettség, térítés nélküli eszközátadás, szolgáltatásnyújtás, amennyiben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1400" dirty="0" smtClean="0"/>
              <a:t>	*olyan külföldi személy kapja, melynek államával nincs hatályos egyezmény kettős adóztatás elkerüléséről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1400" dirty="0" smtClean="0"/>
              <a:t>	*ellenőrzött külföldi társaság (off-shore) cég kapja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1400" dirty="0" smtClean="0"/>
              <a:t>	* olyan személy kapja, melynek vállalkozása veszteséges (nyilatkozat)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</a:t>
            </a:r>
            <a:r>
              <a:rPr kumimoji="0" lang="hu-HU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Jogerős határozatban megállapított bírság, büntetés (kivéve önellenőrzéshez kapcsolódó)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1400" baseline="0" dirty="0" smtClean="0"/>
              <a:t>5. Követelésre elszámolt értékvesztés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Behajthatatlannak nem minősülő, elengedett követelés, kivéve, ha elengedése magánszemély vagy kapcsolt vállalkozás javára történik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1400" baseline="0" dirty="0" smtClean="0"/>
              <a:t>7.</a:t>
            </a:r>
            <a:r>
              <a:rPr lang="hu-HU" sz="1400" dirty="0" smtClean="0"/>
              <a:t> Beruházási kedvezmény kétszerese (adóalap csökkentő tételek 3. pont), amennyiben az adózó a 4. év végéig azt eladja, nem helyezi üzembe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8.</a:t>
            </a:r>
            <a:r>
              <a:rPr kumimoji="0" lang="hu-HU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Adóellenőrzés, önellenőrzés során költségként elszámolt összeg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1400" baseline="0" dirty="0" smtClean="0"/>
              <a:t>9.</a:t>
            </a:r>
            <a:r>
              <a:rPr lang="hu-HU" sz="1400" dirty="0" smtClean="0"/>
              <a:t> Alultőkésítési szabály: nem kapcsolt vállalkozástól kapott kölcsönre fizetendő kamat összege, amennyiben a tartozás napi átlagos állomány nagyobb, mint a saját tőke napi átlagos állományának 3-szorosa.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10.</a:t>
            </a:r>
            <a:r>
              <a:rPr kumimoji="0" lang="hu-HU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Átlagos állományi létszám csökkenésénél a csökkenés és az előző évi minimálbér szorzat 20 </a:t>
            </a:r>
            <a:r>
              <a:rPr kumimoji="0" lang="hu-HU" sz="1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%-al</a:t>
            </a:r>
            <a:r>
              <a:rPr kumimoji="0" lang="hu-HU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növelten, ha 3 éven belül történik  a létszámcsökkenés, Kivéve, ha a csökkenés betegség vagy szülés </a:t>
            </a:r>
            <a:r>
              <a:rPr kumimoji="0" lang="hu-HU" sz="1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miat</a:t>
            </a:r>
            <a:r>
              <a:rPr lang="hu-HU" sz="1400" dirty="0" smtClean="0"/>
              <a:t>t következik be.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 Képzett céltartalék </a:t>
            </a:r>
            <a:endParaRPr kumimoji="0" lang="hu-HU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</a:t>
            </a:r>
            <a:r>
              <a:rPr lang="hu-HU" dirty="0" err="1" smtClean="0"/>
              <a:t>Konz</a:t>
            </a:r>
            <a:r>
              <a:rPr lang="hu-HU" dirty="0" smtClean="0"/>
              <a:t> / TA. 1. példa megoldása</a:t>
            </a:r>
            <a:endParaRPr lang="hu-HU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 l="18900" t="22680" r="47501" b="23561"/>
          <a:stretch>
            <a:fillRect/>
          </a:stretch>
        </p:blipFill>
        <p:spPr bwMode="auto">
          <a:xfrm>
            <a:off x="1979712" y="1412776"/>
            <a:ext cx="518457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</a:t>
            </a:r>
            <a:r>
              <a:rPr lang="hu-HU" dirty="0" err="1" smtClean="0"/>
              <a:t>konz</a:t>
            </a:r>
            <a:r>
              <a:rPr lang="hu-HU" dirty="0" smtClean="0"/>
              <a:t>. /TA. 2. példa megoldása</a:t>
            </a:r>
            <a:endParaRPr lang="hu-HU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 l="18900" t="24360" r="48026" b="21881"/>
          <a:stretch>
            <a:fillRect/>
          </a:stretch>
        </p:blipFill>
        <p:spPr bwMode="auto">
          <a:xfrm>
            <a:off x="1907704" y="1412776"/>
            <a:ext cx="4896544" cy="497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</a:t>
            </a:r>
            <a:r>
              <a:rPr lang="hu-HU" dirty="0" err="1" smtClean="0"/>
              <a:t>konz</a:t>
            </a:r>
            <a:r>
              <a:rPr lang="hu-HU" dirty="0" smtClean="0"/>
              <a:t>. /TA 3. példa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79512" y="1268760"/>
          <a:ext cx="8352928" cy="5225510"/>
        </p:xfrm>
        <a:graphic>
          <a:graphicData uri="http://schemas.openxmlformats.org/drawingml/2006/table">
            <a:tbl>
              <a:tblPr/>
              <a:tblGrid>
                <a:gridCol w="2206957"/>
                <a:gridCol w="1409776"/>
                <a:gridCol w="1636140"/>
                <a:gridCol w="3100055"/>
              </a:tblGrid>
              <a:tr h="44034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latin typeface="Arial CE"/>
                        </a:rPr>
                        <a:t>eFt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 dirty="0" err="1">
                          <a:latin typeface="Arial CE"/>
                        </a:rPr>
                        <a:t>eFt</a:t>
                      </a:r>
                      <a:endParaRPr lang="hu-HU" sz="1200" b="0" i="0" u="none" strike="noStrike" dirty="0">
                        <a:latin typeface="Arial CE"/>
                      </a:endParaRP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latin typeface="Arial CE"/>
                        </a:rPr>
                        <a:t>magyarázat a TAO tv. alapján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14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>
                          <a:latin typeface="Arial CE"/>
                        </a:rPr>
                        <a:t>Adózás előtti eredmény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1" i="0" u="none" strike="noStrike">
                          <a:latin typeface="Arial CE"/>
                        </a:rPr>
                        <a:t>15 000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1" i="0" u="none" strike="noStrike">
                          <a:latin typeface="Arial CE"/>
                        </a:rPr>
                        <a:t>15 000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14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14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Számviteli écs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latin typeface="Arial CE"/>
                        </a:rPr>
                        <a:t>3 500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latin typeface="Arial CE"/>
                        </a:rPr>
                        <a:t>3 500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8. § (1) b)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14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TAO tv szerinti écs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latin typeface="Arial CE"/>
                        </a:rPr>
                        <a:t>2 700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latin typeface="Arial CE"/>
                        </a:rPr>
                        <a:t>-2 700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7. § (1) d)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24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Kapott osztalék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latin typeface="Arial CE"/>
                        </a:rPr>
                        <a:t>4 000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latin typeface="Arial CE"/>
                        </a:rPr>
                        <a:t>-500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7. § (1) g) 1., csak a nem ellenőrzöttől kapott csökkentő alapesetben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14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   ebből ellenőrzött külfölditől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latin typeface="Arial CE"/>
                        </a:rPr>
                        <a:t>3 500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14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Előző évek érvényesített vesztesége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latin typeface="Arial CE"/>
                        </a:rPr>
                        <a:t>1 200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latin typeface="Arial CE"/>
                        </a:rPr>
                        <a:t>-1 200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7. § (1) a)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752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Kiemelten közhasznúnak adott adomány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latin typeface="Arial CE"/>
                        </a:rPr>
                        <a:t>2 500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latin typeface="Arial CE"/>
                        </a:rPr>
                        <a:t>-1 250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7. § (1) z) 1., adott összeg 50%-ka csökkentő, max adózás előtti eredmény összege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043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Adóhatóságnak fizetett bírság, pótlék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latin typeface="Arial CE"/>
                        </a:rPr>
                        <a:t>700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latin typeface="Arial CE"/>
                        </a:rPr>
                        <a:t>450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 dirty="0">
                          <a:latin typeface="Arial CE"/>
                        </a:rPr>
                        <a:t>8. § (1) e), az önellenőrzési pótlék nem növelő,csak a többi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14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   ebből önellenőrzési pótlék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latin typeface="Arial CE"/>
                        </a:rPr>
                        <a:t>250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429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Év közben üzhely új gép aktivált értéke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latin typeface="Arial CE"/>
                        </a:rPr>
                        <a:t>3 500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latin typeface="Arial CE"/>
                        </a:rPr>
                        <a:t>-3 500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7. § (1) zs), nem haladhatja meg az adózás előtti eredményt és nem leht több, mint 30 mio Ft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14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Tartósan munkanélküli utáni Tbjár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latin typeface="Arial CE"/>
                        </a:rPr>
                        <a:t>350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latin typeface="Arial CE"/>
                        </a:rPr>
                        <a:t>-350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7. § (1) j)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14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14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>
                          <a:latin typeface="Arial CE"/>
                        </a:rPr>
                        <a:t>Adóalap 2011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1" i="0" u="none" strike="noStrike">
                          <a:latin typeface="Arial CE"/>
                        </a:rPr>
                        <a:t>9 450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14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707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>
                          <a:latin typeface="Arial CE"/>
                        </a:rPr>
                        <a:t>Társasági adó 2011  (10%)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1" i="0" u="none" strike="noStrike">
                          <a:latin typeface="Arial CE"/>
                        </a:rPr>
                        <a:t>945 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latin typeface="Arial CE"/>
                        </a:rPr>
                        <a:t>19. § (2) 500 mio Ft adóalapig az adókulcs 10%, felette lenne 19%</a:t>
                      </a:r>
                    </a:p>
                  </a:txBody>
                  <a:tcPr marL="4160" marR="4160" marT="4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r>
              <a:rPr lang="hu-HU" dirty="0" smtClean="0"/>
              <a:t>III. Áfa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800" b="1" dirty="0" smtClean="0"/>
              <a:t>Termékértékesítés fogalma</a:t>
            </a:r>
            <a:r>
              <a:rPr lang="hu-HU" sz="2800" dirty="0" smtClean="0"/>
              <a:t/>
            </a:r>
            <a:br>
              <a:rPr lang="hu-HU" sz="2800" dirty="0" smtClean="0"/>
            </a:br>
            <a:endParaRPr lang="hu-HU" sz="2800" dirty="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850" y="1268413"/>
            <a:ext cx="8229600" cy="5113337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i="1" dirty="0" smtClean="0"/>
              <a:t>Termékértékesítésen</a:t>
            </a:r>
            <a:r>
              <a:rPr lang="hu-HU" dirty="0" smtClean="0"/>
              <a:t> a birtokba vehető dolog ellenérték fejében történő átengedését értjük.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dirty="0" smtClean="0"/>
              <a:t>Ellenérték fejében végzett termékértékesítésnek minősül: az </a:t>
            </a:r>
            <a:r>
              <a:rPr lang="hu-HU" b="1" dirty="0" smtClean="0"/>
              <a:t>eladás, a zártvégű lízingszerződés, a bizományi szerződés, az építési szerződés, az apportálás, és a zálogjog alapítása</a:t>
            </a:r>
            <a:r>
              <a:rPr lang="hu-HU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dirty="0" smtClean="0"/>
              <a:t>Ellenérték nélküli termékértékesítés: </a:t>
            </a:r>
            <a:r>
              <a:rPr lang="hu-HU" b="1" dirty="0" smtClean="0"/>
              <a:t>az ajándékba adás, a személyes célra való felhasználás, a sajátrezsis beruházás, </a:t>
            </a:r>
            <a:r>
              <a:rPr lang="hu-HU" dirty="0" smtClean="0"/>
              <a:t>stb. Ezen „ingyenes” ügyletek megadóztatásának célja, a végső fogyasztóhoz kapcsolódó adófizetési fázis pótlása.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dirty="0" smtClean="0"/>
              <a:t>Ugyanakkor </a:t>
            </a:r>
            <a:r>
              <a:rPr lang="hu-HU" b="1" dirty="0" smtClean="0">
                <a:solidFill>
                  <a:srgbClr val="FF0000"/>
                </a:solidFill>
              </a:rPr>
              <a:t>nem minősül termékértékesítésnek </a:t>
            </a:r>
            <a:r>
              <a:rPr lang="hu-HU" dirty="0" smtClean="0"/>
              <a:t>és nem </a:t>
            </a:r>
            <a:r>
              <a:rPr lang="hu-HU" dirty="0" err="1" smtClean="0"/>
              <a:t>áfaköteles</a:t>
            </a:r>
            <a:r>
              <a:rPr lang="hu-HU" dirty="0" smtClean="0"/>
              <a:t>: </a:t>
            </a:r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a közcélú adományozás, az áruminta, a kis értékű ajándék és a jogutódlással történő megszűnés</a:t>
            </a:r>
            <a:r>
              <a:rPr lang="hu-HU" dirty="0" smtClean="0"/>
              <a:t>.</a:t>
            </a:r>
            <a:r>
              <a:rPr lang="hu-HU" i="1" dirty="0" smtClean="0"/>
              <a:t> Szolgáltatásnyújtás</a:t>
            </a:r>
            <a:r>
              <a:rPr lang="hu-HU" dirty="0" smtClean="0"/>
              <a:t> alá tartozik minden olyan tevékenység, ami nem termékértékesítés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b="1" dirty="0" smtClean="0"/>
              <a:t>Termékimport, termékexport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387850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i="1" dirty="0" smtClean="0"/>
              <a:t>Termékimporton</a:t>
            </a:r>
            <a:r>
              <a:rPr lang="hu-HU" dirty="0" smtClean="0"/>
              <a:t> valamely harmadik ország területéről a Közösség területére behozott termékek értendőek.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dirty="0" smtClean="0"/>
              <a:t>Az Európai Unió vámunió is. A kívülről behozni kívánt termékek után minden tagállamban ugyanakkora vámot kell fizetni, viszont az áfa mértéke tagállamonként eltérő. Azért, hogy elkerüljék, hogy az importőrök a legalacsonyabb </a:t>
            </a:r>
            <a:r>
              <a:rPr lang="hu-HU" dirty="0" err="1" smtClean="0"/>
              <a:t>áfakulcsú</a:t>
            </a:r>
            <a:r>
              <a:rPr lang="hu-HU" dirty="0" smtClean="0"/>
              <a:t> tagállamokat válasszák termékeik beléptetésének céljául, a jogalkotók törvénybe foglalták, hogy az </a:t>
            </a:r>
            <a:r>
              <a:rPr lang="hu-HU" b="1" dirty="0" err="1" smtClean="0"/>
              <a:t>importáfa</a:t>
            </a:r>
            <a:r>
              <a:rPr lang="hu-HU" b="1" dirty="0" smtClean="0"/>
              <a:t> megfizetése mindig a termék </a:t>
            </a:r>
            <a:r>
              <a:rPr lang="hu-HU" b="1" i="1" dirty="0" smtClean="0"/>
              <a:t>rendeltetésének helye szerinti</a:t>
            </a:r>
            <a:r>
              <a:rPr lang="hu-HU" b="1" dirty="0" smtClean="0"/>
              <a:t> államban történjen</a:t>
            </a:r>
            <a:r>
              <a:rPr lang="hu-HU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Termékexport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i="1" dirty="0" smtClean="0"/>
              <a:t>Termékexport</a:t>
            </a:r>
            <a:r>
              <a:rPr lang="hu-HU" dirty="0" smtClean="0"/>
              <a:t> az, amikor a vámhatóság a terméket végleges rendeltetéssel harmadik ország területére kilépteti.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dirty="0" smtClean="0"/>
              <a:t>Ilyen termékeknek és szolgáltatásoknak minősül a bérmunka, a Központi Bankok részére történő arany értékesítése, légi járművek, hajók exportja, a termékexporthoz kapcsolódó közvetlen szolgáltatások, stb.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dirty="0" smtClean="0"/>
              <a:t>A fent említett </a:t>
            </a:r>
            <a:r>
              <a:rPr lang="hu-HU" b="1" dirty="0" smtClean="0"/>
              <a:t>exportműveletek adómentes ügyletek</a:t>
            </a:r>
            <a:r>
              <a:rPr lang="hu-HU" dirty="0" smtClean="0"/>
              <a:t>, hiszen a célország elve alapján </a:t>
            </a:r>
            <a:r>
              <a:rPr lang="hu-HU" i="1" dirty="0" smtClean="0"/>
              <a:t>a beszerző köteles az áfát a rendeltetési hely államában megfizetni</a:t>
            </a:r>
            <a:r>
              <a:rPr lang="hu-HU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Adólevonási jog korlátozások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1400" b="1" dirty="0" smtClean="0"/>
              <a:t>Az Áfa-tv. tiltja az előzetesen felszámított adó levonását </a:t>
            </a:r>
            <a:r>
              <a:rPr lang="hu-HU" sz="1400" dirty="0" smtClean="0"/>
              <a:t>akkor, ha az adóalany a terméket és a szolgáltatást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1400" dirty="0" smtClean="0"/>
              <a:t>- </a:t>
            </a:r>
            <a:r>
              <a:rPr lang="hu-HU" sz="1400" i="1" dirty="0" smtClean="0"/>
              <a:t>adómentes termékértékesítéshez és szolgáltatásnyújtáshoz </a:t>
            </a:r>
            <a:r>
              <a:rPr lang="hu-HU" sz="1400" dirty="0" smtClean="0"/>
              <a:t>használja fel, hasznosítja;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1400" dirty="0" smtClean="0"/>
              <a:t>- </a:t>
            </a:r>
            <a:r>
              <a:rPr lang="hu-HU" sz="1400" i="1" dirty="0" smtClean="0"/>
              <a:t>üzemanyagként</a:t>
            </a:r>
            <a:r>
              <a:rPr lang="hu-HU" sz="1400" dirty="0" smtClean="0"/>
              <a:t> közvetlenül </a:t>
            </a:r>
            <a:r>
              <a:rPr lang="hu-HU" sz="1400" i="1" dirty="0" smtClean="0"/>
              <a:t>személygépkocsi üzemeltetéséhez</a:t>
            </a:r>
            <a:r>
              <a:rPr lang="hu-HU" sz="1400" dirty="0" smtClean="0"/>
              <a:t> használja fel, hasznosítja.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1400" dirty="0" smtClean="0"/>
              <a:t>- ólmozott és ólmozatlan beszerzése,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1400" dirty="0" smtClean="0"/>
              <a:t>- személygépkocsi, 125 cm3-nél nagyobb hengerűrtartalmú motorkerékpár, jacht és sport- vagy szórakozási célú hajó beszerzése - a szabály nem vonatkozik a lakóautó-kölcsönzéssel foglalkozó adóalanyra, a kölcsönbe adott lakóautó tekintetében,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1400" dirty="0" smtClean="0"/>
              <a:t>- élelmiszerek és italok beszerzése,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1400" dirty="0" smtClean="0"/>
              <a:t>- éttermi, cukrászati és egyéb nyílt árusítású vendéglátó-ipari szolgáltatások igénybevétele,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1400" dirty="0" smtClean="0"/>
              <a:t>- szórakoztatási szolgáltatások igénybevétele,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1400" dirty="0" err="1" smtClean="0"/>
              <a:t>-személygépkocsi</a:t>
            </a:r>
            <a:r>
              <a:rPr lang="hu-HU" sz="1400" dirty="0" smtClean="0"/>
              <a:t> üzemeltetéséhez, fenntartásához kapcsolódó termékek beszerzése és szolgáltatások igénybevétele - e rendelkezés azonban nem vonatkozik a személygépkocsi-kölcsönzéssel  foglalkozó adóalanyra, a kölcsönbe adott személygépkocsik tekintetében,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1400" dirty="0" smtClean="0"/>
              <a:t>- távolsági és helyi személytaxi-közlekedés igénybevétele,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1400" dirty="0" smtClean="0"/>
              <a:t>- parkolási szolgáltatás igénybevétele, illetve úthasználati díj fizetése, kivéve a 3,5 tonnát meghaladó legnagyobb össztömegű gépjárművel (ideértve az autóbuszt is) történő parkolási szolgáltatás igénybevétele, illetve úthasználati díj fizetése,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1400" dirty="0" smtClean="0"/>
              <a:t>- lakóingatlan építéséhez, felújításához kapcsolódó beszerzések, azzal, hogy az előírás nem alkalmazható arra az adóalanyra, aki (amely) a beszerzéseket továbbértékesítési céllal épített lakóingatlan építéséhez használja fel, hasznosítja,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hu-HU" sz="14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u-HU" sz="14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937125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r>
              <a:rPr lang="hu-HU" b="1" dirty="0" smtClean="0"/>
              <a:t>2. A nem önálló tevékenységből származó jövedelem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r>
              <a:rPr lang="hu-HU" dirty="0" smtClean="0"/>
              <a:t> -  tiszteletdíj, illetmény, jutalom, 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r>
              <a:rPr lang="hu-HU" dirty="0" smtClean="0"/>
              <a:t>üzemanyag-megtakarítás címén fizetett összeg, 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r>
              <a:rPr lang="hu-HU" b="1" i="1" dirty="0" smtClean="0"/>
              <a:t>Költségtérítés</a:t>
            </a:r>
            <a:r>
              <a:rPr lang="hu-HU" b="1" i="1" dirty="0" smtClean="0">
                <a:solidFill>
                  <a:srgbClr val="FF0000"/>
                </a:solidFill>
              </a:rPr>
              <a:t> </a:t>
            </a:r>
            <a:r>
              <a:rPr lang="hu-HU" b="1" i="1" dirty="0" err="1" smtClean="0">
                <a:solidFill>
                  <a:srgbClr val="FF0000"/>
                </a:solidFill>
              </a:rPr>
              <a:t>ld</a:t>
            </a:r>
            <a:r>
              <a:rPr lang="hu-HU" b="1" i="1" dirty="0" smtClean="0">
                <a:solidFill>
                  <a:srgbClr val="FF0000"/>
                </a:solidFill>
              </a:rPr>
              <a:t> következő dián példa</a:t>
            </a:r>
            <a:r>
              <a:rPr lang="hu-HU" b="1" i="1" dirty="0" smtClean="0"/>
              <a:t>, 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r>
              <a:rPr lang="hu-HU" dirty="0" smtClean="0"/>
              <a:t>a más személy által fizetett adóköteles biztosítási díj címén kapott bevétel, 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r>
              <a:rPr lang="hu-HU" dirty="0" smtClean="0"/>
              <a:t>a társas vállalkozásban személyesen közreműködő magánszemély tag által kapott juttatás, ha azt a társas vállalkozás költségei között számolják el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r>
              <a:rPr lang="hu-HU" b="1" dirty="0" smtClean="0"/>
              <a:t>NEM:</a:t>
            </a:r>
            <a:r>
              <a:rPr lang="hu-HU" dirty="0" smtClean="0"/>
              <a:t> </a:t>
            </a:r>
            <a:r>
              <a:rPr lang="hu-HU" dirty="0" err="1" smtClean="0"/>
              <a:t>munkábajárás</a:t>
            </a:r>
            <a:r>
              <a:rPr lang="hu-HU" dirty="0" smtClean="0"/>
              <a:t> költségtérítése (bérlet,  kilométerköltség)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r>
              <a:rPr lang="hu-HU" b="1" u="sng" dirty="0" smtClean="0">
                <a:solidFill>
                  <a:schemeClr val="accent4">
                    <a:lumMod val="50000"/>
                  </a:schemeClr>
                </a:solidFill>
              </a:rPr>
              <a:t>Csökkenti: szakszervezeti tagdíj</a:t>
            </a:r>
            <a:endParaRPr lang="hu-HU" b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45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hu-HU" dirty="0" smtClean="0"/>
              <a:t>Összevont adóalap: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b="1" dirty="0" smtClean="0"/>
              <a:t>Arányosítás, részleges tilalom</a:t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38943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b="1" dirty="0" smtClean="0"/>
              <a:t>Helyi és távolsági távbeszélő-szolgáltatás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dirty="0" smtClean="0"/>
              <a:t>Helyi és távolsági távbeszélő-szolgáltatás mobiltelefon-szolgáltatás továbbá az internetprotokollt alkalmazó beszédcélú adatátvitel (igénybevétele esetén az előzetesen felszámított adó </a:t>
            </a:r>
            <a:r>
              <a:rPr lang="hu-HU" b="1" dirty="0" smtClean="0"/>
              <a:t>30 százaléka nem vonható le</a:t>
            </a:r>
            <a:r>
              <a:rPr lang="hu-HU" dirty="0" smtClean="0"/>
              <a:t>. Mentesül a részleges levonási tilalom alól az adóalany akkor, ha a szolgáltatás ellenértékének legalább 30 százalékát továbbértékesítési céllal számlázza tovább.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b="1" dirty="0" smtClean="0"/>
              <a:t>Távmunka</a:t>
            </a:r>
            <a:br>
              <a:rPr lang="hu-HU" b="1" dirty="0" smtClean="0"/>
            </a:br>
            <a:endParaRPr lang="hu-HU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dirty="0" smtClean="0"/>
              <a:t>A munkáltató a vele munkaviszonyban álló távmunkavállaló magánszemély részére a távmunka végzéséhez átadott termékeket terhelő előzetesen felszámított adót olyan arányban vonhatja le, amilyen arányban a távmunkavállaló magánszemély munkavégzéssel kapcsolatos költségeit átvállalja.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b="1" dirty="0" smtClean="0"/>
              <a:t>Az ún. levonási hányad megállapítása</a:t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608512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dirty="0" smtClean="0"/>
              <a:t>Ha az adóalany adóalanyiságot eredményező gazdasági tevékenységhez és adóalanyiságot nem eredményező tevékenységhez egyaránt használt, a levonási hányad megállapításának céljából a következő eljárást kell követnie: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dirty="0" smtClean="0"/>
              <a:t>- természetes mértékegységen (különösen m2, fűtött légm3, fő, kg, db, üzemóra) alapuló arányos megosztás alkalmazandó;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dirty="0" smtClean="0"/>
              <a:t>- amennyiben a fentiekben említett arányos megosztás nem lehetséges, úgy az adóalany az adóhatósággal megállapodik a megosztásának arányáról.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Az áfa mértéke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dirty="0" smtClean="0"/>
              <a:t>A 2011-es évi áfa mértéke az adó alapjának 25%-a. Ez alól az 5 és a 18%-os adókulcsú termékek képeznek kivételt.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b="1" dirty="0" smtClean="0"/>
              <a:t>5%-os </a:t>
            </a:r>
            <a:r>
              <a:rPr lang="hu-HU" b="1" dirty="0" err="1" smtClean="0"/>
              <a:t>áfakulcs</a:t>
            </a:r>
            <a:r>
              <a:rPr lang="hu-HU" b="1" dirty="0" smtClean="0"/>
              <a:t> </a:t>
            </a:r>
            <a:r>
              <a:rPr lang="hu-HU" dirty="0" smtClean="0"/>
              <a:t>terhel bizonyos gyógyszereket, orvosi izotópokat, napilapokat, 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könyvek</a:t>
            </a:r>
            <a:r>
              <a:rPr lang="hu-HU" dirty="0" smtClean="0"/>
              <a:t>et, kottákat, tápszereket és a vakok boldogulását segítő eszközöket (fehér bot, Braille írógép), valamint a távhőszolgáltatást és a megújuló energiaforráson alapuló hőszolgáltatásokat.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b="1" dirty="0" smtClean="0"/>
              <a:t>18%-os adókulcs </a:t>
            </a:r>
            <a:r>
              <a:rPr lang="hu-HU" dirty="0" smtClean="0"/>
              <a:t>vonatkozik a gabona, liszt, keményítő vagy tej felhasználásával készült termékekre, a különböző tejtermékekre, az ízesített tejekre, valamint a 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kereskedelmiszálláshely-szolgáltatások</a:t>
            </a:r>
            <a:r>
              <a:rPr lang="hu-HU" dirty="0" smtClean="0"/>
              <a:t>ra.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Mentesség (levonási jog nélkül) – közhasznúság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Egészségügy</a:t>
            </a:r>
          </a:p>
          <a:p>
            <a:r>
              <a:rPr lang="hu-HU" dirty="0" smtClean="0"/>
              <a:t> Oktatás</a:t>
            </a:r>
          </a:p>
          <a:p>
            <a:r>
              <a:rPr lang="hu-HU" dirty="0" smtClean="0"/>
              <a:t> Szociális ellátás</a:t>
            </a:r>
          </a:p>
          <a:p>
            <a:r>
              <a:rPr lang="hu-HU" dirty="0" smtClean="0"/>
              <a:t> Sport</a:t>
            </a:r>
          </a:p>
          <a:p>
            <a:r>
              <a:rPr lang="hu-HU" dirty="0" smtClean="0"/>
              <a:t> Népművészet</a:t>
            </a:r>
          </a:p>
          <a:p>
            <a:r>
              <a:rPr lang="hu-HU" dirty="0" smtClean="0"/>
              <a:t> Közszolgálati rádió / TV</a:t>
            </a:r>
            <a:endParaRPr lang="hu-HU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Mentesség (levonási jog nélkül) – egyéb okok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Pénzügyi szolgáltatás, biztosítás</a:t>
            </a:r>
          </a:p>
          <a:p>
            <a:r>
              <a:rPr lang="hu-HU" dirty="0" smtClean="0"/>
              <a:t> Részvény, kötvény</a:t>
            </a:r>
          </a:p>
          <a:p>
            <a:r>
              <a:rPr lang="hu-HU" dirty="0" smtClean="0"/>
              <a:t> Posta</a:t>
            </a:r>
          </a:p>
          <a:p>
            <a:r>
              <a:rPr lang="hu-HU" dirty="0" smtClean="0"/>
              <a:t> Szerencsejáték</a:t>
            </a:r>
          </a:p>
          <a:p>
            <a:r>
              <a:rPr lang="hu-HU" dirty="0" smtClean="0"/>
              <a:t> Egyes ingatlanügyletek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Áfa példa megoldási tábla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395536" y="2204864"/>
          <a:ext cx="82296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Gazdasági esemény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Fizetendő</a:t>
                      </a:r>
                      <a:r>
                        <a:rPr lang="hu-HU" baseline="0" dirty="0" smtClean="0"/>
                        <a:t> áfa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Levonható áfa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Levonási tilalom</a:t>
                      </a:r>
                      <a:r>
                        <a:rPr lang="hu-HU" baseline="0" dirty="0" smtClean="0"/>
                        <a:t> (Nem levonható áfa)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dirty="0" smtClean="0"/>
              <a:t>Néhány esemény áfa elszámolása</a:t>
            </a:r>
            <a:endParaRPr lang="hu-HU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/>
        </p:nvGraphicFramePr>
        <p:xfrm>
          <a:off x="395536" y="908720"/>
          <a:ext cx="7776866" cy="5393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4049"/>
                <a:gridCol w="1453620"/>
                <a:gridCol w="1308258"/>
                <a:gridCol w="1380939"/>
              </a:tblGrid>
              <a:tr h="619120">
                <a:tc>
                  <a:txBody>
                    <a:bodyPr/>
                    <a:lstStyle/>
                    <a:p>
                      <a:r>
                        <a:rPr lang="hu-HU" dirty="0" smtClean="0"/>
                        <a:t>Gazdasági</a:t>
                      </a:r>
                      <a:r>
                        <a:rPr lang="hu-HU" baseline="0" dirty="0" smtClean="0"/>
                        <a:t> esemény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Fizetendő</a:t>
                      </a:r>
                      <a:r>
                        <a:rPr lang="hu-HU" baseline="0" dirty="0" smtClean="0"/>
                        <a:t> áfa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Levonható áfa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Nem levonható</a:t>
                      </a:r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Mo-on</a:t>
                      </a:r>
                      <a:r>
                        <a:rPr lang="hu-HU" dirty="0" smtClean="0"/>
                        <a:t> belüli gépbeszerzés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Személytaxi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szolg</a:t>
                      </a:r>
                      <a:r>
                        <a:rPr lang="hu-HU" dirty="0" smtClean="0"/>
                        <a:t> igénybevétele</a:t>
                      </a:r>
                      <a:r>
                        <a:rPr lang="hu-HU" baseline="0" dirty="0" smtClean="0"/>
                        <a:t>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1004664">
                <a:tc>
                  <a:txBody>
                    <a:bodyPr/>
                    <a:lstStyle/>
                    <a:p>
                      <a:r>
                        <a:rPr lang="hu-HU" dirty="0" smtClean="0"/>
                        <a:t>Gépalkatrész</a:t>
                      </a:r>
                      <a:r>
                        <a:rPr lang="hu-HU" baseline="0" dirty="0" smtClean="0"/>
                        <a:t> beszerzés osztrák áruházban kp-ért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Szlovák adóalanytól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Mo-on</a:t>
                      </a:r>
                      <a:r>
                        <a:rPr lang="hu-HU" baseline="0" dirty="0" smtClean="0"/>
                        <a:t> műszer bevizsgálás </a:t>
                      </a:r>
                      <a:r>
                        <a:rPr lang="hu-HU" baseline="0" dirty="0" err="1" smtClean="0"/>
                        <a:t>szolg</a:t>
                      </a:r>
                      <a:r>
                        <a:rPr lang="hu-HU" baseline="0" dirty="0" smtClean="0"/>
                        <a:t> igénybevétele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Ukrajnából termékimport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Telefonszámla díja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24 hónapot meghaladó termékmozgatás közösségen belül (ha van adószáma)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Vevői készlet kiszállítás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Termékexport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églalap 3"/>
          <p:cNvSpPr/>
          <p:nvPr/>
        </p:nvSpPr>
        <p:spPr>
          <a:xfrm>
            <a:off x="5868144" y="1556792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x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236296" y="1988840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x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6588224" y="2420888"/>
            <a:ext cx="2108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/>
              <a:t>Nincs levonási jog (osztrák áfa </a:t>
            </a:r>
            <a:r>
              <a:rPr lang="hu-HU" dirty="0" err="1" smtClean="0"/>
              <a:t>elsz</a:t>
            </a:r>
            <a:r>
              <a:rPr lang="hu-HU" dirty="0" smtClean="0"/>
              <a:t>.)</a:t>
            </a:r>
            <a:endParaRPr lang="hu-HU" dirty="0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/>
        </p:nvGraphicFramePr>
        <p:xfrm>
          <a:off x="3995936" y="3501008"/>
          <a:ext cx="276187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620"/>
                <a:gridCol w="1308258"/>
              </a:tblGrid>
              <a:tr h="353783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x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x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églalap 8"/>
          <p:cNvSpPr/>
          <p:nvPr/>
        </p:nvSpPr>
        <p:spPr>
          <a:xfrm>
            <a:off x="5868144" y="3933056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x</a:t>
            </a:r>
            <a:endParaRPr lang="hu-HU" dirty="0"/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/>
        </p:nvGraphicFramePr>
        <p:xfrm>
          <a:off x="5436096" y="4293096"/>
          <a:ext cx="268919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258"/>
                <a:gridCol w="1380939"/>
              </a:tblGrid>
              <a:tr h="353783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70 % </a:t>
                      </a:r>
                      <a:r>
                        <a:rPr lang="hu-HU" dirty="0" err="1" smtClean="0"/>
                        <a:t>-a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30 %-a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églalap 10"/>
          <p:cNvSpPr/>
          <p:nvPr/>
        </p:nvSpPr>
        <p:spPr>
          <a:xfrm>
            <a:off x="4211960" y="4869160"/>
            <a:ext cx="1238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adómentes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3923928" y="5589240"/>
            <a:ext cx="1706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Nem értékesítés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1" grpId="0"/>
      <p:bldP spid="1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Folyt.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467544" y="1268760"/>
          <a:ext cx="7776866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4049"/>
                <a:gridCol w="1453620"/>
                <a:gridCol w="1308258"/>
                <a:gridCol w="1380939"/>
              </a:tblGrid>
              <a:tr h="619120">
                <a:tc>
                  <a:txBody>
                    <a:bodyPr/>
                    <a:lstStyle/>
                    <a:p>
                      <a:r>
                        <a:rPr lang="hu-HU" dirty="0" smtClean="0"/>
                        <a:t>Gazdasági</a:t>
                      </a:r>
                      <a:r>
                        <a:rPr lang="hu-HU" baseline="0" dirty="0" smtClean="0"/>
                        <a:t> esemény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Fizetendő</a:t>
                      </a:r>
                      <a:r>
                        <a:rPr lang="hu-HU" baseline="0" dirty="0" smtClean="0"/>
                        <a:t> áfa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Levonható áfa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Nem levonható</a:t>
                      </a:r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Szálláshely </a:t>
                      </a:r>
                      <a:r>
                        <a:rPr lang="hu-HU" dirty="0" err="1" smtClean="0"/>
                        <a:t>szolg</a:t>
                      </a:r>
                      <a:r>
                        <a:rPr lang="hu-HU" dirty="0" smtClean="0"/>
                        <a:t> bevétele (18</a:t>
                      </a:r>
                      <a:r>
                        <a:rPr lang="hu-HU" baseline="0" dirty="0" smtClean="0"/>
                        <a:t> %!!!)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Bérbeadásból</a:t>
                      </a:r>
                      <a:r>
                        <a:rPr lang="hu-HU" baseline="0" dirty="0" smtClean="0"/>
                        <a:t> származó bevétel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Továbbértékesített</a:t>
                      </a:r>
                      <a:r>
                        <a:rPr lang="hu-HU" baseline="0" dirty="0" smtClean="0"/>
                        <a:t> energia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Energia, víz, gáz számla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Reprezentációs céllal</a:t>
                      </a:r>
                      <a:r>
                        <a:rPr lang="hu-HU" baseline="0" dirty="0" smtClean="0"/>
                        <a:t> beszerzett élelmiszer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Személygépkocsi beszerzés! (DE:…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Benzin</a:t>
                      </a:r>
                      <a:r>
                        <a:rPr lang="hu-HU" baseline="0" dirty="0" smtClean="0"/>
                        <a:t> beszerzés </a:t>
                      </a:r>
                      <a:r>
                        <a:rPr lang="hu-HU" baseline="0" dirty="0" err="1" smtClean="0"/>
                        <a:t>szgk-hoz</a:t>
                      </a:r>
                      <a:r>
                        <a:rPr lang="hu-HU" baseline="0" dirty="0" smtClean="0"/>
                        <a:t> (De: …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Rézhulladék átvétele</a:t>
                      </a:r>
                      <a:r>
                        <a:rPr lang="hu-HU" baseline="0" dirty="0" smtClean="0"/>
                        <a:t> általános szabályok szerint adózó alanytól  (fordított adózás!!!)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Aluminium</a:t>
                      </a:r>
                      <a:r>
                        <a:rPr lang="hu-HU" baseline="0" dirty="0" smtClean="0"/>
                        <a:t> átvétel magánszemélytől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4572000" y="1916832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x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4644008" y="2348880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x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4644008" y="2708920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x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6084168" y="2996952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x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7308304" y="3501008"/>
            <a:ext cx="214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/>
              <a:t>x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7236296" y="4077072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x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7308304" y="4437112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x</a:t>
            </a:r>
            <a:endParaRPr lang="hu-HU" dirty="0"/>
          </a:p>
        </p:txBody>
      </p:sp>
      <p:graphicFrame>
        <p:nvGraphicFramePr>
          <p:cNvPr id="13" name="Táblázat 12"/>
          <p:cNvGraphicFramePr>
            <a:graphicFrameLocks noGrp="1"/>
          </p:cNvGraphicFramePr>
          <p:nvPr/>
        </p:nvGraphicFramePr>
        <p:xfrm>
          <a:off x="4211960" y="5085184"/>
          <a:ext cx="276187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620"/>
                <a:gridCol w="1308258"/>
              </a:tblGrid>
              <a:tr h="353783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x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x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églalap 13"/>
          <p:cNvSpPr/>
          <p:nvPr/>
        </p:nvSpPr>
        <p:spPr>
          <a:xfrm>
            <a:off x="4211960" y="5661248"/>
            <a:ext cx="101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Nem ért.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Folyt.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395536" y="836712"/>
          <a:ext cx="8424936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6885"/>
                <a:gridCol w="1574755"/>
                <a:gridCol w="1417279"/>
                <a:gridCol w="1496017"/>
              </a:tblGrid>
              <a:tr h="619120">
                <a:tc>
                  <a:txBody>
                    <a:bodyPr/>
                    <a:lstStyle/>
                    <a:p>
                      <a:r>
                        <a:rPr lang="hu-HU" dirty="0" smtClean="0"/>
                        <a:t>Gazdasági</a:t>
                      </a:r>
                      <a:r>
                        <a:rPr lang="hu-HU" baseline="0" dirty="0" smtClean="0"/>
                        <a:t> esemény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Fizetendő</a:t>
                      </a:r>
                      <a:r>
                        <a:rPr lang="hu-HU" baseline="0" dirty="0" smtClean="0"/>
                        <a:t> áfa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Levonható áfa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Nem levonható</a:t>
                      </a:r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Gépbeszerzés EU-ból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Épület átalakítás , felújítás munka építőipai váll. Számlája alapján</a:t>
                      </a:r>
                      <a:r>
                        <a:rPr lang="hu-HU" baseline="0" dirty="0" smtClean="0"/>
                        <a:t> (fordított adózás!!!)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Szg</a:t>
                      </a:r>
                      <a:r>
                        <a:rPr lang="hu-HU" dirty="0" smtClean="0"/>
                        <a:t> javítás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Autópálya díj </a:t>
                      </a:r>
                      <a:r>
                        <a:rPr lang="hu-HU" dirty="0" err="1" smtClean="0"/>
                        <a:t>szgk-ra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Pénzügyi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szolg-hoz</a:t>
                      </a:r>
                      <a:r>
                        <a:rPr lang="hu-HU" baseline="0" dirty="0" smtClean="0"/>
                        <a:t> beszerzett </a:t>
                      </a:r>
                      <a:r>
                        <a:rPr lang="hu-HU" baseline="0" dirty="0" err="1" smtClean="0"/>
                        <a:t>szgép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Képzéshez beszerzett</a:t>
                      </a:r>
                      <a:r>
                        <a:rPr lang="hu-HU" baseline="0" dirty="0" smtClean="0"/>
                        <a:t> oktatási eszköz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Szgk</a:t>
                      </a:r>
                      <a:r>
                        <a:rPr lang="hu-HU" dirty="0" smtClean="0"/>
                        <a:t> beszerzés</a:t>
                      </a:r>
                      <a:r>
                        <a:rPr lang="hu-HU" baseline="0" dirty="0" smtClean="0"/>
                        <a:t> kölcsönzéshez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Gépek,</a:t>
                      </a:r>
                      <a:r>
                        <a:rPr lang="hu-HU" baseline="0" dirty="0" smtClean="0"/>
                        <a:t> alkatrészek belföldi értékesítése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Akkreditált oktatási </a:t>
                      </a:r>
                      <a:r>
                        <a:rPr lang="hu-HU" dirty="0" err="1" smtClean="0"/>
                        <a:t>tev</a:t>
                      </a:r>
                      <a:r>
                        <a:rPr lang="hu-HU" dirty="0" smtClean="0"/>
                        <a:t>. bevétele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EU-s értékesítéshez</a:t>
                      </a:r>
                      <a:r>
                        <a:rPr lang="hu-HU" baseline="0" dirty="0" smtClean="0"/>
                        <a:t> kapcsolódó belföldi beszerzés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Osztrák</a:t>
                      </a:r>
                      <a:r>
                        <a:rPr lang="hu-HU" baseline="0" dirty="0" smtClean="0"/>
                        <a:t> magánszemélynek történő termékértékesítés </a:t>
                      </a:r>
                      <a:r>
                        <a:rPr lang="hu-HU" baseline="0" dirty="0" err="1" smtClean="0"/>
                        <a:t>MO-on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4211960" y="1484784"/>
          <a:ext cx="299203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755"/>
                <a:gridCol w="1417279"/>
              </a:tblGrid>
              <a:tr h="353783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x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x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4283968" y="2132856"/>
          <a:ext cx="299203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755"/>
                <a:gridCol w="1417279"/>
              </a:tblGrid>
              <a:tr h="353783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x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x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églalap 6"/>
          <p:cNvSpPr/>
          <p:nvPr/>
        </p:nvSpPr>
        <p:spPr>
          <a:xfrm>
            <a:off x="7812360" y="2780928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x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7812360" y="3140968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x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7740352" y="3501008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x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7740352" y="3861048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x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7668344" y="4221088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x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Folyt.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395536" y="836712"/>
          <a:ext cx="8424936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6885"/>
                <a:gridCol w="1574755"/>
                <a:gridCol w="1417279"/>
                <a:gridCol w="1496017"/>
              </a:tblGrid>
              <a:tr h="619120">
                <a:tc>
                  <a:txBody>
                    <a:bodyPr/>
                    <a:lstStyle/>
                    <a:p>
                      <a:r>
                        <a:rPr lang="hu-HU" dirty="0" smtClean="0"/>
                        <a:t>Gazdasági</a:t>
                      </a:r>
                      <a:r>
                        <a:rPr lang="hu-HU" baseline="0" dirty="0" smtClean="0"/>
                        <a:t> esemény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Fizetendő</a:t>
                      </a:r>
                      <a:r>
                        <a:rPr lang="hu-HU" baseline="0" dirty="0" smtClean="0"/>
                        <a:t> áfa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Levonható áfa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Nem levonható</a:t>
                      </a:r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Gépbeszerzés EU-ból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Épület átalakítás , felújítás munka építőipai váll. Számlája alapján</a:t>
                      </a:r>
                      <a:r>
                        <a:rPr lang="hu-HU" baseline="0" dirty="0" smtClean="0"/>
                        <a:t> (fordított adózás!!!)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Szg</a:t>
                      </a:r>
                      <a:r>
                        <a:rPr lang="hu-HU" dirty="0" smtClean="0"/>
                        <a:t> javítás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Autópálya díj </a:t>
                      </a:r>
                      <a:r>
                        <a:rPr lang="hu-HU" dirty="0" err="1" smtClean="0"/>
                        <a:t>szgk-ra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Pénzügyi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szolg-hoz</a:t>
                      </a:r>
                      <a:r>
                        <a:rPr lang="hu-HU" baseline="0" dirty="0" smtClean="0"/>
                        <a:t> beszerzett </a:t>
                      </a:r>
                      <a:r>
                        <a:rPr lang="hu-HU" baseline="0" dirty="0" err="1" smtClean="0"/>
                        <a:t>szgép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Képzéshez beszerzett</a:t>
                      </a:r>
                      <a:r>
                        <a:rPr lang="hu-HU" baseline="0" dirty="0" smtClean="0"/>
                        <a:t> oktatási eszköz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Szgk</a:t>
                      </a:r>
                      <a:r>
                        <a:rPr lang="hu-HU" dirty="0" smtClean="0"/>
                        <a:t> beszerzés</a:t>
                      </a:r>
                      <a:r>
                        <a:rPr lang="hu-HU" baseline="0" dirty="0" smtClean="0"/>
                        <a:t> kölcsönzéshez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Gépek,</a:t>
                      </a:r>
                      <a:r>
                        <a:rPr lang="hu-HU" baseline="0" dirty="0" smtClean="0"/>
                        <a:t> alkatrészek belföldi értékesítése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Akkreditált oktatási </a:t>
                      </a:r>
                      <a:r>
                        <a:rPr lang="hu-HU" dirty="0" err="1" smtClean="0"/>
                        <a:t>tev</a:t>
                      </a:r>
                      <a:r>
                        <a:rPr lang="hu-HU" dirty="0" smtClean="0"/>
                        <a:t>. bevétele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EU-s értékesítéshez</a:t>
                      </a:r>
                      <a:r>
                        <a:rPr lang="hu-HU" baseline="0" dirty="0" smtClean="0"/>
                        <a:t> kapcsolódó belföldi beszerzés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dirty="0" smtClean="0"/>
                        <a:t>Osztrák</a:t>
                      </a:r>
                      <a:r>
                        <a:rPr lang="hu-HU" baseline="0" dirty="0" smtClean="0"/>
                        <a:t> magánszemélynek történő termékértékesítés </a:t>
                      </a:r>
                      <a:r>
                        <a:rPr lang="hu-HU" baseline="0" dirty="0" err="1" smtClean="0"/>
                        <a:t>MO-on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4211960" y="1484784"/>
          <a:ext cx="299203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755"/>
                <a:gridCol w="1417279"/>
              </a:tblGrid>
              <a:tr h="353783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x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x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4283968" y="2132856"/>
          <a:ext cx="299203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755"/>
                <a:gridCol w="1417279"/>
              </a:tblGrid>
              <a:tr h="353783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x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x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églalap 6"/>
          <p:cNvSpPr/>
          <p:nvPr/>
        </p:nvSpPr>
        <p:spPr>
          <a:xfrm>
            <a:off x="7812360" y="2780928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x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7812360" y="3140968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x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7740352" y="3501008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x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7740352" y="3861048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x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7668344" y="4221088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x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 rot="10800000" flipH="1" flipV="1">
            <a:off x="6228184" y="4581128"/>
            <a:ext cx="578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/>
              <a:t>x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6516216" y="5517232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x</a:t>
            </a:r>
            <a:endParaRPr lang="hu-HU" dirty="0"/>
          </a:p>
        </p:txBody>
      </p:sp>
      <p:graphicFrame>
        <p:nvGraphicFramePr>
          <p:cNvPr id="14" name="Táblázat 13"/>
          <p:cNvGraphicFramePr>
            <a:graphicFrameLocks noGrp="1"/>
          </p:cNvGraphicFramePr>
          <p:nvPr/>
        </p:nvGraphicFramePr>
        <p:xfrm>
          <a:off x="4283968" y="5013176"/>
          <a:ext cx="448805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755"/>
                <a:gridCol w="1417279"/>
                <a:gridCol w="1496017"/>
              </a:tblGrid>
              <a:tr h="353783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áblázat 14"/>
          <p:cNvGraphicFramePr>
            <a:graphicFrameLocks noGrp="1"/>
          </p:cNvGraphicFramePr>
          <p:nvPr/>
        </p:nvGraphicFramePr>
        <p:xfrm>
          <a:off x="4427984" y="6165304"/>
          <a:ext cx="448805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755"/>
                <a:gridCol w="1417279"/>
                <a:gridCol w="1496017"/>
              </a:tblGrid>
              <a:tr h="353783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adómentes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Gépkocsi költségtérítés példa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1700808"/>
            <a:ext cx="7560840" cy="4525963"/>
          </a:xfrm>
        </p:spPr>
        <p:txBody>
          <a:bodyPr>
            <a:normAutofit/>
          </a:bodyPr>
          <a:lstStyle/>
          <a:p>
            <a:r>
              <a:rPr lang="hu-HU" sz="2800" dirty="0" smtClean="0"/>
              <a:t>Az adózó gépkocsi költségtérítésként összesen 772 ezer Ft-ot kapott, 30 ezer km-t tett meg </a:t>
            </a:r>
            <a:r>
              <a:rPr lang="hu-HU" sz="2800" b="1" dirty="0" smtClean="0"/>
              <a:t>Renault </a:t>
            </a:r>
            <a:r>
              <a:rPr lang="hu-HU" sz="2800" b="1" dirty="0" err="1" smtClean="0"/>
              <a:t>Megane</a:t>
            </a:r>
            <a:r>
              <a:rPr lang="hu-HU" sz="2800" b="1" dirty="0" smtClean="0"/>
              <a:t> 1,9 </a:t>
            </a:r>
            <a:r>
              <a:rPr lang="hu-HU" sz="2800" b="1" dirty="0" err="1" smtClean="0"/>
              <a:t>dci</a:t>
            </a:r>
            <a:r>
              <a:rPr lang="hu-HU" sz="2800" b="1" dirty="0" smtClean="0"/>
              <a:t>  </a:t>
            </a:r>
            <a:r>
              <a:rPr lang="hu-HU" sz="2800" dirty="0" smtClean="0"/>
              <a:t>gépkocsijával. Átlag APEH norma: 220 Ft/liter. Mennyi ebből a jövedelem?</a:t>
            </a:r>
          </a:p>
          <a:p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611560" y="188640"/>
          <a:ext cx="7776866" cy="5661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4049"/>
                <a:gridCol w="1766551"/>
                <a:gridCol w="995327"/>
                <a:gridCol w="1380939"/>
              </a:tblGrid>
              <a:tr h="619120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Gazdasági</a:t>
                      </a:r>
                      <a:r>
                        <a:rPr lang="hu-HU" sz="1600" baseline="0" dirty="0" smtClean="0"/>
                        <a:t> esemény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Fizetendő</a:t>
                      </a:r>
                      <a:r>
                        <a:rPr lang="hu-HU" sz="1600" baseline="0" dirty="0" smtClean="0"/>
                        <a:t> áfa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Levonható áfa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Nem levonható</a:t>
                      </a:r>
                      <a:endParaRPr lang="hu-HU" sz="1600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Gépsor értékesítésével egybekötött szerelés</a:t>
                      </a:r>
                      <a:r>
                        <a:rPr lang="hu-HU" sz="1600" baseline="0" dirty="0" smtClean="0"/>
                        <a:t> Németországban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Értékesítés szerbiai</a:t>
                      </a:r>
                      <a:r>
                        <a:rPr lang="hu-HU" sz="1600" baseline="0" dirty="0" smtClean="0"/>
                        <a:t> adóalany részére, a termék az ért. Közvetlen következményeként áfa-raktárba kerül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Csehországban</a:t>
                      </a:r>
                      <a:r>
                        <a:rPr lang="hu-HU" sz="1600" baseline="0" dirty="0" smtClean="0"/>
                        <a:t> vett berendezések értékesítés Szlovéniába a célországba a kiszállítást közvetlenül cseh eladó végzi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Vevői készlet kiszállítás</a:t>
                      </a:r>
                      <a:r>
                        <a:rPr lang="hu-HU" sz="1600" baseline="0" dirty="0" smtClean="0"/>
                        <a:t> Litvániába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Anyagértékesítés Szlovákiába (a</a:t>
                      </a:r>
                      <a:r>
                        <a:rPr lang="hu-HU" sz="1600" baseline="0" dirty="0" smtClean="0"/>
                        <a:t> vevő </a:t>
                      </a:r>
                      <a:r>
                        <a:rPr lang="hu-HU" sz="1600" u="sng" baseline="0" dirty="0" smtClean="0"/>
                        <a:t>nem rendelkezik EU-s </a:t>
                      </a:r>
                      <a:r>
                        <a:rPr lang="hu-HU" sz="1600" baseline="0" dirty="0" smtClean="0"/>
                        <a:t>adószámmal)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Gazdasági épület</a:t>
                      </a:r>
                      <a:r>
                        <a:rPr lang="hu-HU" sz="1600" baseline="0" dirty="0" smtClean="0"/>
                        <a:t> bérbeadása belföldön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Kft 1 hónapra bérbe adja egyik</a:t>
                      </a:r>
                      <a:r>
                        <a:rPr lang="hu-HU" sz="1600" baseline="0" dirty="0" smtClean="0"/>
                        <a:t> tehergépkocsiját szlovák adóalanynak. A birtokba adás  hely </a:t>
                      </a:r>
                      <a:r>
                        <a:rPr lang="hu-HU" sz="1600" baseline="0" dirty="0" err="1" smtClean="0"/>
                        <a:t>Mo</a:t>
                      </a:r>
                      <a:r>
                        <a:rPr lang="hu-HU" sz="1600" baseline="0" dirty="0" smtClean="0"/>
                        <a:t>.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Közüzemi számlák (víz, gáz)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</a:tr>
              <a:tr h="353783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Telefonszámla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églalap 2"/>
          <p:cNvSpPr/>
          <p:nvPr/>
        </p:nvSpPr>
        <p:spPr>
          <a:xfrm>
            <a:off x="3851920" y="764704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/>
              <a:t>Áfa hat. Kívül (telj. Helye: No)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4283968" y="1412776"/>
            <a:ext cx="1944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/>
              <a:t>Áfa-raktárba kerülés miatt mentes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4355976" y="2204864"/>
            <a:ext cx="1565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dirty="0" smtClean="0"/>
              <a:t>Háromszögügylet közbenső szereplője: áfa hat. kívül</a:t>
            </a:r>
            <a:endParaRPr lang="hu-HU" sz="1400" dirty="0"/>
          </a:p>
        </p:txBody>
      </p:sp>
      <p:sp>
        <p:nvSpPr>
          <p:cNvPr id="7" name="Téglalap 6"/>
          <p:cNvSpPr/>
          <p:nvPr/>
        </p:nvSpPr>
        <p:spPr>
          <a:xfrm>
            <a:off x="4283968" y="3068960"/>
            <a:ext cx="1706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Nem értékesítés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4860032" y="3429000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x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4860032" y="3933056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x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4860032" y="4437112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x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6372200" y="5157192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x</a:t>
            </a:r>
            <a:endParaRPr lang="hu-HU" dirty="0"/>
          </a:p>
        </p:txBody>
      </p:sp>
      <p:graphicFrame>
        <p:nvGraphicFramePr>
          <p:cNvPr id="12" name="Táblázat 11"/>
          <p:cNvGraphicFramePr>
            <a:graphicFrameLocks noGrp="1"/>
          </p:cNvGraphicFramePr>
          <p:nvPr/>
        </p:nvGraphicFramePr>
        <p:xfrm>
          <a:off x="6012160" y="5445224"/>
          <a:ext cx="2376266" cy="353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327"/>
                <a:gridCol w="1380939"/>
              </a:tblGrid>
              <a:tr h="353783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70 %-a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30 %-a</a:t>
                      </a:r>
                      <a:endParaRPr lang="hu-H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„Speciális” áfa elszámolások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1) időarányosítás módszere (alanyi mentes áfa-t választók esetén)</a:t>
            </a:r>
          </a:p>
          <a:p>
            <a:r>
              <a:rPr lang="hu-HU" dirty="0" smtClean="0"/>
              <a:t>2) göngyölített áfa elszámolás módszere (volt június írásbeli egyik sorában)</a:t>
            </a:r>
          </a:p>
          <a:p>
            <a:r>
              <a:rPr lang="hu-HU" dirty="0" smtClean="0"/>
              <a:t>3) adómentes és adóköteles tevékenység szerinti levonási hányad figyelembe vétele (!!! Telefonszámlánál is!!!)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1) Időarányosítás módszere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sz="2400" dirty="0" smtClean="0"/>
              <a:t>Egy adótanácsadó tárgyév május 6-án kezdte meg munkaviszonya melletti egyéni vállalkozását. Az áfa rendszerében alanyi adómentességet választott. December 8-án halmozott árbevétele 3260 ezer Ft, december 27-én még egy 220 ezer Ft-os nettó értékű tanácsadási munkavégzést kell számláznia, melyet készpénzben ki is fizetnek. (A számítást napi időarányosítással végezze!)</a:t>
            </a:r>
          </a:p>
          <a:p>
            <a:r>
              <a:rPr lang="hu-HU" sz="2400" b="1" dirty="0" smtClean="0"/>
              <a:t>a) Milyen értéket tüntet fel a készpénzfizetési számlán? Számításokkal is indokolja a válaszát!</a:t>
            </a:r>
          </a:p>
          <a:p>
            <a:r>
              <a:rPr lang="hu-HU" sz="2400" b="1" dirty="0" smtClean="0"/>
              <a:t>b) Milyen teendői vannak az adóhivatalnál ezen ügylettel összefüggésben még a vállalkozónak?</a:t>
            </a:r>
          </a:p>
          <a:p>
            <a:r>
              <a:rPr lang="hu-HU" sz="2400" b="1" dirty="0" smtClean="0"/>
              <a:t>c) A következő évben választhatja-e újra az alanyi adómentességet a tanácsadó?</a:t>
            </a:r>
          </a:p>
          <a:p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Időarányosítás módszere példa megoldás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dirty="0" smtClean="0"/>
              <a:t>a) Alanyi mentességre jogosító összeghatár 5 millió Ft</a:t>
            </a:r>
          </a:p>
          <a:p>
            <a:pPr>
              <a:buNone/>
            </a:pPr>
            <a:r>
              <a:rPr lang="hu-HU" sz="2000" dirty="0" smtClean="0"/>
              <a:t>Bevétele: I.1-től V.5-ig: 125 nap, azaz 365-125=240 napra kell számolni az „évet”.</a:t>
            </a:r>
          </a:p>
          <a:p>
            <a:pPr>
              <a:buNone/>
            </a:pPr>
            <a:r>
              <a:rPr lang="hu-HU" sz="2000" dirty="0" smtClean="0"/>
              <a:t>Időarányos értékhatár: 5000000*240/365=32867670</a:t>
            </a:r>
          </a:p>
          <a:p>
            <a:pPr>
              <a:buNone/>
            </a:pPr>
            <a:r>
              <a:rPr lang="hu-HU" sz="2000" dirty="0" smtClean="0"/>
              <a:t>A 220 ezres számlával már túllépi az időarányos összeghatárt. </a:t>
            </a:r>
          </a:p>
          <a:p>
            <a:pPr>
              <a:buNone/>
            </a:pPr>
            <a:r>
              <a:rPr lang="hu-HU" sz="2000" dirty="0" smtClean="0"/>
              <a:t>A 275 ezer </a:t>
            </a:r>
            <a:r>
              <a:rPr lang="hu-HU" sz="2000" dirty="0" err="1" smtClean="0"/>
              <a:t>Ft-ről</a:t>
            </a:r>
            <a:r>
              <a:rPr lang="hu-HU" sz="2000" dirty="0" smtClean="0"/>
              <a:t> kell tehát a készpénzes számlát kiállítania (220*1,25)</a:t>
            </a:r>
          </a:p>
          <a:p>
            <a:pPr>
              <a:buNone/>
            </a:pPr>
            <a:r>
              <a:rPr lang="hu-HU" sz="2000" dirty="0" smtClean="0"/>
              <a:t>b) A tanácsadó ezzel a tétellel már általános adókötelezetté vált, ezt be kell jelentenie 15 napon belül az adóhatóságnak, adószáma is megváltozik, és adóbevallást is kell készítenie. Ettől a naptól a beszerzései után megnyílik az adólevonási lehetősége is.</a:t>
            </a:r>
          </a:p>
          <a:p>
            <a:pPr>
              <a:buNone/>
            </a:pPr>
            <a:r>
              <a:rPr lang="hu-HU" sz="2000" dirty="0" smtClean="0"/>
              <a:t>c) A következő 2 adóévre nem választhatja az alanyi adómentességet az értékhatár túllépése miatt.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2) Göngyölített áfa példa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hu-HU" sz="2000" dirty="0" smtClean="0"/>
              <a:t>Egy havi bevalló egyéni vállalkozó oktatási és könyvkiadói tevékenységet egyaránt végez. Beérkező számláiban szereplő előzetesen felszámított adó (25%) tételesen nem választható szét. A vállalkozás január és február havi beszerzési, értékesítési forgalomra vonatkozó adatok áfa nélküli értéken, ezer Ft-ban a következők:</a:t>
            </a:r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r>
              <a:rPr lang="hu-HU" sz="2000" dirty="0" smtClean="0"/>
              <a:t> Végezze el az áfa elszámolását mindkét hónapra!</a:t>
            </a:r>
          </a:p>
          <a:p>
            <a:endParaRPr lang="hu-HU" sz="2000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827584" y="3068960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I. hó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II. Hó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Értékesítés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11500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16000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Ebből adóköteles</a:t>
                      </a:r>
                      <a:r>
                        <a:rPr lang="hu-HU" baseline="0" dirty="0" smtClean="0"/>
                        <a:t> (5%)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8000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9000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Beszerzés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6000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8800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Göngyölített áfa példa megoldás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b="1" dirty="0" smtClean="0"/>
              <a:t>I. hó:</a:t>
            </a:r>
          </a:p>
          <a:p>
            <a:r>
              <a:rPr lang="hu-HU" sz="2000" dirty="0" smtClean="0"/>
              <a:t>Fizetendő áfa (8000*0,05)= 			    	    400.000</a:t>
            </a:r>
          </a:p>
          <a:p>
            <a:r>
              <a:rPr lang="hu-HU" sz="2000" dirty="0" smtClean="0"/>
              <a:t>Beszerzést terhelő előzetesen felszámított áfa (6000*0,25)	  1.500.000</a:t>
            </a:r>
          </a:p>
          <a:p>
            <a:r>
              <a:rPr lang="hu-HU" sz="2000" dirty="0" smtClean="0"/>
              <a:t>Levonási hányad: 8000/11500=0,696 				70 %</a:t>
            </a:r>
          </a:p>
          <a:p>
            <a:r>
              <a:rPr lang="hu-HU" sz="2000" dirty="0" smtClean="0"/>
              <a:t>Arányosítással levonható áfa (1500*0,7)=		  1.050.000</a:t>
            </a:r>
          </a:p>
          <a:p>
            <a:r>
              <a:rPr lang="hu-HU" sz="2000" dirty="0" smtClean="0"/>
              <a:t>Adóelszámolás:</a:t>
            </a:r>
          </a:p>
          <a:p>
            <a:pPr lvl="1"/>
            <a:r>
              <a:rPr lang="hu-HU" sz="1600" dirty="0" smtClean="0"/>
              <a:t>Fizetendő áfa: 	400.000</a:t>
            </a:r>
          </a:p>
          <a:p>
            <a:pPr lvl="1"/>
            <a:r>
              <a:rPr lang="hu-HU" sz="1600" dirty="0" smtClean="0"/>
              <a:t>Levonható áfa:            -1.050.000  </a:t>
            </a:r>
            <a:r>
              <a:rPr lang="hu-HU" sz="1600" dirty="0" smtClean="0">
                <a:solidFill>
                  <a:schemeClr val="tx2">
                    <a:lumMod val="75000"/>
                  </a:schemeClr>
                </a:solidFill>
              </a:rPr>
              <a:t>(Le nem vonható áfa = ráfordítás: 450 000)</a:t>
            </a:r>
            <a:endParaRPr lang="hu-HU" sz="1600" dirty="0" smtClean="0"/>
          </a:p>
          <a:p>
            <a:pPr lvl="1"/>
            <a:r>
              <a:rPr lang="hu-HU" sz="1600" b="1" dirty="0" smtClean="0"/>
              <a:t>Elszámolás: 		-650.000</a:t>
            </a:r>
          </a:p>
          <a:p>
            <a:r>
              <a:rPr lang="hu-HU" sz="2000" dirty="0" smtClean="0"/>
              <a:t> Folytatás:….</a:t>
            </a:r>
          </a:p>
          <a:p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Göngyölített áfa példa megoldás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b="1" dirty="0" smtClean="0"/>
              <a:t>II. hó:</a:t>
            </a:r>
          </a:p>
          <a:p>
            <a:r>
              <a:rPr lang="hu-HU" sz="2000" dirty="0" smtClean="0"/>
              <a:t>Fizetendő áfa (9000*0,05)= 			    	    450.000</a:t>
            </a:r>
          </a:p>
          <a:p>
            <a:r>
              <a:rPr lang="hu-HU" sz="2000" dirty="0" smtClean="0"/>
              <a:t>Beszerzést terhelő előzetesen felszámított áfa (8800*0,25)	  2.200.000</a:t>
            </a:r>
          </a:p>
          <a:p>
            <a:r>
              <a:rPr lang="hu-HU" sz="2000" dirty="0" smtClean="0"/>
              <a:t>Levonási hányad (göngyölítve): 17000/27500=0,618		62%</a:t>
            </a:r>
          </a:p>
          <a:p>
            <a:r>
              <a:rPr lang="hu-HU" sz="2000" dirty="0" smtClean="0"/>
              <a:t>Arányosítással levonható áfa (1500+2200)*0,62=		  2.294.000</a:t>
            </a:r>
          </a:p>
          <a:p>
            <a:pPr lvl="1"/>
            <a:r>
              <a:rPr lang="hu-HU" sz="1600" dirty="0" smtClean="0">
                <a:solidFill>
                  <a:srgbClr val="FF0000"/>
                </a:solidFill>
              </a:rPr>
              <a:t>Ebből levont áfa: 					-1.050.000</a:t>
            </a:r>
          </a:p>
          <a:p>
            <a:pPr lvl="1">
              <a:buNone/>
            </a:pPr>
            <a:r>
              <a:rPr lang="hu-HU" sz="1600" dirty="0" smtClean="0">
                <a:solidFill>
                  <a:srgbClr val="FF0000"/>
                </a:solidFill>
              </a:rPr>
              <a:t>II. Negyedévig levonható áfa 				1.244.000.</a:t>
            </a:r>
          </a:p>
          <a:p>
            <a:r>
              <a:rPr lang="hu-HU" sz="2000" dirty="0" smtClean="0"/>
              <a:t>Adóelszámolás:</a:t>
            </a:r>
          </a:p>
          <a:p>
            <a:pPr lvl="1"/>
            <a:r>
              <a:rPr lang="hu-HU" sz="1600" dirty="0" smtClean="0"/>
              <a:t>Fizetendő áfa: 	450.000</a:t>
            </a:r>
          </a:p>
          <a:p>
            <a:pPr lvl="1"/>
            <a:r>
              <a:rPr lang="hu-HU" sz="1600" dirty="0" smtClean="0"/>
              <a:t>Levonható áfa:            -1.244.000 (</a:t>
            </a:r>
            <a:r>
              <a:rPr lang="hu-HU" sz="1600" dirty="0" smtClean="0">
                <a:solidFill>
                  <a:schemeClr val="tx2">
                    <a:lumMod val="75000"/>
                  </a:schemeClr>
                </a:solidFill>
              </a:rPr>
              <a:t>le nem vonható: 956.000)</a:t>
            </a:r>
            <a:endParaRPr lang="hu-HU" sz="1600" dirty="0" smtClean="0"/>
          </a:p>
          <a:p>
            <a:pPr lvl="1"/>
            <a:r>
              <a:rPr lang="hu-HU" sz="1600" b="1" dirty="0" smtClean="0"/>
              <a:t>Elszámolás: 		-794.000</a:t>
            </a:r>
          </a:p>
          <a:p>
            <a:pPr>
              <a:buNone/>
            </a:pP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Áfa 1.Példa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467542" y="1340768"/>
          <a:ext cx="8352934" cy="4979822"/>
        </p:xfrm>
        <a:graphic>
          <a:graphicData uri="http://schemas.openxmlformats.org/drawingml/2006/table">
            <a:tbl>
              <a:tblPr/>
              <a:tblGrid>
                <a:gridCol w="360042"/>
                <a:gridCol w="2237460"/>
                <a:gridCol w="604509"/>
                <a:gridCol w="604509"/>
                <a:gridCol w="604509"/>
                <a:gridCol w="604509"/>
                <a:gridCol w="604509"/>
                <a:gridCol w="604509"/>
                <a:gridCol w="314851"/>
                <a:gridCol w="604509"/>
                <a:gridCol w="604509"/>
                <a:gridCol w="604509"/>
              </a:tblGrid>
              <a:tr h="144016"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292">
                <a:tc>
                  <a:txBody>
                    <a:bodyPr/>
                    <a:lstStyle/>
                    <a:p>
                      <a:pPr algn="l" fontAlgn="b"/>
                      <a:endParaRPr lang="hu-HU" sz="900" b="1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1" i="0" u="none" strike="noStrike" dirty="0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900" b="1" i="0" u="none" strike="noStrike" dirty="0">
                          <a:latin typeface="Arial CE"/>
                        </a:rPr>
                        <a:t>fizetendő áfa (467)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900" b="1" i="0" u="none" strike="noStrike">
                          <a:latin typeface="Arial CE"/>
                        </a:rPr>
                        <a:t>levonható áfa (466)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1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hu-HU" sz="900" b="1" i="0" u="none" strike="noStrike">
                          <a:latin typeface="Arial CE"/>
                        </a:rPr>
                        <a:t>vállalkozást terhelő áfa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1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1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292">
                <a:tc>
                  <a:txBody>
                    <a:bodyPr/>
                    <a:lstStyle/>
                    <a:p>
                      <a:pPr algn="l" fontAlgn="b"/>
                      <a:endParaRPr lang="hu-HU" sz="900" b="1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1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i="0" u="none" strike="noStrike" dirty="0">
                          <a:latin typeface="Arial CE"/>
                        </a:rPr>
                        <a:t>alap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i="0" u="none" strike="noStrike" dirty="0">
                          <a:latin typeface="Arial CE"/>
                        </a:rPr>
                        <a:t>áfa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i="0" u="none" strike="noStrike">
                          <a:latin typeface="Arial CE"/>
                        </a:rPr>
                        <a:t>alap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i="0" u="none" strike="noStrike">
                          <a:latin typeface="Arial CE"/>
                        </a:rPr>
                        <a:t>áfa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1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hu-HU" sz="900" b="1" i="0" u="none" strike="noStrike">
                          <a:latin typeface="Arial CE"/>
                        </a:rPr>
                        <a:t>(nem levonható)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1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1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292"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57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1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 CE"/>
                        </a:rPr>
                        <a:t>anyagbeszerzés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4 000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1 000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57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2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 CE"/>
                        </a:rPr>
                        <a:t>tárgyi eszk.beszerz (megoszt)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dirty="0">
                          <a:latin typeface="Arial CE"/>
                        </a:rPr>
                        <a:t>1 680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420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180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 CE"/>
                        </a:rPr>
                        <a:t>2.400 * 25% * 30%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958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3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 CE"/>
                        </a:rPr>
                        <a:t>szgkocsi beszerzés (nem továbbérték)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1 250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 CE"/>
                        </a:rPr>
                        <a:t>5.000 * 25%, saját célre beszerzett gkocsi áfája nem visszaigényelhető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40958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4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 CE"/>
                        </a:rPr>
                        <a:t>gázolaj szgkocsihoz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28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 CE"/>
                        </a:rPr>
                        <a:t>140 * 20%, szgkocsi üzemanyag áfája nem visszaigényelhető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73957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5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 CE"/>
                        </a:rPr>
                        <a:t>anyagbeszerzés unióból (megoszt)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3 000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750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2 100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dirty="0">
                          <a:latin typeface="Arial CE"/>
                        </a:rPr>
                        <a:t>525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225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 CE"/>
                        </a:rPr>
                        <a:t>3.000 * 25% * 30%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958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6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 CE"/>
                        </a:rPr>
                        <a:t>irodai berendezés átadás kiemkhasznú alapítványnak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0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0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 CE"/>
                        </a:rPr>
                        <a:t>nincs adófizetési kötelezettség, mivel az áfa tv. szerint nem termékértékesítés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73957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7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 CE"/>
                        </a:rPr>
                        <a:t>termékértékesítés belföldre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6 000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1 500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57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8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 CE"/>
                        </a:rPr>
                        <a:t>adómentes szolgáltalás belföldre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3 000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0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57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9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 CE"/>
                        </a:rPr>
                        <a:t>harmadik országba termék értékesítés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2 000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0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1622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10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latin typeface="Arial CE"/>
                        </a:rPr>
                        <a:t>2010 deci közüzemi szla áfa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336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84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dirty="0">
                          <a:latin typeface="Arial CE"/>
                        </a:rPr>
                        <a:t>36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 dirty="0">
                          <a:latin typeface="Arial CE"/>
                        </a:rPr>
                        <a:t>600 * 20% * 30%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FF0000"/>
                        </a:solidFill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624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11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 CE"/>
                        </a:rPr>
                        <a:t>üzleti vendéglátás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120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 dirty="0">
                          <a:latin typeface="Arial CE"/>
                        </a:rPr>
                        <a:t>600 * 20%, vendéglátás áfája nem visszaigényelhető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73957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12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latin typeface="Arial CE"/>
                        </a:rPr>
                        <a:t>termékértékesítés Hollandiába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>
                          <a:latin typeface="Arial CE"/>
                        </a:rPr>
                        <a:t>10 000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57"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75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1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1" i="0" u="none" strike="noStrike">
                          <a:latin typeface="Arial CE"/>
                        </a:rPr>
                        <a:t>ÖSSZESEN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1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i="0" u="none" strike="noStrike">
                          <a:latin typeface="Arial CE"/>
                        </a:rPr>
                        <a:t>2 250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1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i="0" u="none" strike="noStrike">
                          <a:latin typeface="Arial CE"/>
                        </a:rPr>
                        <a:t>2 029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1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i="0" u="none" strike="noStrike">
                          <a:latin typeface="Arial CE"/>
                        </a:rPr>
                        <a:t>1 839</a:t>
                      </a:r>
                    </a:p>
                  </a:txBody>
                  <a:tcPr marL="5950" marR="5950" marT="59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1" i="0" u="none" strike="noStrike">
                          <a:latin typeface="Arial CE"/>
                        </a:rPr>
                        <a:t>eFt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1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1" i="0" u="none" strike="noStrike" dirty="0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1" i="0" u="none" strike="noStrike" dirty="0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832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1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900" b="1" i="0" u="none" strike="noStrike">
                          <a:latin typeface="Arial CE"/>
                        </a:rPr>
                        <a:t>ADÓHATÓSÁGGAL ELSZÁMOLANDÓ ÁFA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i="0" u="none" strike="noStrike">
                          <a:latin typeface="Arial CE"/>
                        </a:rPr>
                        <a:t>221</a:t>
                      </a:r>
                    </a:p>
                  </a:txBody>
                  <a:tcPr marL="5950" marR="5950" marT="59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1" i="0" u="none" strike="noStrike">
                          <a:latin typeface="Arial CE"/>
                        </a:rPr>
                        <a:t>eFt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1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5950" marR="5950" marT="59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1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1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1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1" i="0" u="none" strike="noStrike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1" i="0" u="none" strike="noStrike" dirty="0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1" i="0" u="none" strike="noStrike" dirty="0">
                        <a:latin typeface="Arial CE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Áfa 2.Példa</a:t>
            </a:r>
            <a:endParaRPr lang="hu-H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l="14966" t="37799" r="36476" b="14321"/>
          <a:stretch>
            <a:fillRect/>
          </a:stretch>
        </p:blipFill>
        <p:spPr bwMode="auto">
          <a:xfrm>
            <a:off x="1043608" y="1628800"/>
            <a:ext cx="666023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Áfa 3. Példa</a:t>
            </a:r>
            <a:endParaRPr lang="hu-HU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 l="23625" t="17640" r="39101" b="23561"/>
          <a:stretch>
            <a:fillRect/>
          </a:stretch>
        </p:blipFill>
        <p:spPr bwMode="auto">
          <a:xfrm>
            <a:off x="2051720" y="1196752"/>
            <a:ext cx="511256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hu-HU" dirty="0" smtClean="0"/>
              <a:t>Költségtérítés példa megoldása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5112568"/>
          </a:xfrm>
        </p:spPr>
        <p:txBody>
          <a:bodyPr>
            <a:normAutofit/>
          </a:bodyPr>
          <a:lstStyle/>
          <a:p>
            <a:r>
              <a:rPr lang="hu-HU" sz="2000" dirty="0" smtClean="0"/>
              <a:t>2010.01.01-től</a:t>
            </a:r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/>
          </a:p>
          <a:p>
            <a:r>
              <a:rPr lang="hu-HU" sz="2000" dirty="0" smtClean="0"/>
              <a:t>Üzemanyag norma: 6,7 liter, 100 km adómentes költsége: 6,7*220+9*100=2374 Ft</a:t>
            </a:r>
          </a:p>
          <a:p>
            <a:r>
              <a:rPr lang="hu-HU" sz="2000" dirty="0" smtClean="0"/>
              <a:t>300 km: 2374*300=712200 Ft</a:t>
            </a:r>
          </a:p>
          <a:p>
            <a:r>
              <a:rPr lang="hu-HU" sz="2000" dirty="0" smtClean="0"/>
              <a:t>Tehát jövedelem: 772000-712200=59800, ez rész az összevont jövedelmének, tehát </a:t>
            </a:r>
            <a:r>
              <a:rPr lang="hu-HU" sz="2000" dirty="0" err="1" smtClean="0"/>
              <a:t>adóalapkiegészítéssel</a:t>
            </a:r>
            <a:r>
              <a:rPr lang="hu-HU" sz="2000" dirty="0" smtClean="0"/>
              <a:t> adózik utána 16 %-kal.</a:t>
            </a:r>
            <a:endParaRPr lang="hu-H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250" t="36959" r="27026" b="25241"/>
          <a:stretch>
            <a:fillRect/>
          </a:stretch>
        </p:blipFill>
        <p:spPr bwMode="auto">
          <a:xfrm>
            <a:off x="2411760" y="1196752"/>
            <a:ext cx="583904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Áfa 4. Példa</a:t>
            </a:r>
            <a:endParaRPr lang="hu-HU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 l="8925" t="22680" r="41726" b="7601"/>
          <a:stretch>
            <a:fillRect/>
          </a:stretch>
        </p:blipFill>
        <p:spPr bwMode="auto">
          <a:xfrm>
            <a:off x="1331640" y="1124744"/>
            <a:ext cx="6336704" cy="559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b) Melyek az adómentes jövedelmek?</a:t>
            </a:r>
            <a:endParaRPr lang="hu-H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29411"/>
          </a:xfrm>
        </p:spPr>
        <p:txBody>
          <a:bodyPr>
            <a:normAutofit fontScale="62500" lnSpcReduction="20000"/>
          </a:bodyPr>
          <a:lstStyle/>
          <a:p>
            <a:r>
              <a:rPr lang="hu-HU" dirty="0" smtClean="0"/>
              <a:t>nyugdíj, baleseti járadék,</a:t>
            </a:r>
          </a:p>
          <a:p>
            <a:r>
              <a:rPr lang="hu-HU" dirty="0" smtClean="0"/>
              <a:t> jövedelempótló járadék,</a:t>
            </a:r>
          </a:p>
          <a:p>
            <a:r>
              <a:rPr lang="hu-HU" dirty="0" smtClean="0"/>
              <a:t> GYES, anyasági támogatás, gyermeknevelési támogatás,</a:t>
            </a:r>
          </a:p>
          <a:p>
            <a:r>
              <a:rPr lang="hu-HU" dirty="0" smtClean="0"/>
              <a:t> nevelőszülői díj, ápolási díj,</a:t>
            </a:r>
          </a:p>
          <a:p>
            <a:r>
              <a:rPr lang="hu-HU" dirty="0" smtClean="0"/>
              <a:t> szociális gondozói díj évi 180 ezer forintot meg nem haladó része,</a:t>
            </a:r>
          </a:p>
          <a:p>
            <a:r>
              <a:rPr lang="hu-HU" dirty="0" smtClean="0"/>
              <a:t> lakáscélú felhasználásra nyújtott vissza nem térítendő támogatást,</a:t>
            </a:r>
          </a:p>
          <a:p>
            <a:r>
              <a:rPr lang="hu-HU" dirty="0" smtClean="0"/>
              <a:t> vendégtanár magyarországi foglalkoztatása,</a:t>
            </a:r>
          </a:p>
          <a:p>
            <a:r>
              <a:rPr lang="hu-HU" dirty="0" smtClean="0"/>
              <a:t> felsőoktatási intézmény nappali tagozatos tanulója részére kifizetett ösztöndíj,</a:t>
            </a:r>
          </a:p>
          <a:p>
            <a:r>
              <a:rPr lang="hu-HU" dirty="0" smtClean="0"/>
              <a:t>tankönyv- és jegyzettámogatás, </a:t>
            </a:r>
          </a:p>
          <a:p>
            <a:r>
              <a:rPr lang="pt-BR" dirty="0" smtClean="0"/>
              <a:t> Új adómentesség a munkáltató által a munkavállalóra, a társas</a:t>
            </a:r>
            <a:r>
              <a:rPr lang="hu-HU" dirty="0" smtClean="0"/>
              <a:t> vállalkozás által a személyesen közreműködő tagra kötött, </a:t>
            </a:r>
            <a:r>
              <a:rPr lang="hu-HU" b="1" dirty="0" smtClean="0"/>
              <a:t>visszavásárlási értékkel nem rendelkező kockázati betegségbiztosítás díja.</a:t>
            </a:r>
          </a:p>
          <a:p>
            <a:r>
              <a:rPr lang="hu-HU" dirty="0" smtClean="0"/>
              <a:t> Elemi kár, katasztrófa esetén adómentes a károsult által jogszabályban meghatározott feltételek szerint, vagy közadakozásból, vagy a munkáltatójától kapott segély, támogatás.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5266</Words>
  <Application>Microsoft Office PowerPoint</Application>
  <PresentationFormat>Diavetítés a képernyőre (4:3 oldalarány)</PresentationFormat>
  <Paragraphs>779</Paragraphs>
  <Slides>80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80</vt:i4>
      </vt:variant>
    </vt:vector>
  </HeadingPairs>
  <TitlesOfParts>
    <vt:vector size="81" baseType="lpstr">
      <vt:lpstr>Office-téma</vt:lpstr>
      <vt:lpstr>4. Konzultáció Adózási ismeretek</vt:lpstr>
      <vt:lpstr>Áttekintendő adónemek</vt:lpstr>
      <vt:lpstr>I. Szja</vt:lpstr>
      <vt:lpstr>Néhány megjegyzendő tétel (a teljesség igénye nélkül)</vt:lpstr>
      <vt:lpstr>AZ ÖSSZEVONT ADÓALAP</vt:lpstr>
      <vt:lpstr>Összevont adóalap:</vt:lpstr>
      <vt:lpstr>Gépkocsi költségtérítés példa</vt:lpstr>
      <vt:lpstr>Költségtérítés példa megoldása</vt:lpstr>
      <vt:lpstr>b) Melyek az adómentes jövedelmek?</vt:lpstr>
      <vt:lpstr>c) Családi adókedvezményről mit kell tudni?</vt:lpstr>
      <vt:lpstr>Családi kedvezmény</vt:lpstr>
      <vt:lpstr>Családi adókedv. Folyt.</vt:lpstr>
      <vt:lpstr>Ki után jár családi kedvezmény?</vt:lpstr>
      <vt:lpstr>d) Mit kell tudni az adójóváírásról?</vt:lpstr>
      <vt:lpstr>e) Melyek a Szja adókedvezmények?</vt:lpstr>
      <vt:lpstr>Lakáscélú hiteltörlesztés áthúzódó kedvezménye</vt:lpstr>
      <vt:lpstr>Személyi kedvezmény</vt:lpstr>
      <vt:lpstr>Tevékenységi kedvezmények</vt:lpstr>
      <vt:lpstr>Egyéb kedvezmény</vt:lpstr>
      <vt:lpstr>e) Ingatlan és ingóságból értékesítéséből származó jövedelem adózása</vt:lpstr>
      <vt:lpstr>Ingatlanértékesítés</vt:lpstr>
      <vt:lpstr>Ingatlanértékesítés</vt:lpstr>
      <vt:lpstr>Példa egy lakóingatlan értékesítéséből származó jövedelem kiszámításához</vt:lpstr>
      <vt:lpstr>Példa megoldása</vt:lpstr>
      <vt:lpstr>Nem lakás céljára szolgáló ingatlanok </vt:lpstr>
      <vt:lpstr>Példa nem lakáscélú ingatlanra</vt:lpstr>
      <vt:lpstr>Példa megoldása</vt:lpstr>
      <vt:lpstr>Ingóértékesítés </vt:lpstr>
      <vt:lpstr>Rövid példa</vt:lpstr>
      <vt:lpstr>R/2. Példa</vt:lpstr>
      <vt:lpstr>R/3. Példa</vt:lpstr>
      <vt:lpstr>R/4. </vt:lpstr>
      <vt:lpstr>R/5. </vt:lpstr>
      <vt:lpstr>R/6. Példa</vt:lpstr>
      <vt:lpstr>R/6. példa megoldása</vt:lpstr>
      <vt:lpstr>f) Különadózó jövedelmek adózásáról mit kell tudni?</vt:lpstr>
      <vt:lpstr>Arányos, egykulcsos adó</vt:lpstr>
      <vt:lpstr>Külön adózó jövedelmek</vt:lpstr>
      <vt:lpstr>Példa megoldásánál figyelni kell:</vt:lpstr>
      <vt:lpstr>Szja- egyéni vállalkozóra példa (eddig nem volt)</vt:lpstr>
      <vt:lpstr>Szja- egyéni vállalkozós példa megoldása</vt:lpstr>
      <vt:lpstr>2. Osztalékalap utáni adó megállapítása</vt:lpstr>
      <vt:lpstr>3. Vállalkozói kivét adójának megállapítása</vt:lpstr>
      <vt:lpstr>Munkáltatót terhelő, juttatások után fizetendő szja </vt:lpstr>
      <vt:lpstr>Egyes béren kívüli juttatások</vt:lpstr>
      <vt:lpstr>4. konz/1. példa</vt:lpstr>
      <vt:lpstr>4. konz/2. Példa</vt:lpstr>
      <vt:lpstr>4. konz/3. Példa</vt:lpstr>
      <vt:lpstr>49. dia</vt:lpstr>
      <vt:lpstr>II. Társasági adó</vt:lpstr>
      <vt:lpstr>Társasági adó Meg kell jegyezni!!!!</vt:lpstr>
      <vt:lpstr>4. Konz / TA. 1. példa megoldása</vt:lpstr>
      <vt:lpstr>4. konz. /TA. 2. példa megoldása</vt:lpstr>
      <vt:lpstr>4. konz. /TA 3. példa</vt:lpstr>
      <vt:lpstr>III. Áfa</vt:lpstr>
      <vt:lpstr>Termékértékesítés fogalma </vt:lpstr>
      <vt:lpstr>Termékimport, termékexport </vt:lpstr>
      <vt:lpstr>Termékexport</vt:lpstr>
      <vt:lpstr>Adólevonási jog korlátozások</vt:lpstr>
      <vt:lpstr>Arányosítás, részleges tilalom </vt:lpstr>
      <vt:lpstr>Az ún. levonási hányad megállapítása </vt:lpstr>
      <vt:lpstr>Az áfa mértéke</vt:lpstr>
      <vt:lpstr>Mentesség (levonási jog nélkül) – közhasznúság</vt:lpstr>
      <vt:lpstr>Mentesség (levonási jog nélkül) – egyéb okok</vt:lpstr>
      <vt:lpstr>Áfa példa megoldási tábla</vt:lpstr>
      <vt:lpstr>Néhány esemény áfa elszámolása</vt:lpstr>
      <vt:lpstr>Folyt.</vt:lpstr>
      <vt:lpstr>Folyt.</vt:lpstr>
      <vt:lpstr>Folyt.</vt:lpstr>
      <vt:lpstr>70. dia</vt:lpstr>
      <vt:lpstr>„Speciális” áfa elszámolások</vt:lpstr>
      <vt:lpstr>1) Időarányosítás módszere</vt:lpstr>
      <vt:lpstr>Időarányosítás módszere példa megoldás</vt:lpstr>
      <vt:lpstr>2) Göngyölített áfa példa</vt:lpstr>
      <vt:lpstr>Göngyölített áfa példa megoldás</vt:lpstr>
      <vt:lpstr>Göngyölített áfa példa megoldás</vt:lpstr>
      <vt:lpstr>Áfa 1.Példa</vt:lpstr>
      <vt:lpstr>Áfa 2.Példa</vt:lpstr>
      <vt:lpstr>Áfa 3. Példa</vt:lpstr>
      <vt:lpstr>Áfa 4. Példa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Kiss Balázs</dc:creator>
  <cp:lastModifiedBy>Kiss Balázs</cp:lastModifiedBy>
  <cp:revision>49</cp:revision>
  <dcterms:created xsi:type="dcterms:W3CDTF">2011-09-25T09:02:37Z</dcterms:created>
  <dcterms:modified xsi:type="dcterms:W3CDTF">2011-09-28T15:59:30Z</dcterms:modified>
</cp:coreProperties>
</file>