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53"/>
  </p:notesMasterIdLst>
  <p:handoutMasterIdLst>
    <p:handoutMasterId r:id="rId54"/>
  </p:handoutMasterIdLst>
  <p:sldIdLst>
    <p:sldId id="316" r:id="rId2"/>
    <p:sldId id="457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5" r:id="rId12"/>
    <p:sldId id="536" r:id="rId13"/>
    <p:sldId id="533" r:id="rId14"/>
    <p:sldId id="534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9" r:id="rId47"/>
    <p:sldId id="520" r:id="rId48"/>
    <p:sldId id="521" r:id="rId49"/>
    <p:sldId id="522" r:id="rId50"/>
    <p:sldId id="523" r:id="rId51"/>
    <p:sldId id="524" r:id="rId52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FFCC"/>
    <a:srgbClr val="00CC66"/>
    <a:srgbClr val="008080"/>
    <a:srgbClr val="3366CC"/>
    <a:srgbClr val="550D81"/>
    <a:srgbClr val="3366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6" autoAdjust="0"/>
    <p:restoredTop sz="94627" autoAdjust="0"/>
  </p:normalViewPr>
  <p:slideViewPr>
    <p:cSldViewPr>
      <p:cViewPr>
        <p:scale>
          <a:sx n="96" d="100"/>
          <a:sy n="96" d="100"/>
        </p:scale>
        <p:origin x="-6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957090D-F515-48C0-8D98-40D5DBB5A3A1}" type="datetimeFigureOut">
              <a:rPr lang="hu-HU"/>
              <a:pPr>
                <a:defRPr/>
              </a:pPr>
              <a:t>2013.04.24.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8D8D0D5-1079-4507-86E6-8EFFEDE1E7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462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25F5E921-2E83-4260-8C23-6B400609B60C}" type="datetimeFigureOut">
              <a:rPr lang="hu-HU"/>
              <a:pPr>
                <a:defRPr/>
              </a:pPr>
              <a:t>2013.04.24.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46BB04C-C5F7-479F-8F17-2933227E15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2940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3E9D-81D4-4071-8598-3FB286F6AB87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FD6E-6FA3-4282-A5F1-36AC4794FE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B24B-57F3-4388-8095-C355A4B078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350A-9BA6-4F46-864D-1008BA4E2C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D953-9751-4177-8CB6-5B36DA13E9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8328-1157-42DB-9EA6-3EB0C06E03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A141-F327-44D0-9AAE-DADE38016F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BD4F-B1D5-47A0-BCB0-374C627A6A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4C66-1001-4032-B918-7BB8780E6A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0DCB-66A9-4866-AB8C-DCA3FAC943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830-3DF2-4C82-BE95-2667FBEA7A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D19A-7D3F-4D6B-9A4E-78363B9637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A40A9C8-C86E-4D06-A398-C9F9B257C8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sztagazdasagert.uni-corvinus.hu/index.php/J%C3%96_-_%C3%81FA-t%C3%B6rv%C3%A9ny_VI._fejezet:_ad%C3%B3_al%C3%B3li_mentess%C3%A9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sztagazdasagert.uni-corvinus.hu/index.php/J%C3%96_-_%C3%81FA-t%C3%B6rv%C3%A9ny_VI._fejezet:_ad%C3%B3_al%C3%B3li_mentess%C3%A9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sztagazdasagert.uni-corvinus.hu/index.php/J%C3%96_-_%C3%81FA-t%C3%B6rv%C3%A9ny_VI._fejezet:_ad%C3%B3_al%C3%B3li_mentess%C3%A9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sztagazdasagert.uni-corvinus.hu/index.php/J%C3%96_-_%C3%81FA-t%C3%B6rv%C3%A9ny_VI._fejezet:_ad%C3%B3_al%C3%B3li_mentess%C3%A9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6D545-37EC-4847-A27A-8CD54E911122}" type="slidenum">
              <a:rPr lang="hu-HU"/>
              <a:pPr>
                <a:defRPr/>
              </a:pPr>
              <a:t>1</a:t>
            </a:fld>
            <a:endParaRPr lang="hu-H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600" y="1268760"/>
            <a:ext cx="6624638" cy="2162175"/>
          </a:xfrm>
        </p:spPr>
        <p:txBody>
          <a:bodyPr/>
          <a:lstStyle/>
          <a:p>
            <a:r>
              <a:rPr lang="hu-HU" sz="5400" b="1" dirty="0" smtClean="0">
                <a:latin typeface="Algerian" pitchFamily="82" charset="0"/>
              </a:rPr>
              <a:t>Vizsga Konzultáció</a:t>
            </a:r>
            <a:br>
              <a:rPr lang="hu-HU" sz="5400" b="1" dirty="0" smtClean="0">
                <a:latin typeface="Algerian" pitchFamily="82" charset="0"/>
              </a:rPr>
            </a:br>
            <a:r>
              <a:rPr lang="hu-HU" sz="5400" b="1" dirty="0" smtClean="0">
                <a:latin typeface="Algerian" pitchFamily="82" charset="0"/>
              </a:rPr>
              <a:t>5. (áfa)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4213" y="3860800"/>
            <a:ext cx="633571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Pénzügyi  szakügyintéző</a:t>
            </a:r>
          </a:p>
          <a:p>
            <a:pPr algn="ctr">
              <a:defRPr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2012/2013. tanév</a:t>
            </a:r>
          </a:p>
          <a:p>
            <a:pPr algn="ctr">
              <a:defRPr/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</a:t>
            </a:r>
            <a:r>
              <a:rPr lang="hu-HU" b="1" dirty="0" smtClean="0"/>
              <a:t>Számlán szereplő kifejezések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Pénzforgalmi elszámolást választók számára a „pénzforgalmi elszámolás” kifejezés, illetve önszámlázás esetén az „önszámlázás” kifejezés kötelezően feltüntetendő lesz a kiállítandó számlán. Ugyanez vonatkozik a fordított adózás esetére is, ekkor a „fordított adózás” kifejezést kell szerepeltetni a számlákon.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„pénzforgalmi elszámolás” kifejezés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A „pénzforgalmi elszámolás” kifejezést annak az áfa alanynak kell feltüntetni a számlán, aki/amely adóalany az Áfa tv. XIII/A. fejezete szerinti pénzforgalmi elszámolást választotta, és az olyan számlán kell feltüntetni, amelyet a pénzforgalmi elszámolás időszakában általa belföldön teljesített olyan termékértékesítésről, szolgáltatásnyújtásról bocsát ki, mely után az általa fizetendő adót az Áfa tv. 196/B. § (2) bekezdés a) pontja alapján pénzforgalmi szemléletben állapítja meg.</a:t>
            </a:r>
          </a:p>
          <a:p>
            <a:r>
              <a:rPr lang="hu-HU" sz="2000" dirty="0" smtClean="0"/>
              <a:t>Ha a pénzforgalmi elszámolást választó adóalany által teljesített termékértékesítésre, szolgáltatásnyújtásra nem vonatkozik a pénzforgalmi elszámolás (pl. az Áfa tv. 10. § a) pontja vagy 89. § </a:t>
            </a:r>
            <a:r>
              <a:rPr lang="hu-HU" sz="2000" dirty="0" err="1" smtClean="0"/>
              <a:t>-a</a:t>
            </a:r>
            <a:r>
              <a:rPr lang="hu-HU" sz="2000" dirty="0" smtClean="0"/>
              <a:t> szerinti ügyletek), akkor az ilyen ügyletről kibocsátott számlán nem kell a „pénzforgalmi elszámolás” kifejezést feltüntetni akkor sem, ha az a pénzforgalmi elszámolás időszakában teljesül.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„önszámlázás” kifejezés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Az Áfa tv. 169. § l) pontja alapján az „önszámlázás” kifejezést akkor kell feltüntetni a számlán, ha a számlát a terméket beszerző, szolgáltatást igénybe vevő állítja ki. </a:t>
            </a:r>
          </a:p>
          <a:p>
            <a:r>
              <a:rPr lang="hu-HU" sz="2000" dirty="0" smtClean="0"/>
              <a:t>A számla-kibocsátási kötelezettséget a teljesítésre kötelezett adóalany helyett a terméket beszerző, szolgáltatást igénybe vevő adóalany is teljesítheti az Áfa tv. 160-162. §</a:t>
            </a:r>
            <a:r>
              <a:rPr lang="hu-HU" sz="2000" dirty="0" err="1" smtClean="0"/>
              <a:t>-ában</a:t>
            </a:r>
            <a:r>
              <a:rPr lang="hu-HU" sz="2000" dirty="0" smtClean="0"/>
              <a:t> foglaltakat megfelelően alkalmazva. </a:t>
            </a:r>
            <a:endParaRPr lang="hu-HU" sz="2000" smtClean="0"/>
          </a:p>
          <a:p>
            <a:r>
              <a:rPr lang="hu-HU" sz="2000" smtClean="0"/>
              <a:t>Az </a:t>
            </a:r>
            <a:r>
              <a:rPr lang="hu-HU" sz="2000" dirty="0" smtClean="0"/>
              <a:t>„önszámlázás” kifejezést a feltételek megléte esetén akkor is fel kell tüntetni a számlán a terméket beszerző, szolgáltatást igénybevevő belföldön nyilvántartásba vett adóalanynak, ha a teljesítésre kötelezett belföldön nyilvántartásba vett adóalany, és akkor is, ha a teljesítésre kötelezett külföldi (belföldön áfa alanyként nem regisztrált) adóalany.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/>
              <a:t>8. Számla megőrzésével kapcsolatos előírások</a:t>
            </a: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hu-HU" dirty="0" smtClean="0"/>
              <a:t>Továbbra sem változott az a megközelítés, miszerint az adó megállapításához való jog elévüléséig kötelesek az adóalanyok megőrizni az általuk kibocsátott és befogadott számlákat, illetve hiteles másolatukat. </a:t>
            </a:r>
          </a:p>
          <a:p>
            <a:r>
              <a:rPr lang="hu-HU" dirty="0" smtClean="0"/>
              <a:t>A megváltozott törvény azonban egyértelművé teszi, hogy a papír alapú számlákat nem szükséges papír alapon őrizni, azok elektronikus úton is tárolhatóak.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9. </a:t>
            </a:r>
            <a:r>
              <a:rPr lang="hu-HU" sz="3600" b="1" dirty="0" smtClean="0"/>
              <a:t>Elektronikus úton kibocsátott számla</a:t>
            </a: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r>
              <a:rPr lang="hu-HU" sz="2400" dirty="0" smtClean="0"/>
              <a:t>A törvény ezentúl nem az elektronikus úton kibocsátott számla szabályozását tartalmazza, hanem az elektronikus számláét. </a:t>
            </a:r>
          </a:p>
          <a:p>
            <a:r>
              <a:rPr lang="hu-HU" sz="2400" dirty="0" smtClean="0"/>
              <a:t>Az elektronikus számla azt jelenti, hogy kibocsátása és befogadása elektronikus formában történik.</a:t>
            </a:r>
          </a:p>
          <a:p>
            <a:r>
              <a:rPr lang="hu-HU" sz="2400" dirty="0" smtClean="0"/>
              <a:t>Egyszerűsítést hoz az a változás, mely szerint az EDI rendszerben kibocsátott számlákról a továbbiakban nem szükséges papír alapon havonta összesítő jelentést készíteni, illetve nem lesz kötelező időbélyegző használata.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Adólevonási jog az áfa-törvényben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Adólevonási jog az </a:t>
            </a:r>
            <a:r>
              <a:rPr lang="hu-HU" b="1" dirty="0" err="1"/>
              <a:t>Áfa-tv.-ben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301608" cy="5256584"/>
          </a:xfrm>
        </p:spPr>
        <p:txBody>
          <a:bodyPr>
            <a:noAutofit/>
          </a:bodyPr>
          <a:lstStyle/>
          <a:p>
            <a:r>
              <a:rPr lang="hu-HU" sz="2000" dirty="0" smtClean="0"/>
              <a:t>Az adóalanyt </a:t>
            </a:r>
            <a:r>
              <a:rPr lang="hu-HU" sz="2000" dirty="0"/>
              <a:t>megilleti az a jog, hogy az általa fizetendő adó összegéből </a:t>
            </a:r>
            <a:r>
              <a:rPr lang="hu-HU" sz="2000" b="1" dirty="0"/>
              <a:t>levonja a következő tételeket </a:t>
            </a:r>
            <a:r>
              <a:rPr lang="hu-HU" sz="2000" dirty="0"/>
              <a:t>(előzetesen felszámított adó), azaz</a:t>
            </a:r>
          </a:p>
          <a:p>
            <a:r>
              <a:rPr lang="hu-HU" sz="2000" dirty="0"/>
              <a:t>- azt az adóösszeget, amelyet a részére teljesített termékértékesítés és szolgáltatásnyújtás során egy másik adóalany </a:t>
            </a:r>
            <a:r>
              <a:rPr lang="hu-HU" sz="2000" dirty="0" smtClean="0"/>
              <a:t>rá </a:t>
            </a:r>
            <a:r>
              <a:rPr lang="hu-HU" sz="2000" dirty="0"/>
              <a:t>áthárított;</a:t>
            </a:r>
          </a:p>
          <a:p>
            <a:r>
              <a:rPr lang="hu-HU" sz="2000" dirty="0"/>
              <a:t>- a termékimport után az általa megfizetett adóösszeget;</a:t>
            </a:r>
          </a:p>
          <a:p>
            <a:r>
              <a:rPr lang="hu-HU" sz="2000" dirty="0"/>
              <a:t>- azt az adóösszeget, melyet </a:t>
            </a:r>
            <a:r>
              <a:rPr lang="hu-HU" sz="2000" dirty="0" smtClean="0"/>
              <a:t>a </a:t>
            </a:r>
            <a:r>
              <a:rPr lang="hu-HU" sz="2000" dirty="0"/>
              <a:t>vámhatóság kivetése alapján megfizetett;</a:t>
            </a:r>
          </a:p>
          <a:p>
            <a:r>
              <a:rPr lang="hu-HU" sz="2000" dirty="0"/>
              <a:t>- azt az adóösszeget, amelyet a szolgáltatást saját nevében </a:t>
            </a:r>
            <a:r>
              <a:rPr lang="hu-HU" sz="2000" dirty="0" smtClean="0"/>
              <a:t>megrendelőként fizetett </a:t>
            </a:r>
            <a:r>
              <a:rPr lang="hu-HU" sz="2000" dirty="0"/>
              <a:t>meg;</a:t>
            </a:r>
          </a:p>
          <a:p>
            <a:r>
              <a:rPr lang="hu-HU" sz="2000" dirty="0"/>
              <a:t>- azt az adóösszeget, amelyet a Közösségen belülről történő termékbeszerzés, illetve az ahhoz kapcsolódó előleg </a:t>
            </a:r>
            <a:r>
              <a:rPr lang="hu-HU" sz="2000" dirty="0" smtClean="0"/>
              <a:t>után saját </a:t>
            </a:r>
            <a:r>
              <a:rPr lang="hu-HU" sz="2000" dirty="0"/>
              <a:t>nevében fizetett meg;</a:t>
            </a:r>
          </a:p>
          <a:p>
            <a:r>
              <a:rPr lang="hu-HU" sz="2000" dirty="0"/>
              <a:t>- a saját vállalkozásában megvalósított beruházása után megfizetett adóösszeget</a:t>
            </a:r>
            <a:r>
              <a:rPr lang="hu-HU" sz="2000" dirty="0" smtClean="0"/>
              <a:t>;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Adólevonási tilalmak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Autofit/>
          </a:bodyPr>
          <a:lstStyle/>
          <a:p>
            <a:r>
              <a:rPr lang="hu-HU" sz="1800" b="1" dirty="0"/>
              <a:t>Az Áfa-tv. tiltja </a:t>
            </a:r>
            <a:r>
              <a:rPr lang="hu-HU" sz="1800" dirty="0"/>
              <a:t>az előzetesen felszámított adó </a:t>
            </a:r>
            <a:r>
              <a:rPr lang="hu-HU" sz="1800" b="1" dirty="0"/>
              <a:t>levonását</a:t>
            </a:r>
            <a:r>
              <a:rPr lang="hu-HU" sz="1800" dirty="0"/>
              <a:t> akkor, ha az adóalany a terméket és a szolgáltatást</a:t>
            </a:r>
          </a:p>
          <a:p>
            <a:r>
              <a:rPr lang="hu-HU" sz="1800" dirty="0"/>
              <a:t>- közvetlenül </a:t>
            </a:r>
            <a:r>
              <a:rPr lang="hu-HU" sz="1800" dirty="0" smtClean="0"/>
              <a:t>adómentes </a:t>
            </a:r>
            <a:r>
              <a:rPr lang="hu-HU" sz="1800" dirty="0"/>
              <a:t>termékértékesítéshez és szolgáltatásnyújtáshoz használja fel, hasznosítja;</a:t>
            </a:r>
          </a:p>
          <a:p>
            <a:r>
              <a:rPr lang="hu-HU" sz="1800" dirty="0"/>
              <a:t>- teljes egészében az adóalanyiságát eredményező gazdasági tevékenységi körön kívüli célra használja fel, </a:t>
            </a:r>
            <a:r>
              <a:rPr lang="hu-HU" sz="1800" dirty="0" smtClean="0"/>
              <a:t>hasznosítja</a:t>
            </a:r>
            <a:endParaRPr lang="hu-HU" sz="1800" dirty="0"/>
          </a:p>
          <a:p>
            <a:r>
              <a:rPr lang="hu-HU" sz="1800" dirty="0"/>
              <a:t>- üzemanyagként közvetlenül személygépkocsi üzemeltetéséhez használja fel, hasznosítja.</a:t>
            </a:r>
          </a:p>
          <a:p>
            <a:pPr>
              <a:buNone/>
            </a:pPr>
            <a:r>
              <a:rPr lang="hu-HU" sz="1800" b="1" dirty="0" smtClean="0"/>
              <a:t>Nem </a:t>
            </a:r>
            <a:r>
              <a:rPr lang="hu-HU" sz="1800" b="1" dirty="0"/>
              <a:t>vonható le </a:t>
            </a:r>
            <a:r>
              <a:rPr lang="hu-HU" sz="1800" dirty="0"/>
              <a:t>az előzetesen felszámított </a:t>
            </a:r>
            <a:r>
              <a:rPr lang="hu-HU" sz="1800" dirty="0" smtClean="0"/>
              <a:t>adó az alábbiak után:</a:t>
            </a:r>
            <a:endParaRPr lang="hu-HU" sz="1800" dirty="0"/>
          </a:p>
          <a:p>
            <a:r>
              <a:rPr lang="hu-HU" sz="1800" dirty="0"/>
              <a:t>- ólmozott és ólmozatlan motorbenzin </a:t>
            </a:r>
            <a:r>
              <a:rPr lang="hu-HU" sz="1800" dirty="0" smtClean="0"/>
              <a:t>beszerzése</a:t>
            </a:r>
            <a:r>
              <a:rPr lang="hu-HU" sz="1800" dirty="0"/>
              <a:t>,</a:t>
            </a:r>
          </a:p>
          <a:p>
            <a:r>
              <a:rPr lang="hu-HU" sz="1800" dirty="0"/>
              <a:t>- személygépkocsi, 125 cm3-nél nagyobb hengerűrtartalmú motorkerékpár </a:t>
            </a:r>
            <a:r>
              <a:rPr lang="hu-HU" sz="1800" dirty="0" smtClean="0"/>
              <a:t>,jacht </a:t>
            </a:r>
            <a:r>
              <a:rPr lang="hu-HU" sz="1800" dirty="0"/>
              <a:t>és sport- vagy szórakozási célú hajó </a:t>
            </a:r>
            <a:r>
              <a:rPr lang="hu-HU" sz="1800" dirty="0" smtClean="0"/>
              <a:t>beszerzése</a:t>
            </a:r>
            <a:endParaRPr lang="hu-HU" sz="1800" dirty="0"/>
          </a:p>
          <a:p>
            <a:r>
              <a:rPr lang="hu-HU" sz="1800" dirty="0"/>
              <a:t>- élelmiszerek és italok beszerzése,</a:t>
            </a:r>
          </a:p>
          <a:p>
            <a:r>
              <a:rPr lang="hu-HU" sz="1800" dirty="0"/>
              <a:t>- éttermi, cukrászati és egyéb nyílt árusítású vendéglátó-ipari szolgáltatások igénybevétele,</a:t>
            </a:r>
          </a:p>
          <a:p>
            <a:r>
              <a:rPr lang="hu-HU" sz="1800" dirty="0"/>
              <a:t>- szórakoztatási szolgáltatások </a:t>
            </a:r>
            <a:r>
              <a:rPr lang="hu-HU" sz="1800" dirty="0" smtClean="0"/>
              <a:t>(igénybevétele</a:t>
            </a:r>
            <a:r>
              <a:rPr lang="hu-HU" sz="1800" dirty="0"/>
              <a:t>,</a:t>
            </a:r>
          </a:p>
          <a:p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Adólevonási tilalmak- folytatás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- személygépkocsi üzemeltetéséhez, fenntartásához kapcsolódó termékek beszerzése és szolgáltatások </a:t>
            </a:r>
            <a:r>
              <a:rPr lang="hu-HU" dirty="0" smtClean="0"/>
              <a:t>igénybevétele (</a:t>
            </a:r>
            <a:r>
              <a:rPr lang="hu-HU" dirty="0" smtClean="0">
                <a:solidFill>
                  <a:srgbClr val="FF0000"/>
                </a:solidFill>
              </a:rPr>
              <a:t>már nem 100 %-os tilalom, </a:t>
            </a:r>
            <a:r>
              <a:rPr lang="hu-HU" smtClean="0">
                <a:solidFill>
                  <a:srgbClr val="FF0000"/>
                </a:solidFill>
              </a:rPr>
              <a:t>hanem csak 50 %)</a:t>
            </a:r>
            <a:endParaRPr lang="hu-HU" dirty="0" smtClean="0"/>
          </a:p>
          <a:p>
            <a:r>
              <a:rPr lang="hu-HU" dirty="0" smtClean="0"/>
              <a:t>- távolsági és helyi személytaxi-közlekedés igénybevétele,</a:t>
            </a:r>
          </a:p>
          <a:p>
            <a:r>
              <a:rPr lang="hu-HU" dirty="0" smtClean="0"/>
              <a:t>- parkolási szolgáltatás igénybevétele, illetve úthasználati díj fizetése, kivéve a 3,5 tonnát meghaladó legnagyobb össztömegű gépjárművel (ideértve az autóbuszt is) történő parkolási szolgáltatás igénybevétele, illetve úthasználati díj fizetése,</a:t>
            </a:r>
          </a:p>
          <a:p>
            <a:r>
              <a:rPr lang="hu-HU" dirty="0" smtClean="0"/>
              <a:t>- lakóingatlan építéséhez, felújításához kapcsolódó beszerzések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Arányosítás, részleges tilalom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Helyi </a:t>
            </a:r>
            <a:r>
              <a:rPr lang="hu-HU" dirty="0"/>
              <a:t>és távolsági </a:t>
            </a:r>
            <a:r>
              <a:rPr lang="hu-HU" dirty="0" smtClean="0"/>
              <a:t>távbeszélő-szolgáltatás</a:t>
            </a:r>
          </a:p>
          <a:p>
            <a:r>
              <a:rPr lang="hu-HU" dirty="0" smtClean="0"/>
              <a:t> mobiltelefon-szolgáltatás </a:t>
            </a:r>
          </a:p>
          <a:p>
            <a:r>
              <a:rPr lang="hu-HU" dirty="0" smtClean="0"/>
              <a:t>továbbá </a:t>
            </a:r>
            <a:r>
              <a:rPr lang="hu-HU" dirty="0"/>
              <a:t>az internetprotokollt alkalmazó beszédcélú adatátvitel </a:t>
            </a:r>
            <a:r>
              <a:rPr lang="hu-HU" dirty="0" smtClean="0"/>
              <a:t>igénybevétele esetén:</a:t>
            </a:r>
          </a:p>
          <a:p>
            <a:r>
              <a:rPr lang="hu-HU" dirty="0" smtClean="0"/>
              <a:t> </a:t>
            </a:r>
            <a:r>
              <a:rPr lang="hu-HU" b="1" dirty="0" smtClean="0"/>
              <a:t>az </a:t>
            </a:r>
            <a:r>
              <a:rPr lang="hu-HU" b="1" dirty="0"/>
              <a:t>előzetesen felszámított adó </a:t>
            </a:r>
            <a:r>
              <a:rPr lang="hu-HU" b="1" dirty="0">
                <a:solidFill>
                  <a:srgbClr val="FF0000"/>
                </a:solidFill>
              </a:rPr>
              <a:t>30 százaléka nem vonható le. 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i="1" dirty="0" smtClean="0"/>
              <a:t>Mentesül </a:t>
            </a:r>
            <a:r>
              <a:rPr lang="hu-HU" i="1" dirty="0"/>
              <a:t>a részleges levonási tilalom alól </a:t>
            </a:r>
            <a:r>
              <a:rPr lang="hu-HU" dirty="0"/>
              <a:t>az adóalany akkor, ha a szolgáltatás ellenértékének legalább 30 százalékát továbbértékesítési </a:t>
            </a:r>
            <a:r>
              <a:rPr lang="hu-HU" dirty="0" smtClean="0"/>
              <a:t>céllal.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1659640"/>
          </a:xfrm>
        </p:spPr>
        <p:txBody>
          <a:bodyPr/>
          <a:lstStyle/>
          <a:p>
            <a:r>
              <a:rPr lang="hu-HU" sz="2800" b="1" dirty="0" smtClean="0">
                <a:latin typeface="Times New Roman" charset="0"/>
              </a:rPr>
              <a:t>2010. évi CXXIII. törvény 2012. január 1-jei hatállyal módosítja az általános forgalmi adóról szóló 2007. évi CXXVII. törvényt (Áfa tv.)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r>
              <a:rPr lang="hu-H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Az általános forgalmi adó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Adómentesség az áfa törvényben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692696"/>
            <a:ext cx="8352928" cy="5030019"/>
          </a:xfrm>
        </p:spPr>
        <p:txBody>
          <a:bodyPr>
            <a:noAutofit/>
          </a:bodyPr>
          <a:lstStyle/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</a:rPr>
              <a:t>1. Adó alóli mentesség a </a:t>
            </a:r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tx1"/>
                  </a:solidFill>
                </a:uFill>
              </a:rPr>
              <a:t>tevékenység közérdekű jellegére </a:t>
            </a:r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</a:rPr>
              <a:t>tekintettel </a:t>
            </a: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</a:rPr>
              <a:t>2.Adó alóli mentesség a </a:t>
            </a:r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tx1"/>
                  </a:solidFill>
                </a:uFill>
              </a:rPr>
              <a:t>tevékenység egyéb sajátos jellegére tekintettel</a:t>
            </a: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</a:rPr>
              <a:t>3. Adó alóli mentesség termék Közösségen belüli értékesítése esetében</a:t>
            </a: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4 . Adó alóli mentesség termék Közösségen belüli beszerzése esetében</a:t>
            </a:r>
            <a:endParaRPr lang="hu-HU" sz="1800" u="sng" dirty="0" smtClean="0">
              <a:solidFill>
                <a:srgbClr val="FF6600"/>
              </a:solidFill>
              <a:uFill>
                <a:solidFill>
                  <a:schemeClr val="bg1"/>
                </a:solidFill>
              </a:uFill>
            </a:endParaRP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5.  Adó alóli mentesség termék Közösségen belüli fuvarozása esetében</a:t>
            </a:r>
            <a:endParaRPr lang="hu-HU" sz="1800" u="sng" dirty="0" smtClean="0">
              <a:solidFill>
                <a:srgbClr val="FF6600"/>
              </a:solidFill>
              <a:uFill>
                <a:solidFill>
                  <a:schemeClr val="bg1"/>
                </a:solidFill>
              </a:uFill>
            </a:endParaRP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6.  Adó alóli mentesség termék importja esetében</a:t>
            </a:r>
            <a:endParaRPr lang="hu-HU" sz="1800" u="sng" dirty="0" smtClean="0">
              <a:solidFill>
                <a:srgbClr val="FF6600"/>
              </a:solidFill>
              <a:uFill>
                <a:solidFill>
                  <a:schemeClr val="bg1"/>
                </a:solidFill>
              </a:uFill>
            </a:endParaRP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7.  Adó alóli mentesség termék Közösség területén kívülre történő értékesítéséhez kapcsolódóan</a:t>
            </a:r>
            <a:endParaRPr lang="hu-HU" sz="1800" u="sng" dirty="0" smtClean="0">
              <a:solidFill>
                <a:srgbClr val="FF6600"/>
              </a:solidFill>
              <a:uFill>
                <a:solidFill>
                  <a:schemeClr val="bg1"/>
                </a:solidFill>
              </a:uFill>
            </a:endParaRP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</a:rPr>
              <a:t>8.  Adó alóli mentesség nemzetközi közlekedéshez kapcsolódóan </a:t>
            </a: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9.  Adó alóli mentesség termék Közösség területén kívülre történő értékesítésével azonos megítélés alá tartozó ügyletek esetében</a:t>
            </a:r>
            <a:endParaRPr lang="hu-HU" sz="1800" u="sng" dirty="0" smtClean="0">
              <a:solidFill>
                <a:srgbClr val="FF6600"/>
              </a:solidFill>
              <a:uFill>
                <a:solidFill>
                  <a:schemeClr val="bg1"/>
                </a:solidFill>
              </a:uFill>
            </a:endParaRP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10 Adó alóli mentesség közvetítői tevékenység esetében</a:t>
            </a:r>
            <a:endParaRPr lang="hu-HU" sz="1800" u="sng" dirty="0" smtClean="0">
              <a:solidFill>
                <a:srgbClr val="FF6600"/>
              </a:solidFill>
              <a:uFill>
                <a:solidFill>
                  <a:schemeClr val="bg1"/>
                </a:solidFill>
              </a:uFill>
            </a:endParaRPr>
          </a:p>
          <a:p>
            <a:r>
              <a:rPr lang="hu-HU" sz="1800" u="sng" dirty="0" smtClean="0">
                <a:solidFill>
                  <a:srgbClr val="FF6600"/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11 Adó alóli mentesség a termék nemzetközi forgalmához kapcsolódó egyes tevékenységek esetében</a:t>
            </a:r>
            <a:endParaRPr lang="hu-HU" sz="1800" u="sng" dirty="0" smtClean="0">
              <a:solidFill>
                <a:srgbClr val="FF6600"/>
              </a:solidFill>
              <a:uFill>
                <a:solidFill>
                  <a:schemeClr val="bg1"/>
                </a:solidFill>
              </a:uFill>
            </a:endParaRPr>
          </a:p>
          <a:p>
            <a:endParaRPr lang="hu-HU" sz="1800" u="sng" dirty="0">
              <a:solidFill>
                <a:srgbClr val="FF6600"/>
              </a:solidFill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Adómentesség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postai szolgáltatás</a:t>
            </a:r>
          </a:p>
          <a:p>
            <a:pPr lvl="0"/>
            <a:r>
              <a:rPr lang="hu-HU" dirty="0" smtClean="0"/>
              <a:t>egészségügyi közszolgáltatás, betegszállítás</a:t>
            </a:r>
          </a:p>
          <a:p>
            <a:pPr lvl="0"/>
            <a:r>
              <a:rPr lang="hu-HU" dirty="0" smtClean="0"/>
              <a:t>humán egészségügyi szolgáltatások</a:t>
            </a:r>
          </a:p>
          <a:p>
            <a:pPr lvl="0"/>
            <a:r>
              <a:rPr lang="hu-HU" dirty="0" smtClean="0"/>
              <a:t>emberi szervadományozás</a:t>
            </a:r>
          </a:p>
          <a:p>
            <a:pPr lvl="0"/>
            <a:r>
              <a:rPr lang="hu-HU" dirty="0" smtClean="0"/>
              <a:t>fogorvosi, fogtechnikai tevékenység</a:t>
            </a:r>
          </a:p>
          <a:p>
            <a:pPr lvl="0"/>
            <a:r>
              <a:rPr lang="hu-HU" dirty="0" smtClean="0"/>
              <a:t>szociális ellátás</a:t>
            </a:r>
          </a:p>
          <a:p>
            <a:pPr lvl="0"/>
            <a:r>
              <a:rPr lang="hu-HU" dirty="0" smtClean="0"/>
              <a:t>gyermek, ifjúságvédelmi szolgáltatás</a:t>
            </a:r>
          </a:p>
          <a:p>
            <a:pPr lvl="0"/>
            <a:r>
              <a:rPr lang="hu-HU" dirty="0" smtClean="0"/>
              <a:t>bölcsődei ellátás</a:t>
            </a:r>
          </a:p>
          <a:p>
            <a:pPr lvl="0"/>
            <a:r>
              <a:rPr lang="hu-HU" dirty="0" smtClean="0"/>
              <a:t>óvodai, diákotthoni, kollégiumi szolgáltatás kivétel az étkeztetés</a:t>
            </a:r>
          </a:p>
          <a:p>
            <a:pPr lvl="0"/>
            <a:r>
              <a:rPr lang="hu-HU" dirty="0" smtClean="0"/>
              <a:t>oktatói, nevelői tevékenység</a:t>
            </a:r>
          </a:p>
          <a:p>
            <a:pPr lvl="0"/>
            <a:r>
              <a:rPr lang="hu-HU" dirty="0" smtClean="0"/>
              <a:t>vallás gyakorlására létrehozott jogi személy tevékenysége</a:t>
            </a:r>
          </a:p>
          <a:p>
            <a:pPr lvl="0"/>
            <a:r>
              <a:rPr lang="hu-HU" dirty="0" smtClean="0"/>
              <a:t>nyereségszerzésre nem törekvő szervezet szolgáltatása</a:t>
            </a:r>
          </a:p>
          <a:p>
            <a:pPr lvl="0"/>
            <a:r>
              <a:rPr lang="hu-HU" dirty="0" smtClean="0"/>
              <a:t>sportolással, testedzéssel kapcsolatos szolgáltató, amelyet közszolgáltató teljesít</a:t>
            </a:r>
          </a:p>
          <a:p>
            <a:pPr lvl="0"/>
            <a:r>
              <a:rPr lang="hu-HU" dirty="0" smtClean="0"/>
              <a:t>népművészeti kiállítás; vásárszervezés, rendezés</a:t>
            </a:r>
          </a:p>
          <a:p>
            <a:pPr lvl="0"/>
            <a:r>
              <a:rPr lang="hu-HU" dirty="0" smtClean="0"/>
              <a:t>közszolgálati rádió és Tv szolgáltatás kivéve a kereskedelmi jellegű szolgáltatás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1"/>
                </a:solidFill>
                <a:effectLst/>
                <a:hlinkClick r:id="rId2"/>
              </a:rPr>
              <a:t>1. Adó alóli mentesség a tevékenység közérdekű jellegére tekintettel</a:t>
            </a:r>
            <a:endParaRPr lang="hu-HU" sz="2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hu-HU" dirty="0" smtClean="0"/>
              <a:t>biztosítás, viszontbiztosítási szolgáltatás</a:t>
            </a:r>
          </a:p>
          <a:p>
            <a:pPr lvl="0"/>
            <a:r>
              <a:rPr lang="hu-HU" dirty="0" smtClean="0"/>
              <a:t>hitel, pénzkölcsön nyújtásszolgáltatás</a:t>
            </a:r>
          </a:p>
          <a:p>
            <a:pPr lvl="0"/>
            <a:r>
              <a:rPr lang="hu-HU" dirty="0" smtClean="0"/>
              <a:t>hitelnyújtáshoz kapcsolódó közvetítői szolgáltatás</a:t>
            </a:r>
          </a:p>
          <a:p>
            <a:pPr lvl="0"/>
            <a:r>
              <a:rPr lang="hu-HU" dirty="0" smtClean="0"/>
              <a:t>folyószámla, betétszámla, ügyfélszámla vezetéssel kapcsolatos tevékenység</a:t>
            </a:r>
          </a:p>
          <a:p>
            <a:pPr lvl="0"/>
            <a:r>
              <a:rPr lang="hu-HU" dirty="0" smtClean="0"/>
              <a:t>magyar és külföldi törvényes fizetőeszközzel kapcsolatos szolgáltatásnyújtás</a:t>
            </a:r>
          </a:p>
          <a:p>
            <a:pPr lvl="0"/>
            <a:r>
              <a:rPr lang="hu-HU" dirty="0" smtClean="0"/>
              <a:t>tulajdonosi illetve hitelezési jogviszonyt megtestesítő vagyoni értékű jog átengedésével kapcsolatos szolgáltatás</a:t>
            </a:r>
          </a:p>
          <a:p>
            <a:pPr lvl="0"/>
            <a:r>
              <a:rPr lang="hu-HU" dirty="0" smtClean="0"/>
              <a:t>befektetési alapkezelés, magánnyugdíjpénztár és önkéntes kölcsönös pénztár részére végzett portfólió kezelés</a:t>
            </a:r>
          </a:p>
          <a:p>
            <a:pPr lvl="0"/>
            <a:r>
              <a:rPr lang="hu-HU" dirty="0" smtClean="0"/>
              <a:t>postai bélyeg névértéken történő értékesítése, illetékbélyeg értékesítése</a:t>
            </a:r>
          </a:p>
          <a:p>
            <a:pPr lvl="0"/>
            <a:r>
              <a:rPr lang="hu-HU" dirty="0" smtClean="0"/>
              <a:t>szerencsejáték szervezés</a:t>
            </a:r>
          </a:p>
          <a:p>
            <a:pPr lvl="0"/>
            <a:r>
              <a:rPr lang="hu-HU" dirty="0" smtClean="0"/>
              <a:t>ingatlan bérbeadás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>
                <a:effectLst/>
                <a:hlinkClick r:id="rId2"/>
              </a:rPr>
              <a:t>2.Adó alóli mentesség a tevékenység egyéb sajátos jellegére tekintettel </a:t>
            </a:r>
            <a:r>
              <a:rPr lang="hu-HU" sz="2400" dirty="0" smtClean="0">
                <a:effectLst/>
              </a:rPr>
              <a:t/>
            </a:r>
            <a:br>
              <a:rPr lang="hu-HU" sz="2400" dirty="0" smtClean="0">
                <a:effectLst/>
              </a:rPr>
            </a:br>
            <a:endParaRPr lang="hu-HU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i="1" dirty="0" smtClean="0"/>
              <a:t>Adómentes:</a:t>
            </a:r>
            <a:endParaRPr lang="hu-HU" sz="2400" dirty="0" smtClean="0"/>
          </a:p>
          <a:p>
            <a:pPr lvl="0"/>
            <a:r>
              <a:rPr lang="hu-HU" sz="2800" dirty="0" smtClean="0"/>
              <a:t>a belföldről szállított termék értékesítése külföldre, de a Közösség területére más adófizetésre kötelezett személynek, kivéve ha:</a:t>
            </a:r>
            <a:endParaRPr lang="hu-HU" sz="2400" dirty="0" smtClean="0"/>
          </a:p>
          <a:p>
            <a:pPr lvl="1"/>
            <a:r>
              <a:rPr lang="hu-HU" sz="2400" dirty="0" smtClean="0"/>
              <a:t>az értékesítő adóalany alanyi adómentes vagy</a:t>
            </a:r>
            <a:endParaRPr lang="hu-HU" sz="2000" dirty="0" smtClean="0"/>
          </a:p>
          <a:p>
            <a:pPr lvl="1"/>
            <a:r>
              <a:rPr lang="hu-HU" sz="2400" dirty="0" smtClean="0"/>
              <a:t>a beszerzőnek nem kell adót fizetnie. (90. § (1)),</a:t>
            </a:r>
            <a:endParaRPr lang="hu-HU" sz="2000" dirty="0" smtClean="0"/>
          </a:p>
          <a:p>
            <a:pPr lvl="0"/>
            <a:r>
              <a:rPr lang="hu-HU" sz="2800" dirty="0" smtClean="0"/>
              <a:t>a belföldről szállított új közlekedési eszköz, illetve jövedéki termék értékesítése külföldre, de a Közösség területére, ha az a beszerző nevére szól.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hlinkClick r:id="rId2"/>
              </a:rPr>
              <a:t>3. Adó alóli mentesség termék Közösségen belüli értékesítése esetében 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Áfa-törvény által előírt, a tevékenységhez, termékhez, szolgáltatáshoz kötődő mentességeknek két fő formáját kell megkülönböztetni:</a:t>
            </a:r>
          </a:p>
          <a:p>
            <a:pPr lvl="0"/>
            <a:r>
              <a:rPr lang="hu-HU" i="1" dirty="0" smtClean="0"/>
              <a:t>adólevonási joggal nem járó </a:t>
            </a:r>
            <a:r>
              <a:rPr lang="hu-HU" dirty="0" smtClean="0"/>
              <a:t>adómentességek és</a:t>
            </a:r>
          </a:p>
          <a:p>
            <a:pPr lvl="0"/>
            <a:r>
              <a:rPr lang="hu-HU" i="1" dirty="0" smtClean="0"/>
              <a:t>adólevonási joggal járó </a:t>
            </a:r>
            <a:r>
              <a:rPr lang="hu-HU" dirty="0" smtClean="0"/>
              <a:t>mentességek.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Adómentesség két formája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b="1" dirty="0" smtClean="0"/>
              <a:t>Az adómentesség  </a:t>
            </a:r>
            <a:r>
              <a:rPr lang="hu-HU" dirty="0" smtClean="0"/>
              <a:t>annyit jelent, hogy az ebben részesülő személy nem köteles az általa értékesített termékek után az áfát befizetni és bevallani ,de </a:t>
            </a:r>
            <a:r>
              <a:rPr lang="hu-HU" b="1" dirty="0" smtClean="0"/>
              <a:t>nem is jogosult </a:t>
            </a:r>
            <a:r>
              <a:rPr lang="hu-HU" dirty="0" smtClean="0"/>
              <a:t>az általa már kifizetett forgalmi adó </a:t>
            </a:r>
            <a:r>
              <a:rPr lang="hu-HU" b="1" dirty="0" smtClean="0"/>
              <a:t>levonására</a:t>
            </a:r>
            <a:r>
              <a:rPr lang="hu-HU" dirty="0" smtClean="0"/>
              <a:t>.</a:t>
            </a:r>
          </a:p>
          <a:p>
            <a:r>
              <a:rPr lang="hu-HU" b="1" dirty="0" smtClean="0"/>
              <a:t>A 0%-os adókulcsot egy új fogalom, az „adómentesség, levonási joggal” váltotta fel:</a:t>
            </a:r>
          </a:p>
          <a:p>
            <a:r>
              <a:rPr lang="hu-HU" dirty="0" smtClean="0"/>
              <a:t>A levonási joggal bíró, </a:t>
            </a:r>
            <a:r>
              <a:rPr lang="hu-HU" b="1" dirty="0" smtClean="0"/>
              <a:t>adómentes értékesítés</a:t>
            </a:r>
            <a:r>
              <a:rPr lang="hu-HU" dirty="0" smtClean="0"/>
              <a:t> esetén a beszerzéseket terhelő előzetesen felszámított áfa – az egyéb feltételek megléte mellett - levonásba helyezhető. </a:t>
            </a: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Mentes az adó alól:</a:t>
            </a:r>
          </a:p>
          <a:p>
            <a:pPr lvl="0"/>
            <a:r>
              <a:rPr lang="hu-HU" dirty="0" smtClean="0"/>
              <a:t>a termékexport, </a:t>
            </a:r>
            <a:endParaRPr lang="hu-HU" b="1" dirty="0" smtClean="0"/>
          </a:p>
          <a:p>
            <a:pPr lvl="0"/>
            <a:r>
              <a:rPr lang="hu-HU" i="1" dirty="0" smtClean="0"/>
              <a:t> </a:t>
            </a:r>
            <a:r>
              <a:rPr lang="hu-HU" dirty="0" smtClean="0"/>
              <a:t>a termékexporttal egy tekintet alá eső termékértékesítés és szolgáltatásnyújtás,</a:t>
            </a:r>
            <a:endParaRPr lang="hu-HU" b="1" dirty="0" smtClean="0"/>
          </a:p>
          <a:p>
            <a:pPr lvl="0"/>
            <a:r>
              <a:rPr lang="hu-HU" b="1" dirty="0" smtClean="0"/>
              <a:t>a nemzetközi közlekedéshez és a termékek nemzetközi forgalmához közvetlenül kapcsolódó termékértékesítés és szolgáltatásnyújtás.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Adólevonási joggal nem járó  ill. levonási joggal járó mentességek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Adómegosztás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/>
              <a:t>adóalany köteles a levonható és a le nem vonható előzetesen felszámított adó összegét nyilvántartásában egymástól elkülönítetten kimutatni (ezt hívjuk </a:t>
            </a:r>
            <a:r>
              <a:rPr lang="hu-HU" b="1" dirty="0"/>
              <a:t>tételes elkülönítésnek)</a:t>
            </a:r>
            <a:r>
              <a:rPr lang="hu-H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Az ún. levonási hányad megállapítása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Ha az adóalany adóalanyiságot eredményező gazdasági tevékenységhez és adóalanyiságot nem eredményező tevékenységhez egyaránt használt, hasznosított terméket szerez be, szolgáltatást vesz </a:t>
            </a:r>
            <a:r>
              <a:rPr lang="hu-HU" dirty="0" smtClean="0"/>
              <a:t>igénybe</a:t>
            </a:r>
          </a:p>
          <a:p>
            <a:r>
              <a:rPr lang="hu-HU" dirty="0" smtClean="0"/>
              <a:t>És az </a:t>
            </a:r>
            <a:r>
              <a:rPr lang="hu-HU" dirty="0"/>
              <a:t>előzetesen felszámított adó összege maradéktalanul nem különíthető el, </a:t>
            </a:r>
            <a:endParaRPr lang="hu-HU" dirty="0" smtClean="0"/>
          </a:p>
          <a:p>
            <a:r>
              <a:rPr lang="hu-HU" dirty="0" smtClean="0"/>
              <a:t>Akkor: az </a:t>
            </a:r>
            <a:r>
              <a:rPr lang="hu-HU" dirty="0"/>
              <a:t>el nem különített adó összege tekintetében a </a:t>
            </a:r>
            <a:r>
              <a:rPr lang="hu-HU" b="1" dirty="0"/>
              <a:t>levonási </a:t>
            </a:r>
            <a:r>
              <a:rPr lang="hu-HU" b="1" dirty="0" smtClean="0"/>
              <a:t>hányadot kell  megállapítania.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Alanyi adómentes adóalany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alanyi adómentességet választó adóalanyt megilleti az adózás választásának joga akkor is, ha a Közösségen belülről történő termékbeszerzése a tárgyévben </a:t>
            </a:r>
            <a:r>
              <a:rPr lang="hu-HU" dirty="0" smtClean="0">
                <a:solidFill>
                  <a:srgbClr val="FF0000"/>
                </a:solidFill>
              </a:rPr>
              <a:t>2013. január 1-jétől </a:t>
            </a:r>
            <a:r>
              <a:rPr lang="hu-HU" b="1" dirty="0" smtClean="0"/>
              <a:t>nem </a:t>
            </a:r>
            <a:r>
              <a:rPr lang="hu-HU" b="1" dirty="0"/>
              <a:t>éri el a </a:t>
            </a:r>
            <a:r>
              <a:rPr lang="hu-HU" b="1" dirty="0" smtClean="0">
                <a:solidFill>
                  <a:srgbClr val="FF0000"/>
                </a:solidFill>
              </a:rPr>
              <a:t>6</a:t>
            </a:r>
            <a:r>
              <a:rPr lang="hu-HU" b="1" dirty="0" smtClean="0"/>
              <a:t> millió FT</a:t>
            </a:r>
            <a:r>
              <a:rPr lang="hu-HU" dirty="0" smtClean="0"/>
              <a:t>, </a:t>
            </a:r>
            <a:r>
              <a:rPr lang="hu-HU" dirty="0"/>
              <a:t>adólevonási joggal azonban ekkor sem élhet.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2013-as változások áfára vonatkozóan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sz="2400" b="1" dirty="0" smtClean="0"/>
              <a:t>Üzletág-átruházás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hu-HU" sz="2400" b="1" dirty="0" smtClean="0"/>
              <a:t>Közlekedési eszközök nem adóalany személynek történő hosszú távú bérbeadása</a:t>
            </a:r>
            <a:endParaRPr lang="hu-HU" sz="24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hu-HU" sz="2400" b="1" dirty="0" smtClean="0"/>
              <a:t>Európai Központi Bank árfolyama</a:t>
            </a:r>
            <a:endParaRPr lang="hu-HU" sz="24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hu-HU" sz="2400" b="1" dirty="0" smtClean="0"/>
              <a:t>Előzetesen felszámított áfa levonhatósága</a:t>
            </a:r>
            <a:endParaRPr lang="hu-HU" sz="24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hu-HU" sz="2400" b="1" dirty="0" smtClean="0"/>
              <a:t>Számlázás</a:t>
            </a:r>
            <a:endParaRPr lang="hu-HU" sz="24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hu-HU" sz="2400" b="1" dirty="0" smtClean="0"/>
              <a:t>Kötelező adattartalom</a:t>
            </a:r>
            <a:endParaRPr lang="hu-HU" sz="24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hu-HU" sz="2400" b="1" dirty="0" smtClean="0"/>
              <a:t>Számlán szereplő kifejezések</a:t>
            </a:r>
            <a:endParaRPr lang="hu-HU" sz="24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hu-HU" sz="2400" b="1" dirty="0" smtClean="0"/>
              <a:t>Számla megőrzésével kapcsolatos előírások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hu-HU" sz="2400" b="1" dirty="0" smtClean="0"/>
              <a:t>Elektronikus úton kibocsátott számla</a:t>
            </a:r>
            <a:endParaRPr lang="hu-HU" sz="2400" dirty="0" smtClean="0"/>
          </a:p>
          <a:p>
            <a:pPr marL="514350" indent="-514350">
              <a:buFont typeface="Arial" charset="0"/>
              <a:buAutoNum type="arabicPeriod"/>
            </a:pPr>
            <a:endParaRPr lang="hu-HU" sz="2400" dirty="0" smtClean="0"/>
          </a:p>
          <a:p>
            <a:pPr marL="514350" indent="-514350">
              <a:buAutoNum type="arabicPeriod"/>
            </a:pPr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példa megoldási tábla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95536" y="2204864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Levonási tilalom</a:t>
                      </a:r>
                      <a:r>
                        <a:rPr lang="hu-HU" baseline="0" dirty="0" smtClean="0"/>
                        <a:t> (Nem levonható áfa)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hu-HU" dirty="0" smtClean="0"/>
              <a:t>Néhány esemény áfa elszámolása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395536" y="908720"/>
          <a:ext cx="7776866" cy="541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049"/>
                <a:gridCol w="1453620"/>
                <a:gridCol w="1308258"/>
                <a:gridCol w="1380939"/>
              </a:tblGrid>
              <a:tr h="61912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r>
                        <a:rPr lang="hu-HU" baseline="0" dirty="0" smtClean="0"/>
                        <a:t>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levonható</a:t>
                      </a:r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Mo-on</a:t>
                      </a:r>
                      <a:r>
                        <a:rPr lang="hu-HU" dirty="0" smtClean="0"/>
                        <a:t> belüli gépbeszerzés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578336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Személytaxi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szolg</a:t>
                      </a:r>
                      <a:r>
                        <a:rPr lang="hu-HU" dirty="0" smtClean="0"/>
                        <a:t> igénybevétele</a:t>
                      </a:r>
                      <a:r>
                        <a:rPr lang="hu-HU" baseline="0" dirty="0" smtClean="0"/>
                        <a:t>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586328">
                <a:tc>
                  <a:txBody>
                    <a:bodyPr/>
                    <a:lstStyle/>
                    <a:p>
                      <a:r>
                        <a:rPr lang="hu-HU" dirty="0" smtClean="0"/>
                        <a:t>Gépalkatrész</a:t>
                      </a:r>
                      <a:r>
                        <a:rPr lang="hu-HU" baseline="0" dirty="0" smtClean="0"/>
                        <a:t> beszerzés osztrák áruházban kp-ért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810344">
                <a:tc>
                  <a:txBody>
                    <a:bodyPr/>
                    <a:lstStyle/>
                    <a:p>
                      <a:r>
                        <a:rPr lang="hu-HU" dirty="0" smtClean="0"/>
                        <a:t>Szlovák adóalanytól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Mo-on</a:t>
                      </a:r>
                      <a:r>
                        <a:rPr lang="hu-HU" baseline="0" dirty="0" smtClean="0"/>
                        <a:t> műszer bevizsgálás </a:t>
                      </a:r>
                      <a:r>
                        <a:rPr lang="hu-HU" baseline="0" dirty="0" err="1" smtClean="0"/>
                        <a:t>szolg</a:t>
                      </a:r>
                      <a:r>
                        <a:rPr lang="hu-HU" baseline="0" dirty="0" smtClean="0"/>
                        <a:t> igénybevétele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255984">
                <a:tc>
                  <a:txBody>
                    <a:bodyPr/>
                    <a:lstStyle/>
                    <a:p>
                      <a:r>
                        <a:rPr lang="hu-HU" dirty="0" smtClean="0"/>
                        <a:t>Ukrajnából termékimport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Telefonszámla díja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24 hónapot meghaladó termékmozgatás közösségen belül (ha van adószáma)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Vevői készlet kiszállítás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Termékexport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églalap 12"/>
          <p:cNvSpPr/>
          <p:nvPr/>
        </p:nvSpPr>
        <p:spPr>
          <a:xfrm>
            <a:off x="5860129" y="15567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800" dirty="0" smtClean="0"/>
              <a:t>x</a:t>
            </a:r>
            <a:endParaRPr lang="hu-HU" sz="1800" dirty="0"/>
          </a:p>
        </p:txBody>
      </p:sp>
      <p:sp>
        <p:nvSpPr>
          <p:cNvPr id="14" name="Téglalap 13"/>
          <p:cNvSpPr/>
          <p:nvPr/>
        </p:nvSpPr>
        <p:spPr>
          <a:xfrm>
            <a:off x="7380312" y="19168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800" dirty="0" smtClean="0"/>
              <a:t>x</a:t>
            </a:r>
            <a:endParaRPr lang="hu-HU" sz="1800" dirty="0"/>
          </a:p>
        </p:txBody>
      </p:sp>
      <p:sp>
        <p:nvSpPr>
          <p:cNvPr id="15" name="Téglalap 14"/>
          <p:cNvSpPr/>
          <p:nvPr/>
        </p:nvSpPr>
        <p:spPr>
          <a:xfrm>
            <a:off x="6876256" y="2348880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effectLst/>
              </a:rPr>
              <a:t>Nincs levonási jog (osztrák áfa </a:t>
            </a:r>
            <a:r>
              <a:rPr lang="hu-HU" sz="1200" dirty="0" err="1" smtClean="0">
                <a:effectLst/>
              </a:rPr>
              <a:t>elsz</a:t>
            </a:r>
            <a:r>
              <a:rPr lang="hu-HU" sz="1200" dirty="0" smtClean="0">
                <a:effectLst/>
              </a:rPr>
              <a:t>.)</a:t>
            </a:r>
            <a:endParaRPr lang="hu-HU" sz="1200" dirty="0">
              <a:effectLst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716016" y="3429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800" dirty="0" smtClean="0"/>
              <a:t>x</a:t>
            </a:r>
            <a:endParaRPr lang="hu-HU" sz="1800" dirty="0"/>
          </a:p>
        </p:txBody>
      </p:sp>
      <p:sp>
        <p:nvSpPr>
          <p:cNvPr id="17" name="Téglalap 16"/>
          <p:cNvSpPr/>
          <p:nvPr/>
        </p:nvSpPr>
        <p:spPr>
          <a:xfrm>
            <a:off x="5868144" y="39330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800" dirty="0" smtClean="0"/>
              <a:t>x</a:t>
            </a:r>
            <a:endParaRPr lang="hu-HU" sz="1800" dirty="0"/>
          </a:p>
        </p:txBody>
      </p:sp>
      <p:sp>
        <p:nvSpPr>
          <p:cNvPr id="18" name="Téglalap 17"/>
          <p:cNvSpPr/>
          <p:nvPr/>
        </p:nvSpPr>
        <p:spPr>
          <a:xfrm>
            <a:off x="5796136" y="33569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800" dirty="0" smtClean="0"/>
              <a:t>x</a:t>
            </a:r>
            <a:endParaRPr lang="hu-HU" sz="1800" dirty="0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/>
        </p:nvGraphicFramePr>
        <p:xfrm>
          <a:off x="5508104" y="4365104"/>
          <a:ext cx="26891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258"/>
                <a:gridCol w="138093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70 % </a:t>
                      </a:r>
                      <a:r>
                        <a:rPr lang="hu-HU" dirty="0" err="1" smtClean="0"/>
                        <a:t>-a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30 %-a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églalap 19"/>
          <p:cNvSpPr/>
          <p:nvPr/>
        </p:nvSpPr>
        <p:spPr>
          <a:xfrm>
            <a:off x="4067944" y="486916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800" dirty="0" smtClean="0"/>
              <a:t>adómentes</a:t>
            </a:r>
            <a:endParaRPr lang="hu-HU" sz="1800" dirty="0"/>
          </a:p>
        </p:txBody>
      </p:sp>
      <p:sp>
        <p:nvSpPr>
          <p:cNvPr id="21" name="Téglalap 20"/>
          <p:cNvSpPr/>
          <p:nvPr/>
        </p:nvSpPr>
        <p:spPr>
          <a:xfrm>
            <a:off x="4108274" y="5589240"/>
            <a:ext cx="1680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dirty="0" smtClean="0"/>
              <a:t>Nem értékesítés</a:t>
            </a:r>
            <a:endParaRPr lang="hu-HU" sz="1600" dirty="0"/>
          </a:p>
        </p:txBody>
      </p:sp>
      <p:sp>
        <p:nvSpPr>
          <p:cNvPr id="22" name="Téglalap 21"/>
          <p:cNvSpPr/>
          <p:nvPr/>
        </p:nvSpPr>
        <p:spPr>
          <a:xfrm>
            <a:off x="4067944" y="594928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800" dirty="0" smtClean="0"/>
              <a:t>adómentes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Folyt.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836712"/>
          <a:ext cx="8352928" cy="504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237"/>
                <a:gridCol w="1561295"/>
                <a:gridCol w="1405166"/>
                <a:gridCol w="1483230"/>
              </a:tblGrid>
              <a:tr h="648072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r>
                        <a:rPr lang="hu-HU" baseline="0" dirty="0" smtClean="0"/>
                        <a:t>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levonható</a:t>
                      </a:r>
                      <a:endParaRPr lang="hu-H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hu-HU" dirty="0" smtClean="0"/>
                        <a:t>Szálláshely </a:t>
                      </a:r>
                      <a:r>
                        <a:rPr lang="hu-HU" dirty="0" err="1" smtClean="0"/>
                        <a:t>szolg</a:t>
                      </a:r>
                      <a:r>
                        <a:rPr lang="hu-HU" dirty="0" smtClean="0"/>
                        <a:t> bevétele (18</a:t>
                      </a:r>
                      <a:r>
                        <a:rPr lang="hu-HU" baseline="0" dirty="0" smtClean="0"/>
                        <a:t> %!!!)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Bérbeadásból</a:t>
                      </a:r>
                      <a:r>
                        <a:rPr lang="hu-HU" baseline="0" dirty="0" smtClean="0"/>
                        <a:t> származó bevétel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Továbbértékesített</a:t>
                      </a:r>
                      <a:r>
                        <a:rPr lang="hu-HU" baseline="0" dirty="0" smtClean="0"/>
                        <a:t> energia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Energia, víz, gáz számla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Reprezentációs céllal</a:t>
                      </a:r>
                      <a:r>
                        <a:rPr lang="hu-HU" baseline="0" dirty="0" smtClean="0"/>
                        <a:t> beszerzett élelmiszer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Személygépkocsi beszerzés! (DE:…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438864">
                <a:tc>
                  <a:txBody>
                    <a:bodyPr/>
                    <a:lstStyle/>
                    <a:p>
                      <a:r>
                        <a:rPr lang="hu-HU" dirty="0" smtClean="0"/>
                        <a:t>Benzin</a:t>
                      </a:r>
                      <a:r>
                        <a:rPr lang="hu-HU" baseline="0" dirty="0" smtClean="0"/>
                        <a:t> beszerzés </a:t>
                      </a:r>
                      <a:r>
                        <a:rPr lang="hu-HU" baseline="0" dirty="0" err="1" smtClean="0"/>
                        <a:t>szgk-hoz</a:t>
                      </a:r>
                      <a:r>
                        <a:rPr lang="hu-HU" baseline="0" dirty="0" smtClean="0"/>
                        <a:t> (De: 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Rézhulladék átvétele</a:t>
                      </a:r>
                      <a:r>
                        <a:rPr lang="hu-HU" baseline="0" dirty="0" smtClean="0"/>
                        <a:t> általános szabályok szerint adózó alanytól  (fordított adózás!!!)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Aluminium</a:t>
                      </a:r>
                      <a:r>
                        <a:rPr lang="hu-HU" baseline="0" dirty="0" smtClean="0"/>
                        <a:t> átvétel magánszemélytől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églalap 14"/>
          <p:cNvSpPr/>
          <p:nvPr/>
        </p:nvSpPr>
        <p:spPr>
          <a:xfrm>
            <a:off x="4788024" y="155679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16" name="Téglalap 15"/>
          <p:cNvSpPr/>
          <p:nvPr/>
        </p:nvSpPr>
        <p:spPr>
          <a:xfrm>
            <a:off x="4860032" y="198884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17" name="Téglalap 16"/>
          <p:cNvSpPr/>
          <p:nvPr/>
        </p:nvSpPr>
        <p:spPr>
          <a:xfrm>
            <a:off x="4932040" y="23488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18" name="Téglalap 17"/>
          <p:cNvSpPr/>
          <p:nvPr/>
        </p:nvSpPr>
        <p:spPr>
          <a:xfrm>
            <a:off x="6228184" y="270892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19" name="Téglalap 18"/>
          <p:cNvSpPr/>
          <p:nvPr/>
        </p:nvSpPr>
        <p:spPr>
          <a:xfrm>
            <a:off x="7452320" y="328498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20" name="Téglalap 19"/>
          <p:cNvSpPr/>
          <p:nvPr/>
        </p:nvSpPr>
        <p:spPr>
          <a:xfrm>
            <a:off x="7596336" y="371703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21" name="Téglalap 20"/>
          <p:cNvSpPr/>
          <p:nvPr/>
        </p:nvSpPr>
        <p:spPr>
          <a:xfrm>
            <a:off x="7596336" y="41490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graphicFrame>
        <p:nvGraphicFramePr>
          <p:cNvPr id="22" name="Táblázat 21"/>
          <p:cNvGraphicFramePr>
            <a:graphicFrameLocks noGrp="1"/>
          </p:cNvGraphicFramePr>
          <p:nvPr/>
        </p:nvGraphicFramePr>
        <p:xfrm>
          <a:off x="4499992" y="4797152"/>
          <a:ext cx="27618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620"/>
                <a:gridCol w="1308258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églalap 22"/>
          <p:cNvSpPr/>
          <p:nvPr/>
        </p:nvSpPr>
        <p:spPr>
          <a:xfrm>
            <a:off x="4558423" y="5477162"/>
            <a:ext cx="1165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Nem ért.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51520" y="0"/>
          <a:ext cx="842493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885"/>
                <a:gridCol w="1574755"/>
                <a:gridCol w="1417279"/>
                <a:gridCol w="1496017"/>
              </a:tblGrid>
              <a:tr h="61912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r>
                        <a:rPr lang="hu-HU" baseline="0" dirty="0" smtClean="0"/>
                        <a:t>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levonható</a:t>
                      </a:r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Gépbeszerzés EU-ból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Épület átalakítás , felújítás munka építőipai váll. Számlája alapján</a:t>
                      </a:r>
                      <a:r>
                        <a:rPr lang="hu-HU" baseline="0" dirty="0" smtClean="0"/>
                        <a:t> (fordított adózás!!!)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Szg</a:t>
                      </a:r>
                      <a:r>
                        <a:rPr lang="hu-HU" dirty="0" smtClean="0"/>
                        <a:t> javítás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Autópálya díj </a:t>
                      </a:r>
                      <a:r>
                        <a:rPr lang="hu-HU" dirty="0" err="1" smtClean="0"/>
                        <a:t>szgk-ra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Pénzügyi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szolg-hoz</a:t>
                      </a:r>
                      <a:r>
                        <a:rPr lang="hu-HU" baseline="0" dirty="0" smtClean="0"/>
                        <a:t> beszerzett </a:t>
                      </a:r>
                      <a:r>
                        <a:rPr lang="hu-HU" baseline="0" dirty="0" err="1" smtClean="0"/>
                        <a:t>szgép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Képzéshez beszerzett</a:t>
                      </a:r>
                      <a:r>
                        <a:rPr lang="hu-HU" baseline="0" dirty="0" smtClean="0"/>
                        <a:t> oktatási eszköz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Szgk</a:t>
                      </a:r>
                      <a:r>
                        <a:rPr lang="hu-HU" dirty="0" smtClean="0"/>
                        <a:t> beszerzés</a:t>
                      </a:r>
                      <a:r>
                        <a:rPr lang="hu-HU" baseline="0" dirty="0" smtClean="0"/>
                        <a:t> kölcsönzéshez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Gépek,</a:t>
                      </a:r>
                      <a:r>
                        <a:rPr lang="hu-HU" baseline="0" dirty="0" smtClean="0"/>
                        <a:t> alkatrészek belföldi értékesítése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Akkreditált oktatási </a:t>
                      </a:r>
                      <a:r>
                        <a:rPr lang="hu-HU" dirty="0" err="1" smtClean="0"/>
                        <a:t>tev</a:t>
                      </a:r>
                      <a:r>
                        <a:rPr lang="hu-HU" dirty="0" smtClean="0"/>
                        <a:t>. bevétele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EU-s értékesítéshez</a:t>
                      </a:r>
                      <a:r>
                        <a:rPr lang="hu-HU" baseline="0" dirty="0" smtClean="0"/>
                        <a:t> kapcsolódó belföldi beszerzés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Osztrák</a:t>
                      </a:r>
                      <a:r>
                        <a:rPr lang="hu-HU" baseline="0" dirty="0" smtClean="0"/>
                        <a:t> magánszemélynek történő termékértékesítés </a:t>
                      </a:r>
                      <a:r>
                        <a:rPr lang="hu-HU" baseline="0" dirty="0" err="1" smtClean="0"/>
                        <a:t>MO-on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áblázat 16"/>
          <p:cNvGraphicFramePr>
            <a:graphicFrameLocks noGrp="1"/>
          </p:cNvGraphicFramePr>
          <p:nvPr/>
        </p:nvGraphicFramePr>
        <p:xfrm>
          <a:off x="4283968" y="692696"/>
          <a:ext cx="29920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áblázat 17"/>
          <p:cNvGraphicFramePr>
            <a:graphicFrameLocks noGrp="1"/>
          </p:cNvGraphicFramePr>
          <p:nvPr/>
        </p:nvGraphicFramePr>
        <p:xfrm>
          <a:off x="4355976" y="1340768"/>
          <a:ext cx="29920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églalap 18"/>
          <p:cNvSpPr/>
          <p:nvPr/>
        </p:nvSpPr>
        <p:spPr>
          <a:xfrm>
            <a:off x="7596336" y="198884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x</a:t>
            </a:r>
            <a:endParaRPr lang="hu-HU" sz="2000" dirty="0"/>
          </a:p>
        </p:txBody>
      </p:sp>
      <p:sp>
        <p:nvSpPr>
          <p:cNvPr id="20" name="Téglalap 19"/>
          <p:cNvSpPr/>
          <p:nvPr/>
        </p:nvSpPr>
        <p:spPr>
          <a:xfrm>
            <a:off x="7643470" y="2348880"/>
            <a:ext cx="312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x</a:t>
            </a:r>
            <a:endParaRPr lang="hu-HU" sz="2000" dirty="0"/>
          </a:p>
        </p:txBody>
      </p:sp>
      <p:sp>
        <p:nvSpPr>
          <p:cNvPr id="21" name="Téglalap 20"/>
          <p:cNvSpPr/>
          <p:nvPr/>
        </p:nvSpPr>
        <p:spPr>
          <a:xfrm>
            <a:off x="7596336" y="263691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x</a:t>
            </a:r>
            <a:endParaRPr lang="hu-HU" sz="2000" dirty="0"/>
          </a:p>
        </p:txBody>
      </p:sp>
      <p:sp>
        <p:nvSpPr>
          <p:cNvPr id="22" name="Téglalap 21"/>
          <p:cNvSpPr/>
          <p:nvPr/>
        </p:nvSpPr>
        <p:spPr>
          <a:xfrm>
            <a:off x="7668344" y="299695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x</a:t>
            </a:r>
            <a:endParaRPr lang="hu-HU" sz="2000" dirty="0"/>
          </a:p>
        </p:txBody>
      </p:sp>
      <p:sp>
        <p:nvSpPr>
          <p:cNvPr id="23" name="Téglalap 22"/>
          <p:cNvSpPr/>
          <p:nvPr/>
        </p:nvSpPr>
        <p:spPr>
          <a:xfrm>
            <a:off x="7668344" y="3356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x</a:t>
            </a:r>
            <a:endParaRPr lang="hu-HU" sz="2000" dirty="0"/>
          </a:p>
        </p:txBody>
      </p:sp>
      <p:sp>
        <p:nvSpPr>
          <p:cNvPr id="24" name="Téglalap 23"/>
          <p:cNvSpPr/>
          <p:nvPr/>
        </p:nvSpPr>
        <p:spPr>
          <a:xfrm>
            <a:off x="6300192" y="364502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x</a:t>
            </a:r>
            <a:endParaRPr lang="hu-HU" sz="2000" dirty="0"/>
          </a:p>
        </p:txBody>
      </p:sp>
      <p:sp>
        <p:nvSpPr>
          <p:cNvPr id="25" name="Téglalap 24"/>
          <p:cNvSpPr/>
          <p:nvPr/>
        </p:nvSpPr>
        <p:spPr>
          <a:xfrm>
            <a:off x="6516216" y="458112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x</a:t>
            </a:r>
            <a:endParaRPr lang="hu-HU" sz="2000" dirty="0"/>
          </a:p>
        </p:txBody>
      </p:sp>
      <p:graphicFrame>
        <p:nvGraphicFramePr>
          <p:cNvPr id="26" name="Táblázat 25"/>
          <p:cNvGraphicFramePr>
            <a:graphicFrameLocks noGrp="1"/>
          </p:cNvGraphicFramePr>
          <p:nvPr/>
        </p:nvGraphicFramePr>
        <p:xfrm>
          <a:off x="4283968" y="4149080"/>
          <a:ext cx="44880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  <a:gridCol w="1496017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áblázat 26"/>
          <p:cNvGraphicFramePr>
            <a:graphicFrameLocks noGrp="1"/>
          </p:cNvGraphicFramePr>
          <p:nvPr/>
        </p:nvGraphicFramePr>
        <p:xfrm>
          <a:off x="4283968" y="5301208"/>
          <a:ext cx="44880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  <a:gridCol w="1496017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adómentes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51520" y="188640"/>
          <a:ext cx="8424936" cy="541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1330148"/>
                <a:gridCol w="1406156"/>
                <a:gridCol w="1368152"/>
              </a:tblGrid>
              <a:tr h="61912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Gazdasági</a:t>
                      </a:r>
                      <a:r>
                        <a:rPr lang="hu-HU" sz="1600" baseline="0" dirty="0" smtClean="0"/>
                        <a:t> esemény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Fizetendő</a:t>
                      </a:r>
                      <a:r>
                        <a:rPr lang="hu-HU" sz="1600" baseline="0" dirty="0" smtClean="0"/>
                        <a:t> áfa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Levonható áfa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Nem levonható</a:t>
                      </a:r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Gépsor értékesítésével egybekötött szerelés</a:t>
                      </a:r>
                      <a:r>
                        <a:rPr lang="hu-HU" sz="1600" baseline="0" dirty="0" smtClean="0"/>
                        <a:t> Németországban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Értékesítés szerbiai</a:t>
                      </a:r>
                      <a:r>
                        <a:rPr lang="hu-HU" sz="1600" baseline="0" dirty="0" smtClean="0"/>
                        <a:t> adóalany részére, a termék az ért. Közvetlen következményeként áfa-raktárba kerül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Csehországban</a:t>
                      </a:r>
                      <a:r>
                        <a:rPr lang="hu-HU" sz="1600" baseline="0" dirty="0" smtClean="0"/>
                        <a:t> vett berendezések értékesítés Szlovéniába a célországba a kiszállítást közvetlenül cseh eladó végzi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Vevői készlet kiszállítás</a:t>
                      </a:r>
                      <a:r>
                        <a:rPr lang="hu-HU" sz="1600" baseline="0" dirty="0" smtClean="0"/>
                        <a:t> Litvániába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Anyagértékesítés Szlovákiába (a</a:t>
                      </a:r>
                      <a:r>
                        <a:rPr lang="hu-HU" sz="1600" baseline="0" dirty="0" smtClean="0"/>
                        <a:t> vevő </a:t>
                      </a:r>
                      <a:r>
                        <a:rPr lang="hu-HU" sz="1600" u="sng" baseline="0" dirty="0" smtClean="0"/>
                        <a:t>nem rendelkezik EU-s </a:t>
                      </a:r>
                      <a:r>
                        <a:rPr lang="hu-HU" sz="1600" baseline="0" dirty="0" smtClean="0"/>
                        <a:t>adószámmal)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Gazdasági épület</a:t>
                      </a:r>
                      <a:r>
                        <a:rPr lang="hu-HU" sz="1600" baseline="0" dirty="0" smtClean="0"/>
                        <a:t> bérbeadása belföldön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Kft 1 hónapra bérbe adja egyik</a:t>
                      </a:r>
                      <a:r>
                        <a:rPr lang="hu-HU" sz="1600" baseline="0" dirty="0" smtClean="0"/>
                        <a:t> tehergépkocsiját szlovák adóalanynak. A birtokba adás  hely </a:t>
                      </a:r>
                      <a:r>
                        <a:rPr lang="hu-HU" sz="1600" baseline="0" dirty="0" err="1" smtClean="0"/>
                        <a:t>Mo</a:t>
                      </a:r>
                      <a:r>
                        <a:rPr lang="hu-HU" sz="1600" baseline="0" dirty="0" smtClean="0"/>
                        <a:t>.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Közüzemi számlák (víz, gáz)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Telefonszámla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églalap 12"/>
          <p:cNvSpPr/>
          <p:nvPr/>
        </p:nvSpPr>
        <p:spPr>
          <a:xfrm>
            <a:off x="4067944" y="817548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/>
              <a:t>Áfa hat. Kívül </a:t>
            </a:r>
          </a:p>
          <a:p>
            <a:pPr algn="ctr"/>
            <a:r>
              <a:rPr lang="hu-HU" sz="1400" dirty="0" smtClean="0"/>
              <a:t>(telj. Helye: No)</a:t>
            </a:r>
            <a:endParaRPr lang="hu-HU" sz="1400" dirty="0"/>
          </a:p>
        </p:txBody>
      </p:sp>
      <p:sp>
        <p:nvSpPr>
          <p:cNvPr id="14" name="Téglalap 13"/>
          <p:cNvSpPr/>
          <p:nvPr/>
        </p:nvSpPr>
        <p:spPr>
          <a:xfrm>
            <a:off x="4283968" y="1412776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Áfa-raktárba kerülés miatt mentes</a:t>
            </a:r>
            <a:endParaRPr lang="hu-HU" sz="1600" dirty="0"/>
          </a:p>
        </p:txBody>
      </p:sp>
      <p:sp>
        <p:nvSpPr>
          <p:cNvPr id="15" name="Téglalap 14"/>
          <p:cNvSpPr/>
          <p:nvPr/>
        </p:nvSpPr>
        <p:spPr>
          <a:xfrm>
            <a:off x="4518248" y="2204864"/>
            <a:ext cx="156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/>
              <a:t>Háromszögügylet közbenső szereplője: áfa hat. kívül</a:t>
            </a:r>
            <a:endParaRPr lang="hu-HU" sz="1400" dirty="0"/>
          </a:p>
        </p:txBody>
      </p:sp>
      <p:sp>
        <p:nvSpPr>
          <p:cNvPr id="16" name="Téglalap 15"/>
          <p:cNvSpPr/>
          <p:nvPr/>
        </p:nvSpPr>
        <p:spPr>
          <a:xfrm>
            <a:off x="4524253" y="3068960"/>
            <a:ext cx="1487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dirty="0" smtClean="0"/>
              <a:t>Nem értékesítés</a:t>
            </a:r>
            <a:endParaRPr lang="hu-HU" sz="1400" dirty="0"/>
          </a:p>
        </p:txBody>
      </p:sp>
      <p:sp>
        <p:nvSpPr>
          <p:cNvPr id="17" name="Téglalap 16"/>
          <p:cNvSpPr/>
          <p:nvPr/>
        </p:nvSpPr>
        <p:spPr>
          <a:xfrm>
            <a:off x="5097542" y="34290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18" name="Téglalap 17"/>
          <p:cNvSpPr/>
          <p:nvPr/>
        </p:nvSpPr>
        <p:spPr>
          <a:xfrm>
            <a:off x="4985181" y="390343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19" name="Téglalap 18"/>
          <p:cNvSpPr/>
          <p:nvPr/>
        </p:nvSpPr>
        <p:spPr>
          <a:xfrm>
            <a:off x="4985181" y="44795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20" name="Téglalap 19"/>
          <p:cNvSpPr/>
          <p:nvPr/>
        </p:nvSpPr>
        <p:spPr>
          <a:xfrm>
            <a:off x="6249670" y="47251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21" name="Téglalap 20"/>
          <p:cNvSpPr/>
          <p:nvPr/>
        </p:nvSpPr>
        <p:spPr>
          <a:xfrm>
            <a:off x="6176645" y="52292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/>
              <a:t>70 %-a</a:t>
            </a:r>
            <a:endParaRPr lang="hu-HU" sz="1800" dirty="0"/>
          </a:p>
        </p:txBody>
      </p:sp>
      <p:sp>
        <p:nvSpPr>
          <p:cNvPr id="22" name="Téglalap 21"/>
          <p:cNvSpPr/>
          <p:nvPr/>
        </p:nvSpPr>
        <p:spPr>
          <a:xfrm>
            <a:off x="7400781" y="52292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/>
              <a:t>30 %-a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2013. Februári vizsgasorból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0" t="13440" r="22826" b="5921"/>
          <a:stretch>
            <a:fillRect/>
          </a:stretch>
        </p:blipFill>
        <p:spPr bwMode="auto">
          <a:xfrm>
            <a:off x="1547664" y="1124743"/>
            <a:ext cx="6048672" cy="563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20160" r="20201" b="19361"/>
          <a:stretch>
            <a:fillRect/>
          </a:stretch>
        </p:blipFill>
        <p:spPr bwMode="auto">
          <a:xfrm>
            <a:off x="539552" y="1052736"/>
            <a:ext cx="77048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Áfa példák (még 25 %-os áfával!!!, de a lényeg, hogy mikor milyen áfát kell figyelembe venni, az a lényeg!!!!)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1. példa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l="30450" t="21000" r="30176" b="13481"/>
          <a:stretch>
            <a:fillRect/>
          </a:stretch>
        </p:blipFill>
        <p:spPr bwMode="auto">
          <a:xfrm>
            <a:off x="2123728" y="1196752"/>
            <a:ext cx="509731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1.Példa megoldása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67542" y="1340768"/>
          <a:ext cx="8352934" cy="4979822"/>
        </p:xfrm>
        <a:graphic>
          <a:graphicData uri="http://schemas.openxmlformats.org/drawingml/2006/table">
            <a:tbl>
              <a:tblPr/>
              <a:tblGrid>
                <a:gridCol w="360042"/>
                <a:gridCol w="2237460"/>
                <a:gridCol w="604509"/>
                <a:gridCol w="604509"/>
                <a:gridCol w="604509"/>
                <a:gridCol w="604509"/>
                <a:gridCol w="604509"/>
                <a:gridCol w="604509"/>
                <a:gridCol w="314851"/>
                <a:gridCol w="604509"/>
                <a:gridCol w="604509"/>
                <a:gridCol w="604509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92"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 dirty="0">
                          <a:latin typeface="Arial CE"/>
                        </a:rPr>
                        <a:t>fizetendő áfa (467)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levonható áfa (466)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vállalkozást terhelő 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92"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latin typeface="Arial CE"/>
                        </a:rPr>
                        <a:t>alap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latin typeface="Arial CE"/>
                        </a:rPr>
                        <a:t>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alap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(nem levonható)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92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anyagbeszerzés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4 000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tárgyi eszk.beszerz (megoszt)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dirty="0">
                          <a:latin typeface="Arial CE"/>
                        </a:rPr>
                        <a:t>1 680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420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180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2.400 * 25% * 30%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958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3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szgkocsi beszerzés (nem továbbérték)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1 250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5.000 * 25%, saját célre beszerzett gkocsi áfája nem visszaigényelhető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958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4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gázolaj szgkocsihoz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28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140 * 20%, szgkocsi üzemanyag áfája nem visszaigényelhető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5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anyagbeszerzés unióból (megoszt)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3 000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750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2 100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dirty="0">
                          <a:latin typeface="Arial CE"/>
                        </a:rPr>
                        <a:t>525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225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3.000 * 25% * 30%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958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6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irodai berendezés átadás kiemkhasznú alapítványnak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nincs adófizetési kötelezettség, mivel az áfa tv. szerint nem termékértékesítés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termékértékesítés belföldre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6 000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1 500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8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adómentes szolgáltalás belföldre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3 000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9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harmadik országba termék értékesítés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1622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2010 deci közüzemi szla 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336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84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dirty="0">
                          <a:latin typeface="Arial CE"/>
                        </a:rPr>
                        <a:t>36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>
                          <a:latin typeface="Arial CE"/>
                        </a:rPr>
                        <a:t>600 * 20% * 30%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FF0000"/>
                        </a:solidFill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4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11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üzleti vendéglátás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120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>
                          <a:latin typeface="Arial CE"/>
                        </a:rPr>
                        <a:t>600 * 20%, vendéglátás áfája nem visszaigényelhető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12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termékértékesítés Hollandiába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10 000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ÖSSZESEN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2 250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2 029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1 839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eFt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ADÓHATÓSÁGGAL ELSZÁMOLANDÓ 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221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eFt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b="1" dirty="0" smtClean="0"/>
              <a:t>Üzletág-átruházás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hu-HU" sz="2400" dirty="0" smtClean="0"/>
              <a:t>Az elfogadott áfa törvénymódosítása kapcsán az üzletágak átruházását a jövőben – a jogutódlás és az apport szabályozásához hasonlóan –</a:t>
            </a:r>
            <a:r>
              <a:rPr lang="hu-HU" sz="2400" b="1" dirty="0" smtClean="0"/>
              <a:t> áfa hatályán kívüli ügyletként</a:t>
            </a:r>
            <a:r>
              <a:rPr lang="hu-HU" sz="2400" dirty="0" smtClean="0"/>
              <a:t> minősíthetjük. </a:t>
            </a:r>
          </a:p>
          <a:p>
            <a:r>
              <a:rPr lang="hu-HU" sz="2400" dirty="0" smtClean="0"/>
              <a:t>Ami azt jelenti, hogy a törvényben előírt feltételek megléte esetén nem keletkezik áfa fizetési kötelezettség az átadáskor.</a:t>
            </a:r>
          </a:p>
          <a:p>
            <a:r>
              <a:rPr lang="hu-HU" sz="2400" dirty="0" smtClean="0"/>
              <a:t> Ezek a feltételek többek között a következők: a szerző belföldön nyilvántartásba vett adóalany és az üzletág keretében folytatott gazdasági tevékenység kizárólag adólevonásra jogosító termékértékesítés és szolgáltatásnyújtás legyen. Tehát az adómentes tevékenységet folytató adóalanyok továbbra sem tudják ezt a szabályt alkalmazni.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Egy havi áfa bevalló vállalkozás áfa köteles és áfa mentes tevékenységet is végez.  A tevékenységéhez szükséges beszerzési tevékenység-csoportonként tételesen nem választhatók szét. </a:t>
            </a:r>
          </a:p>
          <a:p>
            <a:r>
              <a:rPr lang="hu-HU" sz="1800" dirty="0" smtClean="0"/>
              <a:t>2011. első két hónapjának áfa nélküli adatai a következők:</a:t>
            </a:r>
          </a:p>
          <a:p>
            <a:r>
              <a:rPr lang="hu-HU" sz="1800" dirty="0" smtClean="0"/>
              <a:t>                                		adatok ezer Ft-ban</a:t>
            </a:r>
            <a:endParaRPr lang="hu-HU" sz="1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2. példa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259633" y="3043428"/>
          <a:ext cx="5777120" cy="1105652"/>
        </p:xfrm>
        <a:graphic>
          <a:graphicData uri="http://schemas.openxmlformats.org/drawingml/2006/table">
            <a:tbl>
              <a:tblPr/>
              <a:tblGrid>
                <a:gridCol w="2929118"/>
                <a:gridCol w="1476466"/>
                <a:gridCol w="1371536"/>
              </a:tblGrid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Január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Február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Összes értékesítés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80000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95000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ebből adóköteles értékesítés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60000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57000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Összes beszerzés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44000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209563"/>
            <a:ext cx="6120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Áfa egységesen 25 %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Számítsa ki göngyölítve mindkét hónapra a levonható és a le nem vonható áfát!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2.Példa megoldása</a:t>
            </a:r>
            <a:endParaRPr lang="hu-H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4966" t="37799" r="36476" b="14321"/>
          <a:stretch>
            <a:fillRect/>
          </a:stretch>
        </p:blipFill>
        <p:spPr bwMode="auto">
          <a:xfrm>
            <a:off x="1043608" y="1628800"/>
            <a:ext cx="66602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371608"/>
          </a:xfrm>
        </p:spPr>
        <p:txBody>
          <a:bodyPr>
            <a:normAutofit/>
          </a:bodyPr>
          <a:lstStyle/>
          <a:p>
            <a:r>
              <a:rPr lang="hu-HU" sz="1400" dirty="0" smtClean="0"/>
              <a:t>A vállalkozás áfa köteles és áfa mentes tevékenységet is végez, az arányosításhoz évközben a megelőző adóév levonási hányadát alkalmazza, ami 80 %.</a:t>
            </a:r>
          </a:p>
          <a:p>
            <a:r>
              <a:rPr lang="hu-HU" sz="1400" dirty="0" smtClean="0"/>
              <a:t>Az adóalany 2011. május havi ÁFA elszámolásához az alábbi adatok ismertek (adatok ezer Ft-ban):</a:t>
            </a:r>
          </a:p>
          <a:p>
            <a:endParaRPr lang="hu-HU" sz="1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3. példa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123728" y="2060848"/>
          <a:ext cx="5817471" cy="4457316"/>
        </p:xfrm>
        <a:graphic>
          <a:graphicData uri="http://schemas.openxmlformats.org/drawingml/2006/table">
            <a:tbl>
              <a:tblPr/>
              <a:tblGrid>
                <a:gridCol w="516280"/>
                <a:gridCol w="4654103"/>
                <a:gridCol w="647088"/>
              </a:tblGrid>
              <a:tr h="20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Anyagbeszerzés adóköteles tevékenységhez (nettó)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5000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Tárgyi eszköz beszerzés adóköteles és mentes tevékenységhez (nettó)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3000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 vállalkozás bérel egy személygépkocsit cégautókénti  használatra, amelynek bérleti díja (bruttó)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Üzemanyag-beszerzés személygépkocsihoz (bruttó)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 vállalkozás közösségi adószámmal rendelkezik. Uniós tagországból szerzett be anyagot adóköteles és mentes tevékenységéhez. A beszerzés Ft-ra átszámított értéke (nettó)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2500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Egy kiemelten közhasznú alapítványnak ingyen adott át irodai berendezéseket, melynek könyv szerinti értéke 1300 , piaci értéke (bruttó):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Terméket értékesített belföldre (nettó)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Adómentes szolgáltatás végzett belföldre (nettó)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Harmadik országba terméket értékesített (nettó)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4000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Április havi telefonszámlája (bruttó), amelynek fizetési határideje május 10. A számlaértékből közvetített szolgáltatás továbbszámlázása nem történt, a magáncélú használat tételes nyilvántartás szerint kizárt.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11.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Törökországból importált egy gépet, amelyet adóköteles tevékenységhez fog használni. A NAV a vámot kivetette. A vállalkozás a vámteher részeként az áfát megfizette, amelynek összege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12.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Terméket értékesített Németországba (a szállítmányozási dokumentumok szerint a termék az országot elhagyta, mindkét fél rendelkezik közösségi adószámmal ) (nettó)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9000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3. Példa megoldása</a:t>
            </a:r>
            <a:endParaRPr lang="hu-HU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17640" r="39101" b="23561"/>
          <a:stretch>
            <a:fillRect/>
          </a:stretch>
        </p:blipFill>
        <p:spPr bwMode="auto">
          <a:xfrm>
            <a:off x="2051720" y="1196752"/>
            <a:ext cx="51125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4. Áfa </a:t>
            </a:r>
            <a:r>
              <a:rPr lang="hu-HU" dirty="0" smtClean="0"/>
              <a:t>példa (még 25 % áfával!!! , de a szokásostól eltérő feladat )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l="30625" t="36161" r="27264" b="31931"/>
          <a:stretch>
            <a:fillRect/>
          </a:stretch>
        </p:blipFill>
        <p:spPr bwMode="auto">
          <a:xfrm>
            <a:off x="1331640" y="1340768"/>
            <a:ext cx="648072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l="29091" t="49471" r="27736" b="15873"/>
          <a:stretch>
            <a:fillRect/>
          </a:stretch>
        </p:blipFill>
        <p:spPr bwMode="auto">
          <a:xfrm>
            <a:off x="971600" y="1052736"/>
            <a:ext cx="6696744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„Speciális” áfa elszámolások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1) időarányosítás módszere (alanyi mentes áfa-t választók esetén)</a:t>
            </a:r>
          </a:p>
          <a:p>
            <a:r>
              <a:rPr lang="hu-HU" dirty="0" smtClean="0"/>
              <a:t>2) göngyölített áfa elszámolás módszere (volt június írásbeli egyik sorában)</a:t>
            </a:r>
          </a:p>
          <a:p>
            <a:r>
              <a:rPr lang="hu-HU" dirty="0" smtClean="0"/>
              <a:t>3) adómentes és adóköteles tevékenység szerinti levonási hányad figyelembe vétele (!!! Telefonszámlánál is!!!)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1) Időarányosítás módszere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/>
              <a:t>Egy adótanácsadó tárgyév május 6-án kezdte meg munkaviszonya melletti egyéni vállalkozását. Az áfa rendszerében alanyi adómentességet választott. December 8-án halmozott árbevétele 3260 ezer Ft, december 27-én még egy 760 ezer Ft-os nettó értékű tanácsadási munkavégzést kell számláznia, melyet készpénzben ki is fizetnek. (A számítást napi időarányosítással végezze!)</a:t>
            </a:r>
          </a:p>
          <a:p>
            <a:r>
              <a:rPr lang="hu-HU" sz="2400" b="1" dirty="0" smtClean="0"/>
              <a:t>a) Milyen értéket tüntet fel a készpénzfizetési számlán? Számításokkal is indokolja a válaszát!</a:t>
            </a:r>
          </a:p>
          <a:p>
            <a:r>
              <a:rPr lang="hu-HU" sz="2400" b="1" dirty="0" smtClean="0"/>
              <a:t>b) Milyen teendői vannak az adóhivatalnál ezen ügylettel összefüggésben még a vállalkozónak?</a:t>
            </a:r>
          </a:p>
          <a:p>
            <a:r>
              <a:rPr lang="hu-HU" sz="2400" b="1" dirty="0" smtClean="0"/>
              <a:t>c) A következő évben választhatja-e újra az alanyi adómentességet a tanácsadó?</a:t>
            </a:r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Időarányosítás módszere példa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dirty="0" smtClean="0"/>
              <a:t>a) Alanyi mentességre jogosító összeghatár </a:t>
            </a:r>
            <a:r>
              <a:rPr lang="hu-HU" sz="2000" dirty="0" smtClean="0">
                <a:solidFill>
                  <a:srgbClr val="FF0000"/>
                </a:solidFill>
              </a:rPr>
              <a:t>6</a:t>
            </a:r>
            <a:r>
              <a:rPr lang="hu-HU" sz="2000" dirty="0" smtClean="0"/>
              <a:t> millió Ft</a:t>
            </a:r>
          </a:p>
          <a:p>
            <a:pPr>
              <a:buNone/>
            </a:pPr>
            <a:r>
              <a:rPr lang="hu-HU" sz="2000" dirty="0" smtClean="0"/>
              <a:t>Bevétele: I.1-től V.5-ig: 125 nap, azaz 365-125=240 napra kell számolni az „évet”.</a:t>
            </a:r>
          </a:p>
          <a:p>
            <a:pPr>
              <a:buNone/>
            </a:pPr>
            <a:r>
              <a:rPr lang="hu-HU" sz="2000" dirty="0" smtClean="0"/>
              <a:t>Időarányos értékhatár: </a:t>
            </a:r>
            <a:r>
              <a:rPr lang="hu-HU" sz="2000" dirty="0" smtClean="0">
                <a:solidFill>
                  <a:srgbClr val="FF0000"/>
                </a:solidFill>
              </a:rPr>
              <a:t>6</a:t>
            </a:r>
            <a:r>
              <a:rPr lang="hu-HU" sz="2000" dirty="0" smtClean="0"/>
              <a:t>000000*240/365=3.945.205 </a:t>
            </a:r>
          </a:p>
          <a:p>
            <a:pPr>
              <a:buNone/>
            </a:pPr>
            <a:r>
              <a:rPr lang="hu-HU" sz="2000" dirty="0" smtClean="0"/>
              <a:t>A 760 ezres számlával már túllépi az időarányos összeghatárt. (3260+760=4.020.ezer Ft)</a:t>
            </a:r>
          </a:p>
          <a:p>
            <a:pPr>
              <a:buNone/>
            </a:pPr>
            <a:r>
              <a:rPr lang="hu-HU" sz="2000" dirty="0" smtClean="0"/>
              <a:t>A 760 ezer Ft+27 % </a:t>
            </a:r>
            <a:r>
              <a:rPr lang="hu-HU" sz="2000" dirty="0" err="1" smtClean="0"/>
              <a:t>áfá-ról</a:t>
            </a:r>
            <a:r>
              <a:rPr lang="hu-HU" sz="2000" dirty="0" smtClean="0"/>
              <a:t> kell tehát a készpénzes számlát kiállítania (760*1,27=965.2 ezer Ft-ról)</a:t>
            </a:r>
          </a:p>
          <a:p>
            <a:pPr>
              <a:buNone/>
            </a:pPr>
            <a:r>
              <a:rPr lang="hu-HU" sz="2000" dirty="0" smtClean="0"/>
              <a:t>b) A tanácsadó ezzel a tétellel már általános adókötelezetté vált, ezt be kell jelentenie 15 napon belül az adóhatóságnak, adószáma is megváltozik, és adóbevallást is kell készítenie. Ettől a naptól a beszerzései után megnyílik az adólevonási lehetősége is.</a:t>
            </a:r>
          </a:p>
          <a:p>
            <a:pPr>
              <a:buNone/>
            </a:pPr>
            <a:r>
              <a:rPr lang="hu-HU" sz="2000" dirty="0" smtClean="0"/>
              <a:t>c) A következő 2 adóévre nem választhatja az alanyi adómentességet az értékhatár túllépése miatt.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2) Göngyölített áfa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Egy havi bevalló egyéni vállalkozó oktatási és könyvkiadói tevékenységet egyaránt végez. Beérkező számláiban szereplő előzetesen felszámított adó (25%) tételesen nem választható szét. A vállalkozás január és február havi beszerzési, értékesítési forgalomra vonatkozó adatok áfa nélküli értéken, ezer Ft-ban a következők: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 Végezze el az áfa elszámolását mindkét hónapra!</a:t>
            </a:r>
          </a:p>
          <a:p>
            <a:endParaRPr lang="hu-HU" sz="20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27584" y="306896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 hó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 Hó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Értékesítés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11500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16000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Ebből adóköteles</a:t>
                      </a:r>
                      <a:r>
                        <a:rPr lang="hu-HU" baseline="0" dirty="0" smtClean="0"/>
                        <a:t> (5%)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8000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9000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Beszerzés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6000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8800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2. </a:t>
            </a:r>
            <a:r>
              <a:rPr lang="hu-HU" sz="3200" b="1" dirty="0" smtClean="0"/>
              <a:t>Közlekedési eszközök nem adóalany személynek történő hosszú távú bérbeadása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hu-HU" sz="2400" dirty="0" smtClean="0"/>
              <a:t>Jogharmonizációs célú módosítás a közlekedési eszközök nem adóalany személynek történő, hosszú távú bérbeadása esetén a teljesítési helyre vonatkozó szabályozás megváltoztatása. </a:t>
            </a:r>
          </a:p>
          <a:p>
            <a:r>
              <a:rPr lang="hu-HU" sz="2400" dirty="0" smtClean="0"/>
              <a:t>2013-tól a szolgáltatást igénybevevő letelepedése, állandó telephelye vagy szokásos tartózkodási helye határozza meg a teljesítési helyet, az eddigi szolgáltatásnyújtó gazdasági célú letelepedettsége helyett.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Göngyölített áfa példa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/>
              <a:t>I. hó:</a:t>
            </a:r>
          </a:p>
          <a:p>
            <a:r>
              <a:rPr lang="hu-HU" sz="2000" dirty="0" smtClean="0"/>
              <a:t>Fizetendő áfa (8000*0,05)= 			    	    400.000</a:t>
            </a:r>
          </a:p>
          <a:p>
            <a:r>
              <a:rPr lang="hu-HU" sz="2000" dirty="0" smtClean="0"/>
              <a:t>Beszerzést terhelő előzetesen felszámított áfa (6000*0,25)	  1.500.000</a:t>
            </a:r>
          </a:p>
          <a:p>
            <a:r>
              <a:rPr lang="hu-HU" sz="2000" dirty="0" smtClean="0"/>
              <a:t>Levonási hányad: 8000/11500=0,696 				70 %</a:t>
            </a:r>
          </a:p>
          <a:p>
            <a:r>
              <a:rPr lang="hu-HU" sz="2000" dirty="0" smtClean="0"/>
              <a:t>Arányosítással levonható áfa (1500*0,7)=		  1.050.000</a:t>
            </a:r>
          </a:p>
          <a:p>
            <a:r>
              <a:rPr lang="hu-HU" sz="2000" dirty="0" smtClean="0"/>
              <a:t>Adóelszámolás:</a:t>
            </a:r>
          </a:p>
          <a:p>
            <a:pPr lvl="1"/>
            <a:r>
              <a:rPr lang="hu-HU" sz="1600" dirty="0" smtClean="0"/>
              <a:t>Fizetendő áfa: 	400.000</a:t>
            </a:r>
          </a:p>
          <a:p>
            <a:pPr lvl="1"/>
            <a:r>
              <a:rPr lang="hu-HU" sz="1600" dirty="0" smtClean="0"/>
              <a:t>Levonható áfa:            -1.050.000 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</a:rPr>
              <a:t>(Le nem vonható áfa = ráfordítás: 450 000)</a:t>
            </a:r>
            <a:endParaRPr lang="hu-HU" sz="1600" dirty="0" smtClean="0"/>
          </a:p>
          <a:p>
            <a:pPr lvl="1"/>
            <a:r>
              <a:rPr lang="hu-HU" sz="1600" b="1" dirty="0" smtClean="0"/>
              <a:t>Elszámolás: 		-650.000</a:t>
            </a:r>
          </a:p>
          <a:p>
            <a:r>
              <a:rPr lang="hu-HU" sz="2000" dirty="0" smtClean="0"/>
              <a:t> Folytatás:….</a:t>
            </a: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Göngyölített áfa példa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/>
              <a:t>II. hó:</a:t>
            </a:r>
          </a:p>
          <a:p>
            <a:r>
              <a:rPr lang="hu-HU" sz="2000" dirty="0" smtClean="0"/>
              <a:t>Fizetendő áfa (9000*0,05)= 			    	    450.000</a:t>
            </a:r>
          </a:p>
          <a:p>
            <a:r>
              <a:rPr lang="hu-HU" sz="2000" dirty="0" smtClean="0"/>
              <a:t>Beszerzést terhelő előzetesen felszámított áfa (8800*0,25)	  2.200.000</a:t>
            </a:r>
          </a:p>
          <a:p>
            <a:r>
              <a:rPr lang="hu-HU" sz="2000" dirty="0" smtClean="0"/>
              <a:t>Levonási hányad (göngyölítve): 17000/27500=0,618		62%</a:t>
            </a:r>
          </a:p>
          <a:p>
            <a:r>
              <a:rPr lang="hu-HU" sz="2000" dirty="0" smtClean="0"/>
              <a:t>Arányosítással levonható áfa (1500+2200)*0,62=		  2.294.000</a:t>
            </a:r>
          </a:p>
          <a:p>
            <a:pPr lvl="1"/>
            <a:r>
              <a:rPr lang="hu-HU" sz="1600" dirty="0" smtClean="0">
                <a:solidFill>
                  <a:srgbClr val="FF0000"/>
                </a:solidFill>
              </a:rPr>
              <a:t>Ebből levont áfa: 					-1.050.000</a:t>
            </a:r>
          </a:p>
          <a:p>
            <a:pPr lvl="1">
              <a:buNone/>
            </a:pPr>
            <a:r>
              <a:rPr lang="hu-HU" sz="1600" dirty="0" smtClean="0">
                <a:solidFill>
                  <a:srgbClr val="FF0000"/>
                </a:solidFill>
              </a:rPr>
              <a:t>II. Negyedévig levonható áfa 				1.244.000.</a:t>
            </a:r>
          </a:p>
          <a:p>
            <a:r>
              <a:rPr lang="hu-HU" sz="2000" dirty="0" smtClean="0"/>
              <a:t>Adóelszámolás:</a:t>
            </a:r>
          </a:p>
          <a:p>
            <a:pPr lvl="1"/>
            <a:r>
              <a:rPr lang="hu-HU" sz="1600" dirty="0" smtClean="0"/>
              <a:t>Fizetendő áfa: 	450.000</a:t>
            </a:r>
          </a:p>
          <a:p>
            <a:pPr lvl="1"/>
            <a:r>
              <a:rPr lang="hu-HU" sz="1600" dirty="0" smtClean="0"/>
              <a:t>Levonható áfa:            -1.244.000 (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</a:rPr>
              <a:t>le nem vonható: 956.000)</a:t>
            </a:r>
            <a:endParaRPr lang="hu-HU" sz="1600" dirty="0" smtClean="0"/>
          </a:p>
          <a:p>
            <a:pPr lvl="1"/>
            <a:r>
              <a:rPr lang="hu-HU" sz="1600" b="1" dirty="0" smtClean="0"/>
              <a:t>Elszámolás: 		-794.000</a:t>
            </a:r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hu-HU" b="1" dirty="0" smtClean="0"/>
              <a:t>Európai Központi Bank árfolyama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2013-tól az adóalanynak lehetősége lesz az Európai Központi Bank által közzétett árfolyamot is alkalmazni az adó forintra történő átszámítása esetén, amennyiben az külföldi pénznemben kifejezett.</a:t>
            </a:r>
          </a:p>
          <a:p>
            <a:r>
              <a:rPr lang="hu-HU" dirty="0" smtClean="0"/>
              <a:t> Erről az állami adóhatósághoz bejelentést kell tenni, melytől az adóalany a választás évét követő naptári év végéig nem térhet 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hu-HU" b="1" dirty="0" smtClean="0"/>
              <a:t>Előzetesen felszámított áfa levonhatósága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elfogadott áfa törvény lehetőséget ad, hogy a </a:t>
            </a:r>
            <a:r>
              <a:rPr lang="hu-HU" b="1" dirty="0" smtClean="0"/>
              <a:t>személygépkocsi üzemeltetéséhez, fenntartásához szükséges szolgáltatást terhelő előzetesen felszámított adó 50 százaléka </a:t>
            </a:r>
            <a:r>
              <a:rPr lang="hu-HU" b="1" u="sng" dirty="0" smtClean="0"/>
              <a:t>levonható</a:t>
            </a:r>
            <a:r>
              <a:rPr lang="hu-HU" u="sng" dirty="0" smtClean="0"/>
              <a:t> </a:t>
            </a:r>
            <a:r>
              <a:rPr lang="hu-HU" dirty="0" smtClean="0"/>
              <a:t>legyen. </a:t>
            </a:r>
          </a:p>
          <a:p>
            <a:r>
              <a:rPr lang="hu-HU" dirty="0" smtClean="0"/>
              <a:t>Sőt, abban az esetben, ha a szolgáltatás legalább 50 százalékát közvetített szolgáltatásként továbbszámlázzák, akkor a teljes áfa levonható lesz.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u-HU" dirty="0" smtClean="0"/>
              <a:t>5. </a:t>
            </a:r>
            <a:r>
              <a:rPr lang="hu-HU" b="1" dirty="0" smtClean="0"/>
              <a:t>Számlázás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hu-HU" sz="2400" dirty="0" smtClean="0"/>
              <a:t>A számlázással kapcsolatban a törvény több ponton módosult, igazodva az EU új számlázási irányelvéhez. </a:t>
            </a:r>
          </a:p>
          <a:p>
            <a:r>
              <a:rPr lang="hu-HU" sz="2400" dirty="0" smtClean="0"/>
              <a:t>Egyrészt, nem vonatkozna számla kibocsátási kötelezettség a Közösségen belüli adómentes termékértékesítésére kapott előleg esetén. </a:t>
            </a:r>
          </a:p>
          <a:p>
            <a:r>
              <a:rPr lang="hu-HU" sz="2400" dirty="0" smtClean="0"/>
              <a:t>Másrészt, a Közösségen belüli termékértékesítésről, illetve olyan határon átnyúló szolgáltatásoknál, ahol a fordított adózás keretében az igénybevevő alany az adófizetésre kötelezett, a számlát legkésőbb a teljesítést követő hónap 15. napjáig kellene kibocsátani.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</a:t>
            </a:r>
            <a:r>
              <a:rPr lang="hu-HU" b="1" dirty="0" smtClean="0"/>
              <a:t>Kötelező adattartalom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hu-HU" sz="2400" dirty="0" smtClean="0"/>
              <a:t>A belföldi összesítő nyilatkozat megjelenése kapcsán </a:t>
            </a:r>
            <a:r>
              <a:rPr lang="hu-HU" sz="2400" b="1" dirty="0" smtClean="0"/>
              <a:t>kötelezően fel kell tüntetni a vevő adószámának</a:t>
            </a:r>
            <a:r>
              <a:rPr lang="hu-HU" sz="2400" dirty="0" smtClean="0"/>
              <a:t> vagy csoportazonosító számának első nyolc számjegyét, ha az ügylet kapcsán továbbhárított áfa összege </a:t>
            </a:r>
            <a:r>
              <a:rPr lang="hu-HU" sz="2400" b="1" dirty="0" smtClean="0"/>
              <a:t>eléri vagy meghaladja a 2 millió forintot.</a:t>
            </a:r>
          </a:p>
          <a:p>
            <a:r>
              <a:rPr lang="hu-HU" sz="2400" dirty="0" smtClean="0"/>
              <a:t>Az átmeneti rendelkezések szerint az adólevonási jog gyakorolható azon 2012-ben kiállított számlák esetében is, ahol a teljesítési időpont 2013. évi, de a vevő adószáma nem került feltüntetésre.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3097</Words>
  <Application>Microsoft Office PowerPoint</Application>
  <PresentationFormat>Diavetítés a képernyőre (4:3 oldalarány)</PresentationFormat>
  <Paragraphs>495</Paragraphs>
  <Slides>51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2" baseType="lpstr">
      <vt:lpstr>Office-téma</vt:lpstr>
      <vt:lpstr>Vizsga Konzultáció 5. (áfa)</vt:lpstr>
      <vt:lpstr>Az általános forgalmi adó</vt:lpstr>
      <vt:lpstr>2013-as változások áfára vonatkozóan</vt:lpstr>
      <vt:lpstr>1. Üzletág-átruházás </vt:lpstr>
      <vt:lpstr>2. Közlekedési eszközök nem adóalany személynek történő hosszú távú bérbeadása </vt:lpstr>
      <vt:lpstr>3. Európai Központi Bank árfolyama </vt:lpstr>
      <vt:lpstr>4. Előzetesen felszámított áfa levonhatósága </vt:lpstr>
      <vt:lpstr>5. Számlázás</vt:lpstr>
      <vt:lpstr>6. Kötelező adattartalom </vt:lpstr>
      <vt:lpstr>7. Számlán szereplő kifejezések </vt:lpstr>
      <vt:lpstr>A „pénzforgalmi elszámolás” kifejezés</vt:lpstr>
      <vt:lpstr>Az „önszámlázás” kifejezés</vt:lpstr>
      <vt:lpstr>8. Számla megőrzésével kapcsolatos előírások </vt:lpstr>
      <vt:lpstr>9. Elektronikus úton kibocsátott számla </vt:lpstr>
      <vt:lpstr>Adólevonási jog az áfa-törvényben</vt:lpstr>
      <vt:lpstr>Adólevonási jog az Áfa-tv.-ben </vt:lpstr>
      <vt:lpstr>Adólevonási tilalmak </vt:lpstr>
      <vt:lpstr>Adólevonási tilalmak- folytatás</vt:lpstr>
      <vt:lpstr>Arányosítás, részleges tilalom </vt:lpstr>
      <vt:lpstr>Adómentesség az áfa törvényben</vt:lpstr>
      <vt:lpstr>Adómentesség </vt:lpstr>
      <vt:lpstr>1. Adó alóli mentesség a tevékenység közérdekű jellegére tekintettel</vt:lpstr>
      <vt:lpstr>2.Adó alóli mentesség a tevékenység egyéb sajátos jellegére tekintettel  </vt:lpstr>
      <vt:lpstr>3. Adó alóli mentesség termék Közösségen belüli értékesítése esetében  </vt:lpstr>
      <vt:lpstr>Adómentesség két formája</vt:lpstr>
      <vt:lpstr>Adólevonási joggal nem járó  ill. levonási joggal járó mentességek</vt:lpstr>
      <vt:lpstr>Adómegosztás </vt:lpstr>
      <vt:lpstr>Az ún. levonási hányad megállapítása </vt:lpstr>
      <vt:lpstr>Alanyi adómentes adóalany </vt:lpstr>
      <vt:lpstr>Áfa példa megoldási tábla</vt:lpstr>
      <vt:lpstr>Néhány esemény áfa elszámolása</vt:lpstr>
      <vt:lpstr>Folyt.</vt:lpstr>
      <vt:lpstr>33. dia</vt:lpstr>
      <vt:lpstr>34. dia</vt:lpstr>
      <vt:lpstr>2013. Februári vizsgasorból</vt:lpstr>
      <vt:lpstr>36. dia</vt:lpstr>
      <vt:lpstr>Áfa példák (még 25 %-os áfával!!!, de a lényeg, hogy mikor milyen áfát kell figyelembe venni, az a lényeg!!!!)</vt:lpstr>
      <vt:lpstr>Áfa 1. példa</vt:lpstr>
      <vt:lpstr>Áfa 1.Példa megoldása</vt:lpstr>
      <vt:lpstr>Áfa 2. példa</vt:lpstr>
      <vt:lpstr>Áfa 2.Példa megoldása</vt:lpstr>
      <vt:lpstr>Áfa 3. példa</vt:lpstr>
      <vt:lpstr>Áfa 3. Példa megoldása</vt:lpstr>
      <vt:lpstr>4. Áfa példa (még 25 % áfával!!! , de a szokásostól eltérő feladat )</vt:lpstr>
      <vt:lpstr>45. dia</vt:lpstr>
      <vt:lpstr>„Speciális” áfa elszámolások</vt:lpstr>
      <vt:lpstr>1) Időarányosítás módszere</vt:lpstr>
      <vt:lpstr>Időarányosítás módszere példa megoldás</vt:lpstr>
      <vt:lpstr>2) Göngyölített áfa példa</vt:lpstr>
      <vt:lpstr>Göngyölített áfa példa megoldás</vt:lpstr>
      <vt:lpstr>Göngyölített áfa példa megoldás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Adózási ismeretek</dc:title>
  <dc:creator>Kissné</dc:creator>
  <cp:lastModifiedBy>Kiss Balázs</cp:lastModifiedBy>
  <cp:revision>112</cp:revision>
  <dcterms:created xsi:type="dcterms:W3CDTF">2009-09-30T18:24:18Z</dcterms:created>
  <dcterms:modified xsi:type="dcterms:W3CDTF">2013-04-24T15:31:19Z</dcterms:modified>
</cp:coreProperties>
</file>