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28"/>
  </p:notesMasterIdLst>
  <p:handoutMasterIdLst>
    <p:handoutMasterId r:id="rId29"/>
  </p:handoutMasterIdLst>
  <p:sldIdLst>
    <p:sldId id="316" r:id="rId2"/>
    <p:sldId id="513" r:id="rId3"/>
    <p:sldId id="514" r:id="rId4"/>
    <p:sldId id="515" r:id="rId5"/>
    <p:sldId id="516" r:id="rId6"/>
    <p:sldId id="517" r:id="rId7"/>
    <p:sldId id="518" r:id="rId8"/>
    <p:sldId id="519" r:id="rId9"/>
    <p:sldId id="520" r:id="rId10"/>
    <p:sldId id="521" r:id="rId11"/>
    <p:sldId id="522" r:id="rId12"/>
    <p:sldId id="523" r:id="rId13"/>
    <p:sldId id="524" r:id="rId14"/>
    <p:sldId id="525" r:id="rId15"/>
    <p:sldId id="526" r:id="rId16"/>
    <p:sldId id="527" r:id="rId17"/>
    <p:sldId id="528" r:id="rId18"/>
    <p:sldId id="327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3" r:id="rId2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CC"/>
    <a:srgbClr val="00CC66"/>
    <a:srgbClr val="008080"/>
    <a:srgbClr val="3366CC"/>
    <a:srgbClr val="550D81"/>
    <a:srgbClr val="3366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36" autoAdjust="0"/>
    <p:restoredTop sz="94627" autoAdjust="0"/>
  </p:normalViewPr>
  <p:slideViewPr>
    <p:cSldViewPr>
      <p:cViewPr varScale="1">
        <p:scale>
          <a:sx n="88" d="100"/>
          <a:sy n="88" d="100"/>
        </p:scale>
        <p:origin x="-8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D957090D-F515-48C0-8D98-40D5DBB5A3A1}" type="datetimeFigureOut">
              <a:rPr lang="hu-HU"/>
              <a:pPr>
                <a:defRPr/>
              </a:pPr>
              <a:t>2013.04.14.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48D8D0D5-1079-4507-86E6-8EFFEDE1E7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25F5E921-2E83-4260-8C23-6B400609B60C}" type="datetimeFigureOut">
              <a:rPr lang="hu-HU"/>
              <a:pPr>
                <a:defRPr/>
              </a:pPr>
              <a:t>2013.04.14.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46BB04C-C5F7-479F-8F17-2933227E15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FD6E-6FA3-4282-A5F1-36AC4794FE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9B24B-57F3-4388-8095-C355A4B078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350A-9BA6-4F46-864D-1008BA4E2C2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AD953-9751-4177-8CB6-5B36DA13E93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D8328-1157-42DB-9EA6-3EB0C06E03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A141-F327-44D0-9AAE-DADE38016F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3BD4F-B1D5-47A0-BCB0-374C627A6A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E4C66-1001-4032-B918-7BB8780E6A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00DCB-66A9-4866-AB8C-DCA3FAC943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1830-3DF2-4C82-BE95-2667FBEA7A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8D19A-7D3F-4D6B-9A4E-78363B9637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A40A9C8-C86E-4D06-A398-C9F9B257C8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6D545-37EC-4847-A27A-8CD54E911122}" type="slidenum">
              <a:rPr lang="hu-HU"/>
              <a:pPr>
                <a:defRPr/>
              </a:pPr>
              <a:t>1</a:t>
            </a:fld>
            <a:endParaRPr lang="hu-HU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04813"/>
            <a:ext cx="6624638" cy="2162175"/>
          </a:xfrm>
        </p:spPr>
        <p:txBody>
          <a:bodyPr/>
          <a:lstStyle/>
          <a:p>
            <a:r>
              <a:rPr lang="hu-HU" sz="5400" b="1" dirty="0" smtClean="0">
                <a:latin typeface="Algerian" pitchFamily="82" charset="0"/>
              </a:rPr>
              <a:t>Vizsga konzultáció</a:t>
            </a:r>
            <a:endParaRPr lang="hu-HU" sz="5400" b="1" dirty="0" smtClean="0">
              <a:latin typeface="Algerian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84213" y="3860800"/>
            <a:ext cx="6335712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Pénzügyi  szakügyintéző</a:t>
            </a:r>
          </a:p>
          <a:p>
            <a:pPr algn="ctr">
              <a:defRPr/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2012/2013. tanév</a:t>
            </a:r>
          </a:p>
          <a:p>
            <a:pPr algn="ctr">
              <a:defRPr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szja</a:t>
            </a: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artalom hely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az összevont adóalapját a családi kedvezménnyel csökkenti.</a:t>
            </a:r>
          </a:p>
          <a:p>
            <a:r>
              <a:rPr lang="hu-HU" dirty="0" smtClean="0"/>
              <a:t>az eltartottak lélekszámától függően - kedvezményezett eltartottanként és jogosultsági hónaponként</a:t>
            </a:r>
          </a:p>
          <a:p>
            <a:r>
              <a:rPr lang="hu-HU" dirty="0" smtClean="0"/>
              <a:t>a) egy és kettő eltartott esetén 62 500 forint,</a:t>
            </a:r>
          </a:p>
          <a:p>
            <a:r>
              <a:rPr lang="hu-HU" dirty="0" smtClean="0"/>
              <a:t>b) három és minden további eltartott esetén 206 250 forint.</a:t>
            </a:r>
          </a:p>
          <a:p>
            <a:endParaRPr lang="hu-HU" dirty="0" smtClean="0"/>
          </a:p>
        </p:txBody>
      </p:sp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/>
              <a:t>Családi kedvezmény</a:t>
            </a:r>
            <a:endParaRPr lang="hu-H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artalom helye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78350"/>
          </a:xfrm>
        </p:spPr>
        <p:txBody>
          <a:bodyPr/>
          <a:lstStyle/>
          <a:p>
            <a:r>
              <a:rPr lang="hu-HU" dirty="0" smtClean="0"/>
              <a:t>1. lakáscélú hiteltörlesztés áthúzódó kedvezménye,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(nem részletezi a törvény!)</a:t>
            </a:r>
          </a:p>
          <a:p>
            <a:r>
              <a:rPr lang="hu-HU" dirty="0" smtClean="0"/>
              <a:t>2. személyi kedvezmény,</a:t>
            </a:r>
          </a:p>
          <a:p>
            <a:r>
              <a:rPr lang="hu-HU" dirty="0" smtClean="0"/>
              <a:t>3. őstermelői kedvezmény,</a:t>
            </a:r>
          </a:p>
          <a:p>
            <a:r>
              <a:rPr lang="hu-HU" dirty="0" smtClean="0"/>
              <a:t>4. egyéb. 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(nem részletezi a törvény!)</a:t>
            </a:r>
          </a:p>
          <a:p>
            <a:pPr>
              <a:buFont typeface="Wingdings 3" pitchFamily="18" charset="2"/>
              <a:buNone/>
            </a:pPr>
            <a:r>
              <a:rPr lang="hu-HU" dirty="0" smtClean="0"/>
              <a:t> Összege legfeljebb az összevont adóalap adójának összegéig terjedhet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850" y="765175"/>
            <a:ext cx="8229600" cy="990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b="1" dirty="0" smtClean="0"/>
              <a:t>AZ ÖSSZEVONT ADÓALAP </a:t>
            </a:r>
            <a:r>
              <a:rPr lang="hu-HU" sz="3200" b="1" u="sng" dirty="0" smtClean="0">
                <a:solidFill>
                  <a:schemeClr val="accent2">
                    <a:lumMod val="50000"/>
                  </a:schemeClr>
                </a:solidFill>
              </a:rPr>
              <a:t>ADÓJÁT CSÖKKENTŐ </a:t>
            </a:r>
            <a:r>
              <a:rPr lang="hu-HU" sz="3200" b="1" dirty="0" smtClean="0"/>
              <a:t>KEDVEZMÉNYEK, RENDELKEZÉS AZ ADÓRÓL</a:t>
            </a:r>
            <a:endParaRPr lang="hu-H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artalom hely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hu-HU" dirty="0" smtClean="0"/>
              <a:t> havonta az adóév első napján érvényes havi minimálbér 5 százalékának megfelelő összeg</a:t>
            </a:r>
          </a:p>
        </p:txBody>
      </p:sp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/>
              <a:t>Személyi kedvezmény</a:t>
            </a:r>
            <a:endParaRPr lang="hu-H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artalom hely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hu-HU" dirty="0" smtClean="0"/>
              <a:t>Az összevont adóalap adóját csökkenti a tételes költségelszámolást, vagy a 10 százalék költséghányadot alkalmazó:</a:t>
            </a:r>
          </a:p>
          <a:p>
            <a:r>
              <a:rPr lang="hu-HU" dirty="0" smtClean="0"/>
              <a:t>mezőgazdasági őstermelő (de legfeljebb 100 ezer forint - őstermelői adókedvezmény)</a:t>
            </a:r>
          </a:p>
        </p:txBody>
      </p:sp>
      <p:sp>
        <p:nvSpPr>
          <p:cNvPr id="2560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/>
              <a:t>Tevékenységi kedvezmények</a:t>
            </a:r>
            <a:endParaRPr lang="hu-H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200" dirty="0" smtClean="0"/>
              <a:t>Adómentessé válnak a </a:t>
            </a:r>
            <a:r>
              <a:rPr lang="hu-HU" sz="2200" b="1" dirty="0" smtClean="0"/>
              <a:t>korábbi adóterhet nem viselő járandóságok:</a:t>
            </a:r>
          </a:p>
          <a:p>
            <a:r>
              <a:rPr lang="hu-HU" sz="2200" dirty="0" smtClean="0"/>
              <a:t> nyugdíj, baleseti járadék,</a:t>
            </a:r>
          </a:p>
          <a:p>
            <a:r>
              <a:rPr lang="hu-HU" sz="2200" dirty="0" smtClean="0"/>
              <a:t> jövedelempótló járadék,</a:t>
            </a:r>
          </a:p>
          <a:p>
            <a:r>
              <a:rPr lang="hu-HU" sz="2200" dirty="0" smtClean="0"/>
              <a:t> GYES, anyasági támogatás, gyermeknevelési támogatás,</a:t>
            </a:r>
          </a:p>
          <a:p>
            <a:r>
              <a:rPr lang="hu-HU" sz="2200" dirty="0" smtClean="0"/>
              <a:t> nevelőszülői díj, ápolási díj,</a:t>
            </a:r>
          </a:p>
          <a:p>
            <a:r>
              <a:rPr lang="hu-HU" sz="2200" dirty="0" smtClean="0"/>
              <a:t> szociális gondozói díj évi 180 ezer forintot meg nem haladó része,</a:t>
            </a:r>
          </a:p>
          <a:p>
            <a:r>
              <a:rPr lang="hu-HU" sz="2200" dirty="0" smtClean="0"/>
              <a:t> lakáscélú felhasználásra nyújtott vissza nem térítendő támogatást,</a:t>
            </a:r>
          </a:p>
          <a:p>
            <a:r>
              <a:rPr lang="hu-HU" sz="2200" dirty="0" smtClean="0"/>
              <a:t> vendégtanár magyarországi foglalkoztatása,</a:t>
            </a:r>
          </a:p>
          <a:p>
            <a:r>
              <a:rPr lang="hu-HU" sz="2200" dirty="0" smtClean="0"/>
              <a:t> felsőoktatási intézmény nappali tagozatos tanulója részére kifizetett ösztöndíj,</a:t>
            </a:r>
          </a:p>
          <a:p>
            <a:r>
              <a:rPr lang="hu-HU" sz="2200" dirty="0" smtClean="0"/>
              <a:t>tankönyv- és jegyzettámogatás, stb.</a:t>
            </a:r>
          </a:p>
          <a:p>
            <a:pPr>
              <a:buNone/>
            </a:pPr>
            <a:endParaRPr lang="hu-HU" sz="2200" dirty="0" smtClean="0"/>
          </a:p>
          <a:p>
            <a:pPr>
              <a:buNone/>
            </a:pPr>
            <a:r>
              <a:rPr lang="pt-BR" sz="2200" dirty="0" smtClean="0"/>
              <a:t> </a:t>
            </a:r>
            <a:endParaRPr lang="hu-HU" sz="22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Adómentes juttatások</a:t>
            </a:r>
            <a:br>
              <a:rPr lang="hu-HU" dirty="0" smtClean="0"/>
            </a:br>
            <a:r>
              <a:rPr lang="hu-HU" dirty="0" smtClean="0"/>
              <a:t>(1. sz. melléklet)</a:t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Béren kívüli juttatások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AD953-9751-4177-8CB6-5B36DA13E936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900" t="47039" r="43301" b="17681"/>
          <a:stretch>
            <a:fillRect/>
          </a:stretch>
        </p:blipFill>
        <p:spPr bwMode="auto">
          <a:xfrm>
            <a:off x="395536" y="1412776"/>
            <a:ext cx="790030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FONTOS: Szja-ból!!!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2"/>
            <a:ext cx="8291264" cy="4637112"/>
          </a:xfrm>
        </p:spPr>
        <p:txBody>
          <a:bodyPr>
            <a:noAutofit/>
          </a:bodyPr>
          <a:lstStyle/>
          <a:p>
            <a:r>
              <a:rPr lang="hu-HU" sz="1800" b="1" dirty="0" smtClean="0">
                <a:solidFill>
                  <a:srgbClr val="FF0000"/>
                </a:solidFill>
              </a:rPr>
              <a:t>Számok, amiket meg kell jegyezni</a:t>
            </a:r>
            <a:r>
              <a:rPr lang="hu-HU" sz="1800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hu-HU" sz="1800" dirty="0" smtClean="0"/>
              <a:t>Családi kedvezmény (az összevont adóalapját csökkenti)</a:t>
            </a:r>
          </a:p>
          <a:p>
            <a:pPr lvl="2"/>
            <a:r>
              <a:rPr lang="hu-HU" sz="1800" dirty="0" smtClean="0"/>
              <a:t>1,2  eltartott esetén (a kedvezményezett eltartottra): 62 500 Ft/fő/hó</a:t>
            </a:r>
          </a:p>
          <a:p>
            <a:pPr lvl="2"/>
            <a:r>
              <a:rPr lang="hu-HU" sz="1800" dirty="0" smtClean="0"/>
              <a:t>3 és afeletti eltartott esetén (a kedvezményezett eltartottakra</a:t>
            </a:r>
            <a:r>
              <a:rPr lang="hu-HU" sz="1800" dirty="0" smtClean="0"/>
              <a:t>:</a:t>
            </a:r>
          </a:p>
          <a:p>
            <a:pPr lvl="2">
              <a:buNone/>
            </a:pPr>
            <a:r>
              <a:rPr lang="hu-HU" sz="1800" dirty="0" smtClean="0"/>
              <a:t> </a:t>
            </a:r>
            <a:r>
              <a:rPr lang="hu-HU" sz="1800" dirty="0" smtClean="0"/>
              <a:t>206 250Ft/fő/hó</a:t>
            </a:r>
          </a:p>
          <a:p>
            <a:pPr lvl="1"/>
            <a:r>
              <a:rPr lang="hu-HU" sz="1800" dirty="0" smtClean="0"/>
              <a:t>Járulék kulcsok: (munkavállalótól levonják) </a:t>
            </a:r>
          </a:p>
          <a:p>
            <a:pPr lvl="2"/>
            <a:r>
              <a:rPr lang="hu-HU" sz="1800" dirty="0" smtClean="0"/>
              <a:t>- 10 % nyugdíjjárulék</a:t>
            </a:r>
          </a:p>
          <a:p>
            <a:pPr lvl="2"/>
            <a:r>
              <a:rPr lang="hu-HU" sz="1800" dirty="0" smtClean="0"/>
              <a:t>- 4+3 % EBJ</a:t>
            </a:r>
          </a:p>
          <a:p>
            <a:pPr lvl="2"/>
            <a:r>
              <a:rPr lang="hu-HU" sz="1800" dirty="0" smtClean="0"/>
              <a:t>- 1,5 % munkaerő piaci járulék</a:t>
            </a:r>
          </a:p>
          <a:p>
            <a:pPr lvl="1"/>
            <a:r>
              <a:rPr lang="hu-HU" sz="1800" dirty="0" smtClean="0"/>
              <a:t>Személyi kedvezmény : minimálbér 5 %-a (</a:t>
            </a:r>
            <a:r>
              <a:rPr lang="hu-HU" sz="1800" dirty="0" smtClean="0"/>
              <a:t>98 </a:t>
            </a:r>
            <a:r>
              <a:rPr lang="hu-HU" sz="1800" dirty="0" smtClean="0"/>
              <a:t>000 *</a:t>
            </a:r>
            <a:r>
              <a:rPr lang="hu-HU" sz="1800" dirty="0" smtClean="0"/>
              <a:t>0,05=4900)</a:t>
            </a:r>
            <a:endParaRPr lang="hu-HU" sz="1800" dirty="0" smtClean="0"/>
          </a:p>
          <a:p>
            <a:pPr lvl="1"/>
            <a:r>
              <a:rPr lang="hu-HU" sz="1800" dirty="0" smtClean="0"/>
              <a:t>Munkáltatót terhelő járulékok:</a:t>
            </a:r>
          </a:p>
          <a:p>
            <a:pPr lvl="2"/>
            <a:r>
              <a:rPr lang="hu-HU" sz="1800" dirty="0" smtClean="0"/>
              <a:t>Szociális hozzájárulás: 27 %</a:t>
            </a:r>
          </a:p>
          <a:p>
            <a:pPr lvl="2"/>
            <a:r>
              <a:rPr lang="hu-HU" sz="1800" dirty="0" smtClean="0"/>
              <a:t>Szakképzési hozzájárulás: 1,5 %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Ingóság, ingatlan eladásból származó bevétel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Fontos</a:t>
            </a:r>
            <a:r>
              <a:rPr lang="hu-HU" dirty="0" smtClean="0"/>
              <a:t>: lakóingatlan és nem lakáscélú ingatlan értékesítéséből származó jövedelem 5 ill. 15 év után adómentes</a:t>
            </a:r>
          </a:p>
          <a:p>
            <a:r>
              <a:rPr lang="hu-HU" dirty="0" smtClean="0"/>
              <a:t>Ingóság: 600 ezer Ft-ig adómentes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7030A0"/>
                </a:solidFill>
              </a:rPr>
              <a:t>1. Személyi jövedelem adó </a:t>
            </a:r>
            <a:r>
              <a:rPr lang="hu-HU" b="1" dirty="0" smtClean="0">
                <a:solidFill>
                  <a:srgbClr val="7030A0"/>
                </a:solidFill>
              </a:rPr>
              <a:t>példák</a:t>
            </a:r>
            <a:endParaRPr lang="hu-HU" b="1" dirty="0">
              <a:solidFill>
                <a:srgbClr val="7030A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AD953-9751-4177-8CB6-5B36DA13E936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Szja példa</a:t>
            </a:r>
            <a:endParaRPr lang="hu-HU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272808" cy="244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4077072"/>
            <a:ext cx="7258811" cy="115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gyenes összekötő 6"/>
          <p:cNvCxnSpPr/>
          <p:nvPr/>
        </p:nvCxnSpPr>
        <p:spPr>
          <a:xfrm>
            <a:off x="1619672" y="2420888"/>
            <a:ext cx="324036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2267744" y="2636912"/>
            <a:ext cx="324036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611560" y="2852936"/>
            <a:ext cx="698477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611560" y="3068960"/>
            <a:ext cx="698477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539552" y="3284984"/>
            <a:ext cx="626469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683568" y="4293096"/>
            <a:ext cx="504056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755576" y="5157192"/>
            <a:ext cx="504056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2195736" y="1628801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cxnSp>
        <p:nvCxnSpPr>
          <p:cNvPr id="17" name="Egyenes összekötő 16"/>
          <p:cNvCxnSpPr/>
          <p:nvPr/>
        </p:nvCxnSpPr>
        <p:spPr>
          <a:xfrm>
            <a:off x="2195736" y="1628800"/>
            <a:ext cx="360040" cy="21602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2195736" y="141277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2013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488254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u="sng" dirty="0" smtClean="0"/>
              <a:t>A törvény személyi hatálya</a:t>
            </a:r>
            <a:r>
              <a:rPr lang="hu-HU" dirty="0" smtClean="0"/>
              <a:t>: megnevezi az adóalanyokat. </a:t>
            </a:r>
          </a:p>
          <a:p>
            <a:r>
              <a:rPr lang="hu-HU" dirty="0" smtClean="0"/>
              <a:t> A SZJA törvény hatálya alatt adóalanyok:</a:t>
            </a:r>
          </a:p>
          <a:p>
            <a:pPr lvl="1"/>
            <a:r>
              <a:rPr lang="hu-HU" dirty="0" smtClean="0"/>
              <a:t>a természetes személyek, </a:t>
            </a:r>
          </a:p>
          <a:p>
            <a:pPr lvl="1"/>
            <a:r>
              <a:rPr lang="hu-HU" dirty="0" smtClean="0"/>
              <a:t>az egyéni vállalkozók</a:t>
            </a:r>
          </a:p>
          <a:p>
            <a:pPr lvl="1"/>
            <a:r>
              <a:rPr lang="hu-HU" dirty="0" smtClean="0"/>
              <a:t>az őstermelők, a magángazdaságok.</a:t>
            </a:r>
          </a:p>
          <a:p>
            <a:pPr lvl="1"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A törvény az adóalanyokat két csoportra osztja:</a:t>
            </a:r>
          </a:p>
          <a:p>
            <a:r>
              <a:rPr lang="hu-HU" dirty="0" smtClean="0"/>
              <a:t>- </a:t>
            </a:r>
            <a:r>
              <a:rPr lang="hu-HU" u="sng" dirty="0" smtClean="0"/>
              <a:t>belföldi illetőségű adóalanyok</a:t>
            </a:r>
            <a:r>
              <a:rPr lang="hu-HU" dirty="0" smtClean="0"/>
              <a:t>: magyar állampolgárok</a:t>
            </a:r>
          </a:p>
          <a:p>
            <a:r>
              <a:rPr lang="hu-HU" dirty="0" smtClean="0"/>
              <a:t>- </a:t>
            </a:r>
            <a:r>
              <a:rPr lang="hu-HU" u="sng" dirty="0" smtClean="0"/>
              <a:t>Külföldi illetőségű adóalanyok</a:t>
            </a:r>
            <a:r>
              <a:rPr lang="hu-HU" dirty="0" smtClean="0"/>
              <a:t>: nem magyar állampolgárok</a:t>
            </a:r>
          </a:p>
          <a:p>
            <a:endParaRPr lang="hu-HU" u="sng" dirty="0" smtClean="0"/>
          </a:p>
          <a:p>
            <a:pPr>
              <a:buNone/>
            </a:pPr>
            <a:r>
              <a:rPr lang="hu-HU" u="sng" dirty="0" smtClean="0"/>
              <a:t>A törvény területi hatálya</a:t>
            </a:r>
            <a:r>
              <a:rPr lang="hu-HU" dirty="0" smtClean="0"/>
              <a:t>: A Magyarország területe  </a:t>
            </a:r>
          </a:p>
          <a:p>
            <a:endParaRPr lang="hu-HU" u="sng" dirty="0" smtClean="0"/>
          </a:p>
          <a:p>
            <a:pPr>
              <a:buNone/>
            </a:pPr>
            <a:r>
              <a:rPr lang="hu-HU" u="sng" dirty="0" smtClean="0"/>
              <a:t>A törvény tárgyi hatálya</a:t>
            </a:r>
            <a:r>
              <a:rPr lang="hu-HU" dirty="0" smtClean="0"/>
              <a:t>: a magánszemély által adóévben realizált jövedelem.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SZJA törvény hatálya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Szja példa megoldása</a:t>
            </a:r>
            <a:endParaRPr lang="hu-HU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398922" cy="440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7308304" y="2060848"/>
            <a:ext cx="8640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7164288" y="2708920"/>
            <a:ext cx="8640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804248" y="3429000"/>
            <a:ext cx="1296144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971600" y="4797152"/>
            <a:ext cx="50405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971600" y="5661248"/>
            <a:ext cx="50405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6300192" y="544522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/>
              <a:t>5 149 000</a:t>
            </a:r>
          </a:p>
          <a:p>
            <a:r>
              <a:rPr lang="hu-HU" sz="1800" dirty="0" smtClean="0"/>
              <a:t> 823.840 Ft</a:t>
            </a:r>
            <a:endParaRPr lang="hu-HU" sz="1800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5148064" y="5877272"/>
            <a:ext cx="100811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MÉG EGY Szja példa</a:t>
            </a:r>
            <a:endParaRPr lang="hu-HU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453431" cy="244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3075" t="68879" r="27551" b="24401"/>
          <a:stretch>
            <a:fillRect/>
          </a:stretch>
        </p:blipFill>
        <p:spPr bwMode="auto">
          <a:xfrm>
            <a:off x="539552" y="4221088"/>
            <a:ext cx="742582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Egyenes összekötő 5"/>
          <p:cNvCxnSpPr/>
          <p:nvPr/>
        </p:nvCxnSpPr>
        <p:spPr>
          <a:xfrm flipV="1">
            <a:off x="2339752" y="1988840"/>
            <a:ext cx="4104456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V="1">
            <a:off x="2411760" y="2204864"/>
            <a:ext cx="5400600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611560" y="2420888"/>
            <a:ext cx="6336704" cy="7200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611560" y="2924944"/>
            <a:ext cx="324036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611560" y="3212976"/>
            <a:ext cx="712879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611560" y="3429000"/>
            <a:ext cx="712879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611560" y="3573016"/>
            <a:ext cx="57606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abadkézi sokszög 19"/>
          <p:cNvSpPr/>
          <p:nvPr/>
        </p:nvSpPr>
        <p:spPr>
          <a:xfrm>
            <a:off x="3866900" y="4181451"/>
            <a:ext cx="710004" cy="436511"/>
          </a:xfrm>
          <a:custGeom>
            <a:avLst/>
            <a:gdLst>
              <a:gd name="connsiteX0" fmla="*/ 139043 w 710004"/>
              <a:gd name="connsiteY0" fmla="*/ 9549 h 436511"/>
              <a:gd name="connsiteX1" fmla="*/ 73729 w 710004"/>
              <a:gd name="connsiteY1" fmla="*/ 42206 h 436511"/>
              <a:gd name="connsiteX2" fmla="*/ 41071 w 710004"/>
              <a:gd name="connsiteY2" fmla="*/ 53092 h 436511"/>
              <a:gd name="connsiteX3" fmla="*/ 30186 w 710004"/>
              <a:gd name="connsiteY3" fmla="*/ 205492 h 436511"/>
              <a:gd name="connsiteX4" fmla="*/ 62843 w 710004"/>
              <a:gd name="connsiteY4" fmla="*/ 303463 h 436511"/>
              <a:gd name="connsiteX5" fmla="*/ 73729 w 710004"/>
              <a:gd name="connsiteY5" fmla="*/ 336120 h 436511"/>
              <a:gd name="connsiteX6" fmla="*/ 139043 w 710004"/>
              <a:gd name="connsiteY6" fmla="*/ 357892 h 436511"/>
              <a:gd name="connsiteX7" fmla="*/ 171700 w 710004"/>
              <a:gd name="connsiteY7" fmla="*/ 368778 h 436511"/>
              <a:gd name="connsiteX8" fmla="*/ 215243 w 710004"/>
              <a:gd name="connsiteY8" fmla="*/ 379663 h 436511"/>
              <a:gd name="connsiteX9" fmla="*/ 280557 w 710004"/>
              <a:gd name="connsiteY9" fmla="*/ 401435 h 436511"/>
              <a:gd name="connsiteX10" fmla="*/ 324100 w 710004"/>
              <a:gd name="connsiteY10" fmla="*/ 412320 h 436511"/>
              <a:gd name="connsiteX11" fmla="*/ 356757 w 710004"/>
              <a:gd name="connsiteY11" fmla="*/ 423206 h 436511"/>
              <a:gd name="connsiteX12" fmla="*/ 411186 w 710004"/>
              <a:gd name="connsiteY12" fmla="*/ 434092 h 436511"/>
              <a:gd name="connsiteX13" fmla="*/ 683329 w 710004"/>
              <a:gd name="connsiteY13" fmla="*/ 423206 h 436511"/>
              <a:gd name="connsiteX14" fmla="*/ 705100 w 710004"/>
              <a:gd name="connsiteY14" fmla="*/ 390549 h 436511"/>
              <a:gd name="connsiteX15" fmla="*/ 672443 w 710004"/>
              <a:gd name="connsiteY15" fmla="*/ 238149 h 436511"/>
              <a:gd name="connsiteX16" fmla="*/ 661557 w 710004"/>
              <a:gd name="connsiteY16" fmla="*/ 205492 h 436511"/>
              <a:gd name="connsiteX17" fmla="*/ 650671 w 710004"/>
              <a:gd name="connsiteY17" fmla="*/ 172835 h 436511"/>
              <a:gd name="connsiteX18" fmla="*/ 585357 w 710004"/>
              <a:gd name="connsiteY18" fmla="*/ 118406 h 436511"/>
              <a:gd name="connsiteX19" fmla="*/ 552700 w 710004"/>
              <a:gd name="connsiteY19" fmla="*/ 107520 h 436511"/>
              <a:gd name="connsiteX20" fmla="*/ 487386 w 710004"/>
              <a:gd name="connsiteY20" fmla="*/ 74863 h 436511"/>
              <a:gd name="connsiteX21" fmla="*/ 411186 w 710004"/>
              <a:gd name="connsiteY21" fmla="*/ 63978 h 436511"/>
              <a:gd name="connsiteX22" fmla="*/ 280557 w 710004"/>
              <a:gd name="connsiteY22" fmla="*/ 31320 h 436511"/>
              <a:gd name="connsiteX23" fmla="*/ 62843 w 710004"/>
              <a:gd name="connsiteY23" fmla="*/ 31320 h 43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10004" h="436511">
                <a:moveTo>
                  <a:pt x="139043" y="9549"/>
                </a:moveTo>
                <a:cubicBezTo>
                  <a:pt x="56955" y="36912"/>
                  <a:pt x="158142" y="0"/>
                  <a:pt x="73729" y="42206"/>
                </a:cubicBezTo>
                <a:cubicBezTo>
                  <a:pt x="63466" y="47338"/>
                  <a:pt x="51957" y="49463"/>
                  <a:pt x="41071" y="53092"/>
                </a:cubicBezTo>
                <a:cubicBezTo>
                  <a:pt x="0" y="114699"/>
                  <a:pt x="9133" y="86193"/>
                  <a:pt x="30186" y="205492"/>
                </a:cubicBezTo>
                <a:cubicBezTo>
                  <a:pt x="30187" y="205499"/>
                  <a:pt x="57399" y="287131"/>
                  <a:pt x="62843" y="303463"/>
                </a:cubicBezTo>
                <a:cubicBezTo>
                  <a:pt x="66472" y="314349"/>
                  <a:pt x="62843" y="332491"/>
                  <a:pt x="73729" y="336120"/>
                </a:cubicBezTo>
                <a:lnTo>
                  <a:pt x="139043" y="357892"/>
                </a:lnTo>
                <a:cubicBezTo>
                  <a:pt x="149929" y="361521"/>
                  <a:pt x="160568" y="365995"/>
                  <a:pt x="171700" y="368778"/>
                </a:cubicBezTo>
                <a:cubicBezTo>
                  <a:pt x="186214" y="372406"/>
                  <a:pt x="200913" y="375364"/>
                  <a:pt x="215243" y="379663"/>
                </a:cubicBezTo>
                <a:cubicBezTo>
                  <a:pt x="237224" y="386257"/>
                  <a:pt x="258293" y="395869"/>
                  <a:pt x="280557" y="401435"/>
                </a:cubicBezTo>
                <a:cubicBezTo>
                  <a:pt x="295071" y="405063"/>
                  <a:pt x="309715" y="408210"/>
                  <a:pt x="324100" y="412320"/>
                </a:cubicBezTo>
                <a:cubicBezTo>
                  <a:pt x="335133" y="415472"/>
                  <a:pt x="345625" y="420423"/>
                  <a:pt x="356757" y="423206"/>
                </a:cubicBezTo>
                <a:cubicBezTo>
                  <a:pt x="374707" y="427694"/>
                  <a:pt x="393043" y="430463"/>
                  <a:pt x="411186" y="434092"/>
                </a:cubicBezTo>
                <a:cubicBezTo>
                  <a:pt x="501900" y="430463"/>
                  <a:pt x="593522" y="436511"/>
                  <a:pt x="683329" y="423206"/>
                </a:cubicBezTo>
                <a:cubicBezTo>
                  <a:pt x="696271" y="421289"/>
                  <a:pt x="703916" y="403578"/>
                  <a:pt x="705100" y="390549"/>
                </a:cubicBezTo>
                <a:cubicBezTo>
                  <a:pt x="710004" y="336602"/>
                  <a:pt x="688845" y="287356"/>
                  <a:pt x="672443" y="238149"/>
                </a:cubicBezTo>
                <a:lnTo>
                  <a:pt x="661557" y="205492"/>
                </a:lnTo>
                <a:cubicBezTo>
                  <a:pt x="657928" y="194606"/>
                  <a:pt x="658785" y="180949"/>
                  <a:pt x="650671" y="172835"/>
                </a:cubicBezTo>
                <a:cubicBezTo>
                  <a:pt x="628268" y="150431"/>
                  <a:pt x="615550" y="135659"/>
                  <a:pt x="585357" y="118406"/>
                </a:cubicBezTo>
                <a:cubicBezTo>
                  <a:pt x="575394" y="112713"/>
                  <a:pt x="562963" y="112652"/>
                  <a:pt x="552700" y="107520"/>
                </a:cubicBezTo>
                <a:cubicBezTo>
                  <a:pt x="509891" y="86115"/>
                  <a:pt x="532985" y="83983"/>
                  <a:pt x="487386" y="74863"/>
                </a:cubicBezTo>
                <a:cubicBezTo>
                  <a:pt x="462226" y="69831"/>
                  <a:pt x="436586" y="67606"/>
                  <a:pt x="411186" y="63978"/>
                </a:cubicBezTo>
                <a:cubicBezTo>
                  <a:pt x="364693" y="48480"/>
                  <a:pt x="330268" y="33232"/>
                  <a:pt x="280557" y="31320"/>
                </a:cubicBezTo>
                <a:cubicBezTo>
                  <a:pt x="208039" y="28531"/>
                  <a:pt x="135414" y="31320"/>
                  <a:pt x="62843" y="31320"/>
                </a:cubicBezTo>
              </a:path>
            </a:pathLst>
          </a:cu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2" name="Egyenes összekötő 21"/>
          <p:cNvCxnSpPr/>
          <p:nvPr/>
        </p:nvCxnSpPr>
        <p:spPr>
          <a:xfrm>
            <a:off x="1475656" y="4941168"/>
            <a:ext cx="1512168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4716016" y="1772816"/>
            <a:ext cx="360040" cy="288032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4860032" y="14127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/>
              <a:t>2013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320"/>
          <a:stretch>
            <a:fillRect/>
          </a:stretch>
        </p:blipFill>
        <p:spPr bwMode="auto">
          <a:xfrm>
            <a:off x="1014413" y="620688"/>
            <a:ext cx="7115175" cy="53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6804248" y="980728"/>
            <a:ext cx="5040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732240" y="1916832"/>
            <a:ext cx="5040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444208" y="2564904"/>
            <a:ext cx="1008112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331640" y="4077072"/>
            <a:ext cx="4104456" cy="144016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4499992" y="4005064"/>
            <a:ext cx="1088504" cy="8384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4427984" y="4797152"/>
            <a:ext cx="1088504" cy="8384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499992" y="4941168"/>
            <a:ext cx="1088504" cy="8384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4499992" y="5517232"/>
            <a:ext cx="1088504" cy="8384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5724128" y="4653136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/>
              <a:t>3 165 000</a:t>
            </a:r>
          </a:p>
          <a:p>
            <a:r>
              <a:rPr lang="hu-HU" sz="1800" dirty="0" smtClean="0"/>
              <a:t>    506 400</a:t>
            </a:r>
          </a:p>
          <a:p>
            <a:r>
              <a:rPr lang="hu-HU" sz="1800" u="sng" dirty="0" smtClean="0"/>
              <a:t>   -  58 800</a:t>
            </a:r>
            <a:endParaRPr lang="hu-HU" sz="1800" dirty="0" smtClean="0"/>
          </a:p>
          <a:p>
            <a:r>
              <a:rPr lang="hu-HU" sz="1800" dirty="0" smtClean="0">
                <a:solidFill>
                  <a:srgbClr val="FF0000"/>
                </a:solidFill>
              </a:rPr>
              <a:t>    447 600</a:t>
            </a:r>
            <a:endParaRPr lang="hu-HU" sz="1800" dirty="0">
              <a:solidFill>
                <a:srgbClr val="FF0000"/>
              </a:solidFill>
            </a:endParaRPr>
          </a:p>
        </p:txBody>
      </p:sp>
      <p:cxnSp>
        <p:nvCxnSpPr>
          <p:cNvPr id="16" name="Egyenes összekötő 15"/>
          <p:cNvCxnSpPr/>
          <p:nvPr/>
        </p:nvCxnSpPr>
        <p:spPr>
          <a:xfrm>
            <a:off x="2987824" y="5301208"/>
            <a:ext cx="376808" cy="1676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2843808" y="501317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2013. Februári pénzügyi írásbeli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AD953-9751-4177-8CB6-5B36DA13E936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10453"/>
            <a:ext cx="7848871" cy="419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157192"/>
            <a:ext cx="7704856" cy="81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877272"/>
            <a:ext cx="7416824" cy="7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AD953-9751-4177-8CB6-5B36DA13E936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776864" cy="342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1115616" y="4077072"/>
            <a:ext cx="6480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/>
              <a:t>2013-as adóév alapján:</a:t>
            </a:r>
          </a:p>
          <a:p>
            <a:r>
              <a:rPr lang="hu-HU" sz="1800" dirty="0" smtClean="0"/>
              <a:t>Éves </a:t>
            </a:r>
            <a:r>
              <a:rPr lang="hu-HU" sz="1800" dirty="0" err="1" smtClean="0"/>
              <a:t>Jöv</a:t>
            </a:r>
            <a:r>
              <a:rPr lang="hu-HU" sz="1800" dirty="0" smtClean="0"/>
              <a:t>: 4 920 000</a:t>
            </a:r>
          </a:p>
          <a:p>
            <a:pPr>
              <a:buFontTx/>
              <a:buChar char="-"/>
            </a:pPr>
            <a:r>
              <a:rPr lang="hu-HU" sz="1800" u="sng" dirty="0" err="1" smtClean="0"/>
              <a:t>CSk</a:t>
            </a:r>
            <a:r>
              <a:rPr lang="hu-HU" sz="1800" u="sng" dirty="0" smtClean="0"/>
              <a:t>:       1 500 000</a:t>
            </a:r>
          </a:p>
          <a:p>
            <a:r>
              <a:rPr lang="hu-HU" sz="1800" dirty="0" smtClean="0"/>
              <a:t>Szja alap: 3 420 000</a:t>
            </a:r>
          </a:p>
          <a:p>
            <a:r>
              <a:rPr lang="hu-HU" sz="1800" dirty="0" smtClean="0"/>
              <a:t>Számított szja: 547 200</a:t>
            </a:r>
          </a:p>
          <a:p>
            <a:pPr>
              <a:buFontTx/>
              <a:buChar char="-"/>
            </a:pPr>
            <a:r>
              <a:rPr lang="hu-HU" sz="1800" u="sng" dirty="0" smtClean="0"/>
              <a:t>fogy. Kedv: 58 800</a:t>
            </a:r>
          </a:p>
          <a:p>
            <a:r>
              <a:rPr lang="hu-HU" sz="1800" dirty="0" smtClean="0"/>
              <a:t>Fizetendő szja: 488 400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AD953-9751-4177-8CB6-5B36DA13E936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9"/>
            <a:ext cx="823421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683568" y="4725144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/>
              <a:t>2013-as adózás szerint:</a:t>
            </a:r>
          </a:p>
          <a:p>
            <a:r>
              <a:rPr lang="hu-HU" sz="1800" dirty="0" smtClean="0"/>
              <a:t>Jövedelem: 180 000 Ft</a:t>
            </a:r>
          </a:p>
          <a:p>
            <a:r>
              <a:rPr lang="hu-HU" sz="1800" dirty="0" smtClean="0"/>
              <a:t>Szja előleg:  28 800 Ft</a:t>
            </a:r>
          </a:p>
          <a:p>
            <a:endParaRPr lang="hu-HU" sz="1800" dirty="0" smtClean="0"/>
          </a:p>
          <a:p>
            <a:endParaRPr lang="hu-HU" sz="1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932040" y="479715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/>
              <a:t>Nettó megbízási díj: (2013-ban)</a:t>
            </a:r>
          </a:p>
          <a:p>
            <a:r>
              <a:rPr lang="hu-HU" sz="1800" dirty="0" smtClean="0"/>
              <a:t>264 600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AD953-9751-4177-8CB6-5B36DA13E936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381504" cy="315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hu-HU" sz="3600" dirty="0" smtClean="0"/>
              <a:t>Az adókötelezettség </a:t>
            </a:r>
            <a:r>
              <a:rPr lang="hu-HU" sz="3600" b="1" dirty="0" smtClean="0"/>
              <a:t>a bevételszerző tevékenység megkezdésének </a:t>
            </a:r>
          </a:p>
          <a:p>
            <a:pPr>
              <a:spcBef>
                <a:spcPts val="0"/>
              </a:spcBef>
              <a:defRPr/>
            </a:pPr>
            <a:r>
              <a:rPr lang="hu-HU" sz="3600" dirty="0" smtClean="0"/>
              <a:t>vagy a bevételt eredményező jogviszony keletkezésének </a:t>
            </a:r>
            <a:r>
              <a:rPr lang="hu-HU" sz="3600" b="1" dirty="0" smtClean="0"/>
              <a:t>napján kezdődik</a:t>
            </a:r>
          </a:p>
          <a:p>
            <a:pPr>
              <a:spcBef>
                <a:spcPts val="0"/>
              </a:spcBef>
              <a:defRPr/>
            </a:pPr>
            <a:endParaRPr lang="hu-HU" sz="3600" b="1" dirty="0" smtClean="0"/>
          </a:p>
          <a:p>
            <a:pPr>
              <a:spcBef>
                <a:spcPts val="0"/>
              </a:spcBef>
              <a:defRPr/>
            </a:pPr>
            <a:r>
              <a:rPr lang="hu-HU" sz="3600" b="1" dirty="0" smtClean="0"/>
              <a:t>Adóalap 2 része: </a:t>
            </a:r>
          </a:p>
          <a:p>
            <a:pPr lvl="1">
              <a:spcBef>
                <a:spcPts val="0"/>
              </a:spcBef>
              <a:defRPr/>
            </a:pPr>
            <a:r>
              <a:rPr lang="hu-HU" b="1" dirty="0" smtClean="0"/>
              <a:t>Összevont adóalapba tartozó jövedelmek</a:t>
            </a:r>
          </a:p>
          <a:p>
            <a:pPr lvl="1">
              <a:spcBef>
                <a:spcPts val="0"/>
              </a:spcBef>
              <a:defRPr/>
            </a:pPr>
            <a:r>
              <a:rPr lang="hu-HU" b="1" dirty="0" smtClean="0"/>
              <a:t>Különadózó jövedelmek</a:t>
            </a:r>
            <a:endParaRPr lang="hu-HU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Adókötelezettség keletkezése</a:t>
            </a:r>
            <a:endParaRPr lang="hu-H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908720"/>
            <a:ext cx="8568952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800" b="1" dirty="0" smtClean="0"/>
              <a:t>1. A magánszemély összes jövedelme</a:t>
            </a:r>
          </a:p>
          <a:p>
            <a:pPr>
              <a:buNone/>
            </a:pPr>
            <a:r>
              <a:rPr lang="hu-HU" sz="2800" dirty="0" smtClean="0"/>
              <a:t> </a:t>
            </a:r>
            <a:r>
              <a:rPr lang="hu-HU" sz="2800" b="1" i="1" dirty="0" smtClean="0"/>
              <a:t>Be kell számítani</a:t>
            </a:r>
          </a:p>
          <a:p>
            <a:r>
              <a:rPr lang="hu-HU" sz="2800" dirty="0" smtClean="0"/>
              <a:t>vállalkozói osztalékalapot (egyéni vállalkozónál)</a:t>
            </a:r>
          </a:p>
          <a:p>
            <a:r>
              <a:rPr lang="hu-HU" sz="2800" i="1" dirty="0" smtClean="0"/>
              <a:t>a külföldről származó jövedelmet </a:t>
            </a:r>
          </a:p>
          <a:p>
            <a:r>
              <a:rPr lang="hu-HU" sz="2800" dirty="0" smtClean="0"/>
              <a:t>egyszerűsített közteherviselés (EKHO) szerinti bevételt</a:t>
            </a:r>
          </a:p>
          <a:p>
            <a:r>
              <a:rPr lang="hu-HU" sz="2800" dirty="0" smtClean="0"/>
              <a:t> </a:t>
            </a:r>
            <a:r>
              <a:rPr lang="hu-HU" sz="2800" i="1" dirty="0" smtClean="0"/>
              <a:t>azt a bevételt, amelyet külön törvény előírása alapján kell beszámítani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u-HU" dirty="0" smtClean="0"/>
              <a:t>Fogalmak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30725"/>
          </a:xfrm>
        </p:spPr>
        <p:txBody>
          <a:bodyPr/>
          <a:lstStyle/>
          <a:p>
            <a:pPr>
              <a:buNone/>
            </a:pPr>
            <a:r>
              <a:rPr lang="hu-HU" sz="2800" b="1" i="1" dirty="0" smtClean="0"/>
              <a:t>Nem kell beszámítani:</a:t>
            </a:r>
          </a:p>
          <a:p>
            <a:r>
              <a:rPr lang="hu-HU" sz="2800" i="1" dirty="0" smtClean="0"/>
              <a:t>a munkaviszony jogellenes megszüntetésére tekintettel bírósági ítélet alapján fizetett összeget;</a:t>
            </a:r>
          </a:p>
          <a:p>
            <a:r>
              <a:rPr lang="hu-HU" sz="2800" dirty="0" smtClean="0"/>
              <a:t> </a:t>
            </a:r>
            <a:r>
              <a:rPr lang="hu-HU" sz="2800" i="1" dirty="0" smtClean="0"/>
              <a:t>az osztalékelőleget. </a:t>
            </a:r>
          </a:p>
          <a:p>
            <a:pPr>
              <a:buNone/>
            </a:pPr>
            <a:endParaRPr lang="hu-HU" sz="2800" dirty="0" smtClean="0"/>
          </a:p>
          <a:p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DB38-CCB3-42F5-8256-5EA5A984129D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artalom hely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>
              <a:buFont typeface="Wingdings 3" pitchFamily="18" charset="2"/>
              <a:buNone/>
            </a:pPr>
            <a:r>
              <a:rPr lang="hu-HU" b="1" dirty="0" smtClean="0"/>
              <a:t>1. Az önálló tevékenységből származó jövedelem:</a:t>
            </a:r>
          </a:p>
          <a:p>
            <a:r>
              <a:rPr lang="hu-HU" dirty="0" smtClean="0"/>
              <a:t>Önálló tevékenység :???</a:t>
            </a:r>
            <a:endParaRPr lang="hu-HU" b="1" dirty="0" smtClean="0"/>
          </a:p>
          <a:p>
            <a:r>
              <a:rPr lang="hu-HU" dirty="0" smtClean="0"/>
              <a:t>a mezőgazdasági őstermelő őstermelői tevékenységből származó bevétele</a:t>
            </a:r>
          </a:p>
          <a:p>
            <a:r>
              <a:rPr lang="hu-HU" dirty="0" smtClean="0"/>
              <a:t> az ingatlan-bérbeadási tevékenységből származó bevétel</a:t>
            </a:r>
          </a:p>
          <a:p>
            <a:r>
              <a:rPr lang="hu-HU" dirty="0" smtClean="0"/>
              <a:t>szálláshely-szolgáltatási tevékenységből származó bevétel</a:t>
            </a:r>
          </a:p>
        </p:txBody>
      </p:sp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/>
              <a:t>AZ ÖSSZEVONT ADÓALAP</a:t>
            </a:r>
            <a:endParaRPr lang="hu-H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hu-HU" b="1" dirty="0" smtClean="0"/>
              <a:t>2. A nem önálló tevékenységből származó jövedelem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hu-HU" dirty="0" smtClean="0"/>
              <a:t> Nem önálló tevékenységből származó bevétel :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hu-HU" dirty="0" smtClean="0"/>
              <a:t>tiszteletdíj, illetmény, jutalom, 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hu-HU" dirty="0" smtClean="0"/>
              <a:t>üzemanyag-megtakarítás címén fizetett összeg,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hu-HU" dirty="0" smtClean="0"/>
              <a:t> költségtérítés,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hu-HU" dirty="0" smtClean="0"/>
              <a:t> a más személy által fizetett adóköteles biztosítási díj címén kapott bevétel,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hu-HU" dirty="0" smtClean="0"/>
              <a:t> a társas vállalkozásban személyesen közreműködő magánszemély tag által személyes közreműködése ellenében kapott juttatás, ha azt a társas vállalkozás költségei között számolják el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hu-HU" dirty="0" smtClean="0"/>
              <a:t>NEM: </a:t>
            </a:r>
            <a:r>
              <a:rPr lang="hu-HU" dirty="0" err="1" smtClean="0"/>
              <a:t>munkábajárás</a:t>
            </a:r>
            <a:r>
              <a:rPr lang="hu-HU" dirty="0" smtClean="0"/>
              <a:t> költségtérítése (bérlet, kilométerköltség)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r>
              <a:rPr lang="hu-HU" dirty="0" smtClean="0"/>
              <a:t>Csökkenti: szakszervezeti tagdíj</a:t>
            </a:r>
            <a:endParaRPr lang="hu-HU" dirty="0"/>
          </a:p>
        </p:txBody>
      </p:sp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Összevont adóalap: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/>
              <a:t>Adóalap-kiegészítés</a:t>
            </a:r>
            <a:endParaRPr lang="hu-HU" smtClean="0"/>
          </a:p>
        </p:txBody>
      </p:sp>
      <p:sp>
        <p:nvSpPr>
          <p:cNvPr id="11267" name="Tartalom hely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hu-HU" sz="2800" dirty="0" smtClean="0"/>
              <a:t>Az összevont adóalapba tartozó jövedelmek adó(előleg)alapjának meghatározásánál 2012-ben még  részben megmaradt a </a:t>
            </a:r>
            <a:r>
              <a:rPr lang="hu-HU" sz="2800" b="1" dirty="0" smtClean="0"/>
              <a:t>„szuperbruttósítás” </a:t>
            </a:r>
            <a:r>
              <a:rPr lang="hu-HU" sz="2800" dirty="0" smtClean="0"/>
              <a:t>intézménye</a:t>
            </a:r>
          </a:p>
          <a:p>
            <a:pPr eaLnBrk="1" hangingPunct="1"/>
            <a:r>
              <a:rPr lang="hu-HU" sz="2800" dirty="0" smtClean="0"/>
              <a:t> (27%-os </a:t>
            </a:r>
            <a:r>
              <a:rPr lang="hu-HU" sz="2800" dirty="0" err="1" smtClean="0"/>
              <a:t>adóalapkiegészítés</a:t>
            </a:r>
            <a:r>
              <a:rPr lang="hu-HU" sz="2800" dirty="0" smtClean="0"/>
              <a:t> 202 ezer Ft/hó felett)</a:t>
            </a:r>
          </a:p>
          <a:p>
            <a:pPr eaLnBrk="1" hangingPunct="1"/>
            <a:r>
              <a:rPr lang="hu-HU" sz="2800" dirty="0" smtClean="0"/>
              <a:t>2013. január 1-jétől MEGSZŰNT!!!!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artalom hely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hu-HU" smtClean="0"/>
              <a:t> a magánnyugdíjpénztár tagja egyéni számláján jóváírt tagdíj-kiegészítésnek a társadalombiztosítási nyugdíjrendszerbe történő visszalépése miatt visszafizetett összege</a:t>
            </a:r>
          </a:p>
          <a:p>
            <a:endParaRPr lang="hu-HU" smtClean="0"/>
          </a:p>
        </p:txBody>
      </p:sp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/>
              <a:t>Egyéb jövedelem</a:t>
            </a:r>
            <a:endParaRPr lang="hu-H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</TotalTime>
  <Words>652</Words>
  <Application>Microsoft Office PowerPoint</Application>
  <PresentationFormat>Diavetítés a képernyőre (4:3 oldalarány)</PresentationFormat>
  <Paragraphs>142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Office-téma</vt:lpstr>
      <vt:lpstr>Vizsga konzultáció</vt:lpstr>
      <vt:lpstr>SZJA törvény hatálya</vt:lpstr>
      <vt:lpstr>Adókötelezettség keletkezése</vt:lpstr>
      <vt:lpstr>Fogalmak</vt:lpstr>
      <vt:lpstr>5. dia</vt:lpstr>
      <vt:lpstr>AZ ÖSSZEVONT ADÓALAP</vt:lpstr>
      <vt:lpstr>Összevont adóalap:</vt:lpstr>
      <vt:lpstr>Adóalap-kiegészítés</vt:lpstr>
      <vt:lpstr>Egyéb jövedelem</vt:lpstr>
      <vt:lpstr>Családi kedvezmény</vt:lpstr>
      <vt:lpstr>AZ ÖSSZEVONT ADÓALAP ADÓJÁT CSÖKKENTŐ KEDVEZMÉNYEK, RENDELKEZÉS AZ ADÓRÓL</vt:lpstr>
      <vt:lpstr>Személyi kedvezmény</vt:lpstr>
      <vt:lpstr>Tevékenységi kedvezmények</vt:lpstr>
      <vt:lpstr>Adómentes juttatások (1. sz. melléklet) </vt:lpstr>
      <vt:lpstr>Béren kívüli juttatások</vt:lpstr>
      <vt:lpstr>FONTOS: Szja-ból!!!</vt:lpstr>
      <vt:lpstr>Ingóság, ingatlan eladásból származó bevétel</vt:lpstr>
      <vt:lpstr>1. Személyi jövedelem adó példák</vt:lpstr>
      <vt:lpstr>Szja példa</vt:lpstr>
      <vt:lpstr>Szja példa megoldása</vt:lpstr>
      <vt:lpstr>MÉG EGY Szja példa</vt:lpstr>
      <vt:lpstr>22. dia</vt:lpstr>
      <vt:lpstr>2013. Februári pénzügyi írásbeli</vt:lpstr>
      <vt:lpstr>24. dia</vt:lpstr>
      <vt:lpstr>25. dia</vt:lpstr>
      <vt:lpstr>26.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Adózási ismeretek</dc:title>
  <dc:creator>Kissné</dc:creator>
  <cp:lastModifiedBy>Kiss Balázs</cp:lastModifiedBy>
  <cp:revision>101</cp:revision>
  <dcterms:created xsi:type="dcterms:W3CDTF">2009-09-30T18:24:18Z</dcterms:created>
  <dcterms:modified xsi:type="dcterms:W3CDTF">2013-04-14T11:59:27Z</dcterms:modified>
</cp:coreProperties>
</file>