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2" r:id="rId4"/>
    <p:sldId id="320" r:id="rId5"/>
    <p:sldId id="321" r:id="rId6"/>
    <p:sldId id="322" r:id="rId7"/>
    <p:sldId id="323" r:id="rId8"/>
    <p:sldId id="324" r:id="rId9"/>
    <p:sldId id="325" r:id="rId10"/>
    <p:sldId id="326" r:id="rId11"/>
    <p:sldId id="327" r:id="rId12"/>
    <p:sldId id="328" r:id="rId13"/>
    <p:sldId id="329" r:id="rId14"/>
    <p:sldId id="330" r:id="rId15"/>
    <p:sldId id="331" r:id="rId16"/>
    <p:sldId id="332" r:id="rId17"/>
    <p:sldId id="293" r:id="rId18"/>
    <p:sldId id="333" r:id="rId19"/>
    <p:sldId id="336" r:id="rId20"/>
    <p:sldId id="294" r:id="rId21"/>
    <p:sldId id="337" r:id="rId22"/>
    <p:sldId id="318" r:id="rId23"/>
    <p:sldId id="338" r:id="rId24"/>
    <p:sldId id="319" r:id="rId25"/>
    <p:sldId id="334" r:id="rId26"/>
    <p:sldId id="335" r:id="rId27"/>
    <p:sldId id="339" r:id="rId28"/>
    <p:sldId id="340" r:id="rId29"/>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5BC18AC3-232D-4AB5-9379-C99529D3A8EA}" type="datetimeFigureOut">
              <a:rPr lang="hu-HU" smtClean="0"/>
              <a:pPr/>
              <a:t>2013.04.07.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D338D68-2429-4B87-89A5-0CEF7488FF95}"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BC18AC3-232D-4AB5-9379-C99529D3A8EA}" type="datetimeFigureOut">
              <a:rPr lang="hu-HU" smtClean="0"/>
              <a:pPr/>
              <a:t>2013.04.07.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D338D68-2429-4B87-89A5-0CEF7488FF95}"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BC18AC3-232D-4AB5-9379-C99529D3A8EA}" type="datetimeFigureOut">
              <a:rPr lang="hu-HU" smtClean="0"/>
              <a:pPr/>
              <a:t>2013.04.07.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D338D68-2429-4B87-89A5-0CEF7488FF95}" type="slidenum">
              <a:rPr lang="hu-HU" smtClean="0"/>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77813"/>
            <a:ext cx="8229600" cy="1139825"/>
          </a:xfrm>
        </p:spPr>
        <p:txBody>
          <a:bodyPr/>
          <a:lstStyle/>
          <a:p>
            <a:r>
              <a:rPr lang="hu-HU" smtClean="0"/>
              <a:t>Mintacím szerkesztése</a:t>
            </a:r>
            <a:endParaRPr lang="hu-HU"/>
          </a:p>
        </p:txBody>
      </p:sp>
      <p:sp>
        <p:nvSpPr>
          <p:cNvPr id="3" name="Szöveg helye 2"/>
          <p:cNvSpPr>
            <a:spLocks noGrp="1"/>
          </p:cNvSpPr>
          <p:nvPr>
            <p:ph type="body" sz="half" idx="1"/>
          </p:nvPr>
        </p:nvSpPr>
        <p:spPr>
          <a:xfrm>
            <a:off x="457200" y="1600200"/>
            <a:ext cx="4038600" cy="45307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307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0"/>
          <p:cNvSpPr>
            <a:spLocks noGrp="1" noChangeArrowheads="1"/>
          </p:cNvSpPr>
          <p:nvPr>
            <p:ph type="dt" sz="half" idx="10"/>
          </p:nvPr>
        </p:nvSpPr>
        <p:spPr>
          <a:ln/>
        </p:spPr>
        <p:txBody>
          <a:bodyPr/>
          <a:lstStyle>
            <a:lvl1pPr>
              <a:defRPr/>
            </a:lvl1pPr>
          </a:lstStyle>
          <a:p>
            <a:pPr>
              <a:defRPr/>
            </a:pPr>
            <a:endParaRPr lang="hu-HU"/>
          </a:p>
        </p:txBody>
      </p:sp>
      <p:sp>
        <p:nvSpPr>
          <p:cNvPr id="6" name="Rectangle 41"/>
          <p:cNvSpPr>
            <a:spLocks noGrp="1" noChangeArrowheads="1"/>
          </p:cNvSpPr>
          <p:nvPr>
            <p:ph type="ftr" sz="quarter" idx="11"/>
          </p:nvPr>
        </p:nvSpPr>
        <p:spPr>
          <a:ln/>
        </p:spPr>
        <p:txBody>
          <a:bodyPr/>
          <a:lstStyle>
            <a:lvl1pPr>
              <a:defRPr/>
            </a:lvl1pPr>
          </a:lstStyle>
          <a:p>
            <a:pPr>
              <a:defRPr/>
            </a:pPr>
            <a:endParaRPr lang="hu-HU"/>
          </a:p>
        </p:txBody>
      </p:sp>
      <p:sp>
        <p:nvSpPr>
          <p:cNvPr id="7" name="Rectangle 42"/>
          <p:cNvSpPr>
            <a:spLocks noGrp="1" noChangeArrowheads="1"/>
          </p:cNvSpPr>
          <p:nvPr>
            <p:ph type="sldNum" sz="quarter" idx="12"/>
          </p:nvPr>
        </p:nvSpPr>
        <p:spPr>
          <a:ln/>
        </p:spPr>
        <p:txBody>
          <a:bodyPr/>
          <a:lstStyle>
            <a:lvl1pPr>
              <a:defRPr/>
            </a:lvl1pPr>
          </a:lstStyle>
          <a:p>
            <a:pPr>
              <a:defRPr/>
            </a:pPr>
            <a:fld id="{E5B76239-5010-4A3F-9A47-9DAB2ADA2B35}" type="slidenum">
              <a:rPr lang="hu-HU"/>
              <a:pPr>
                <a:defRPr/>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BC18AC3-232D-4AB5-9379-C99529D3A8EA}" type="datetimeFigureOut">
              <a:rPr lang="hu-HU" smtClean="0"/>
              <a:pPr/>
              <a:t>2013.04.07.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D338D68-2429-4B87-89A5-0CEF7488FF95}"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5BC18AC3-232D-4AB5-9379-C99529D3A8EA}" type="datetimeFigureOut">
              <a:rPr lang="hu-HU" smtClean="0"/>
              <a:pPr/>
              <a:t>2013.04.07.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D338D68-2429-4B87-89A5-0CEF7488FF95}"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5BC18AC3-232D-4AB5-9379-C99529D3A8EA}" type="datetimeFigureOut">
              <a:rPr lang="hu-HU" smtClean="0"/>
              <a:pPr/>
              <a:t>2013.04.07.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D338D68-2429-4B87-89A5-0CEF7488FF95}"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5BC18AC3-232D-4AB5-9379-C99529D3A8EA}" type="datetimeFigureOut">
              <a:rPr lang="hu-HU" smtClean="0"/>
              <a:pPr/>
              <a:t>2013.04.07.</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2D338D68-2429-4B87-89A5-0CEF7488FF95}"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5BC18AC3-232D-4AB5-9379-C99529D3A8EA}" type="datetimeFigureOut">
              <a:rPr lang="hu-HU" smtClean="0"/>
              <a:pPr/>
              <a:t>2013.04.07.</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2D338D68-2429-4B87-89A5-0CEF7488FF95}"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5BC18AC3-232D-4AB5-9379-C99529D3A8EA}" type="datetimeFigureOut">
              <a:rPr lang="hu-HU" smtClean="0"/>
              <a:pPr/>
              <a:t>2013.04.07.</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2D338D68-2429-4B87-89A5-0CEF7488FF95}"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5BC18AC3-232D-4AB5-9379-C99529D3A8EA}" type="datetimeFigureOut">
              <a:rPr lang="hu-HU" smtClean="0"/>
              <a:pPr/>
              <a:t>2013.04.07.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D338D68-2429-4B87-89A5-0CEF7488FF95}"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5BC18AC3-232D-4AB5-9379-C99529D3A8EA}" type="datetimeFigureOut">
              <a:rPr lang="hu-HU" smtClean="0"/>
              <a:pPr/>
              <a:t>2013.04.07.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D338D68-2429-4B87-89A5-0CEF7488FF95}"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34000"/>
            <a:lum/>
          </a:blip>
          <a:srcRect/>
          <a:stretch>
            <a:fillRect t="-33000" b="-33000"/>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18AC3-232D-4AB5-9379-C99529D3A8EA}" type="datetimeFigureOut">
              <a:rPr lang="hu-HU" smtClean="0"/>
              <a:pPr/>
              <a:t>2013.04.07.</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38D68-2429-4B87-89A5-0CEF7488FF95}"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3. </a:t>
            </a:r>
            <a:r>
              <a:rPr lang="hu-HU" dirty="0" smtClean="0"/>
              <a:t>Konzultáció</a:t>
            </a:r>
            <a:br>
              <a:rPr lang="hu-HU" dirty="0" smtClean="0"/>
            </a:br>
            <a:r>
              <a:rPr lang="hu-HU" dirty="0" smtClean="0"/>
              <a:t>Adózási ismeretek</a:t>
            </a:r>
            <a:endParaRPr lang="hu-HU" dirty="0"/>
          </a:p>
        </p:txBody>
      </p:sp>
      <p:sp>
        <p:nvSpPr>
          <p:cNvPr id="3" name="Alcím 2"/>
          <p:cNvSpPr>
            <a:spLocks noGrp="1"/>
          </p:cNvSpPr>
          <p:nvPr>
            <p:ph type="subTitle" idx="1"/>
          </p:nvPr>
        </p:nvSpPr>
        <p:spPr/>
        <p:txBody>
          <a:bodyPr/>
          <a:lstStyle/>
          <a:p>
            <a:r>
              <a:rPr lang="hu-HU" dirty="0" smtClean="0"/>
              <a:t>Pénzügyi szakügyintéző képzés</a:t>
            </a:r>
          </a:p>
          <a:p>
            <a:r>
              <a:rPr lang="hu-HU" dirty="0" smtClean="0"/>
              <a:t>2012/13. tanév</a:t>
            </a:r>
            <a:endParaRPr lang="hu-H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1763713" y="277813"/>
            <a:ext cx="6923087" cy="1139825"/>
          </a:xfrm>
        </p:spPr>
        <p:txBody>
          <a:bodyPr/>
          <a:lstStyle/>
          <a:p>
            <a:pPr eaLnBrk="1" hangingPunct="1">
              <a:defRPr/>
            </a:pPr>
            <a:r>
              <a:rPr lang="hu-HU" smtClean="0">
                <a:solidFill>
                  <a:srgbClr val="FFFF00"/>
                </a:solidFill>
              </a:rPr>
              <a:t>Társasági adó   2013</a:t>
            </a:r>
          </a:p>
        </p:txBody>
      </p:sp>
      <p:sp>
        <p:nvSpPr>
          <p:cNvPr id="20484" name="Rectangle 3"/>
          <p:cNvSpPr>
            <a:spLocks noGrp="1" noChangeArrowheads="1"/>
          </p:cNvSpPr>
          <p:nvPr>
            <p:ph type="body" sz="half" idx="1"/>
          </p:nvPr>
        </p:nvSpPr>
        <p:spPr>
          <a:xfrm>
            <a:off x="457200" y="1628775"/>
            <a:ext cx="8362950" cy="4752975"/>
          </a:xfrm>
        </p:spPr>
        <p:txBody>
          <a:bodyPr>
            <a:normAutofit fontScale="92500"/>
          </a:bodyPr>
          <a:lstStyle/>
          <a:p>
            <a:pPr eaLnBrk="1" hangingPunct="1">
              <a:lnSpc>
                <a:spcPct val="80000"/>
              </a:lnSpc>
              <a:buFont typeface="Wingdings" pitchFamily="2" charset="2"/>
              <a:buNone/>
            </a:pPr>
            <a:r>
              <a:rPr lang="hu-HU" sz="2000" b="1" dirty="0" smtClean="0">
                <a:solidFill>
                  <a:srgbClr val="FFFF00"/>
                </a:solidFill>
                <a:effectLst/>
                <a:latin typeface="Arial" charset="0"/>
              </a:rPr>
              <a:t>Nem Tao adóalany támogatása</a:t>
            </a:r>
          </a:p>
          <a:p>
            <a:pPr algn="just" eaLnBrk="1" hangingPunct="1">
              <a:spcBef>
                <a:spcPct val="25000"/>
              </a:spcBef>
            </a:pPr>
            <a:r>
              <a:rPr lang="hu-HU" sz="2000" dirty="0" smtClean="0">
                <a:solidFill>
                  <a:srgbClr val="FFFF00"/>
                </a:solidFill>
                <a:effectLst/>
                <a:latin typeface="Arial" charset="0"/>
              </a:rPr>
              <a:t>Például önkormányzat, kórház</a:t>
            </a:r>
          </a:p>
          <a:p>
            <a:pPr lvl="1" algn="just" eaLnBrk="1" hangingPunct="1">
              <a:spcBef>
                <a:spcPct val="25000"/>
              </a:spcBef>
            </a:pPr>
            <a:r>
              <a:rPr lang="hu-HU" sz="2000" dirty="0" smtClean="0">
                <a:solidFill>
                  <a:srgbClr val="FFFF00"/>
                </a:solidFill>
                <a:effectLst/>
                <a:latin typeface="Arial" charset="0"/>
              </a:rPr>
              <a:t>A vállalkozás érdekében felmerülő ráfordítás a támogatás összege, ha az adományban részesülő nyilatkozik, hogy nem adóalany</a:t>
            </a:r>
          </a:p>
          <a:p>
            <a:pPr lvl="1" algn="just" eaLnBrk="1" hangingPunct="1">
              <a:spcBef>
                <a:spcPct val="25000"/>
              </a:spcBef>
              <a:buFontTx/>
              <a:buNone/>
            </a:pPr>
            <a:endParaRPr lang="hu-HU" sz="2000" dirty="0" smtClean="0">
              <a:solidFill>
                <a:srgbClr val="FFFF00"/>
              </a:solidFill>
              <a:effectLst/>
              <a:latin typeface="Arial" charset="0"/>
            </a:endParaRPr>
          </a:p>
          <a:p>
            <a:pPr algn="just" eaLnBrk="1" hangingPunct="1">
              <a:spcBef>
                <a:spcPct val="25000"/>
              </a:spcBef>
              <a:buFont typeface="Wingdings" pitchFamily="2" charset="2"/>
              <a:buNone/>
            </a:pPr>
            <a:r>
              <a:rPr lang="hu-HU" sz="2000" b="1" dirty="0" smtClean="0">
                <a:solidFill>
                  <a:srgbClr val="FFFF00"/>
                </a:solidFill>
                <a:effectLst/>
                <a:latin typeface="Arial" charset="0"/>
              </a:rPr>
              <a:t>Tao adóalany támogatása</a:t>
            </a:r>
          </a:p>
          <a:p>
            <a:pPr algn="just" eaLnBrk="1" hangingPunct="1">
              <a:spcBef>
                <a:spcPct val="25000"/>
              </a:spcBef>
            </a:pPr>
            <a:r>
              <a:rPr lang="hu-HU" sz="2000" dirty="0" smtClean="0">
                <a:solidFill>
                  <a:srgbClr val="FFFF00"/>
                </a:solidFill>
                <a:effectLst/>
                <a:latin typeface="Arial" charset="0"/>
              </a:rPr>
              <a:t>Ide sorolandó például a közhasznú besorolással nem rendelkező alapítvány is</a:t>
            </a:r>
          </a:p>
          <a:p>
            <a:pPr algn="just" eaLnBrk="1" hangingPunct="1">
              <a:spcBef>
                <a:spcPct val="25000"/>
              </a:spcBef>
            </a:pPr>
            <a:r>
              <a:rPr lang="hu-HU" sz="2000" dirty="0" smtClean="0">
                <a:solidFill>
                  <a:srgbClr val="FFFF00"/>
                </a:solidFill>
                <a:effectLst/>
                <a:latin typeface="Arial" charset="0"/>
              </a:rPr>
              <a:t>A vállalkozás érdekében felmerülő ráfordítás, </a:t>
            </a:r>
          </a:p>
          <a:p>
            <a:pPr algn="just" eaLnBrk="1" hangingPunct="1">
              <a:spcBef>
                <a:spcPct val="25000"/>
              </a:spcBef>
            </a:pPr>
            <a:r>
              <a:rPr lang="hu-HU" sz="2000" dirty="0" smtClean="0">
                <a:solidFill>
                  <a:srgbClr val="FFFF00"/>
                </a:solidFill>
                <a:effectLst/>
                <a:latin typeface="Arial" charset="0"/>
              </a:rPr>
              <a:t>ha a támogatásban részesülő nyilatkozik, hogy a támogatásból származó bevétel nélkül sem lenne veszteséges, és ezt a beszámoló elkészítését követően azzal bizonyítja is</a:t>
            </a:r>
          </a:p>
          <a:p>
            <a:pPr algn="just" eaLnBrk="1" hangingPunct="1">
              <a:spcBef>
                <a:spcPct val="25000"/>
              </a:spcBef>
            </a:pPr>
            <a:r>
              <a:rPr lang="hu-HU" sz="2000" dirty="0" smtClean="0">
                <a:solidFill>
                  <a:srgbClr val="FFFF00"/>
                </a:solidFill>
                <a:effectLst/>
                <a:latin typeface="Arial" charset="0"/>
              </a:rPr>
              <a:t>Erre irányuló nyilatkozat vagy igazolás hiányában adóalapot növelő tétel</a:t>
            </a:r>
          </a:p>
        </p:txBody>
      </p:sp>
      <p:sp>
        <p:nvSpPr>
          <p:cNvPr id="7" name="Dia számának helye 6"/>
          <p:cNvSpPr>
            <a:spLocks noGrp="1"/>
          </p:cNvSpPr>
          <p:nvPr>
            <p:ph type="sldNum" sz="quarter" idx="12"/>
          </p:nvPr>
        </p:nvSpPr>
        <p:spPr/>
        <p:txBody>
          <a:bodyPr/>
          <a:lstStyle/>
          <a:p>
            <a:pPr>
              <a:defRPr/>
            </a:pPr>
            <a:fld id="{501EC56C-6C8B-4E0E-99B8-40D970AFD406}" type="slidenum">
              <a:rPr lang="hu-HU"/>
              <a:pPr>
                <a:defRPr/>
              </a:pPr>
              <a:t>10</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slide(fromBottom)">
                                      <p:cBhvr>
                                        <p:cTn id="7" dur="500"/>
                                        <p:tgtEl>
                                          <p:spTgt spid="204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0484">
                                            <p:txEl>
                                              <p:pRg st="1" end="1"/>
                                            </p:txEl>
                                          </p:spTgt>
                                        </p:tgtEl>
                                        <p:attrNameLst>
                                          <p:attrName>style.visibility</p:attrName>
                                        </p:attrNameLst>
                                      </p:cBhvr>
                                      <p:to>
                                        <p:strVal val="visible"/>
                                      </p:to>
                                    </p:set>
                                    <p:animEffect transition="in" filter="slide(fromBottom)">
                                      <p:cBhvr>
                                        <p:cTn id="12" dur="500"/>
                                        <p:tgtEl>
                                          <p:spTgt spid="204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0484">
                                            <p:txEl>
                                              <p:pRg st="2" end="2"/>
                                            </p:txEl>
                                          </p:spTgt>
                                        </p:tgtEl>
                                        <p:attrNameLst>
                                          <p:attrName>style.visibility</p:attrName>
                                        </p:attrNameLst>
                                      </p:cBhvr>
                                      <p:to>
                                        <p:strVal val="visible"/>
                                      </p:to>
                                    </p:set>
                                    <p:animEffect transition="in" filter="slide(fromBottom)">
                                      <p:cBhvr>
                                        <p:cTn id="17" dur="500"/>
                                        <p:tgtEl>
                                          <p:spTgt spid="204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0484">
                                            <p:txEl>
                                              <p:pRg st="4" end="4"/>
                                            </p:txEl>
                                          </p:spTgt>
                                        </p:tgtEl>
                                        <p:attrNameLst>
                                          <p:attrName>style.visibility</p:attrName>
                                        </p:attrNameLst>
                                      </p:cBhvr>
                                      <p:to>
                                        <p:strVal val="visible"/>
                                      </p:to>
                                    </p:set>
                                    <p:animEffect transition="in" filter="slide(fromBottom)">
                                      <p:cBhvr>
                                        <p:cTn id="22" dur="500"/>
                                        <p:tgtEl>
                                          <p:spTgt spid="2048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0484">
                                            <p:txEl>
                                              <p:pRg st="5" end="5"/>
                                            </p:txEl>
                                          </p:spTgt>
                                        </p:tgtEl>
                                        <p:attrNameLst>
                                          <p:attrName>style.visibility</p:attrName>
                                        </p:attrNameLst>
                                      </p:cBhvr>
                                      <p:to>
                                        <p:strVal val="visible"/>
                                      </p:to>
                                    </p:set>
                                    <p:animEffect transition="in" filter="slide(fromBottom)">
                                      <p:cBhvr>
                                        <p:cTn id="27" dur="500"/>
                                        <p:tgtEl>
                                          <p:spTgt spid="2048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0484">
                                            <p:txEl>
                                              <p:pRg st="6" end="6"/>
                                            </p:txEl>
                                          </p:spTgt>
                                        </p:tgtEl>
                                        <p:attrNameLst>
                                          <p:attrName>style.visibility</p:attrName>
                                        </p:attrNameLst>
                                      </p:cBhvr>
                                      <p:to>
                                        <p:strVal val="visible"/>
                                      </p:to>
                                    </p:set>
                                    <p:animEffect transition="in" filter="slide(fromBottom)">
                                      <p:cBhvr>
                                        <p:cTn id="32" dur="500"/>
                                        <p:tgtEl>
                                          <p:spTgt spid="2048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0484">
                                            <p:txEl>
                                              <p:pRg st="7" end="7"/>
                                            </p:txEl>
                                          </p:spTgt>
                                        </p:tgtEl>
                                        <p:attrNameLst>
                                          <p:attrName>style.visibility</p:attrName>
                                        </p:attrNameLst>
                                      </p:cBhvr>
                                      <p:to>
                                        <p:strVal val="visible"/>
                                      </p:to>
                                    </p:set>
                                    <p:animEffect transition="in" filter="slide(fromBottom)">
                                      <p:cBhvr>
                                        <p:cTn id="37" dur="500"/>
                                        <p:tgtEl>
                                          <p:spTgt spid="2048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20484">
                                            <p:txEl>
                                              <p:pRg st="8" end="8"/>
                                            </p:txEl>
                                          </p:spTgt>
                                        </p:tgtEl>
                                        <p:attrNameLst>
                                          <p:attrName>style.visibility</p:attrName>
                                        </p:attrNameLst>
                                      </p:cBhvr>
                                      <p:to>
                                        <p:strVal val="visible"/>
                                      </p:to>
                                    </p:set>
                                    <p:animEffect transition="in" filter="slide(fromBottom)">
                                      <p:cBhvr>
                                        <p:cTn id="42" dur="500"/>
                                        <p:tgtEl>
                                          <p:spTgt spid="2048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1763713" y="277813"/>
            <a:ext cx="6923087" cy="1139825"/>
          </a:xfrm>
        </p:spPr>
        <p:txBody>
          <a:bodyPr/>
          <a:lstStyle/>
          <a:p>
            <a:pPr eaLnBrk="1" hangingPunct="1">
              <a:defRPr/>
            </a:pPr>
            <a:r>
              <a:rPr lang="hu-HU" smtClean="0">
                <a:solidFill>
                  <a:srgbClr val="FFFF00"/>
                </a:solidFill>
              </a:rPr>
              <a:t>Társasági adó   2013</a:t>
            </a:r>
          </a:p>
        </p:txBody>
      </p:sp>
      <p:sp>
        <p:nvSpPr>
          <p:cNvPr id="21508" name="Rectangle 3"/>
          <p:cNvSpPr>
            <a:spLocks noGrp="1" noChangeArrowheads="1"/>
          </p:cNvSpPr>
          <p:nvPr>
            <p:ph type="body" sz="half" idx="1"/>
          </p:nvPr>
        </p:nvSpPr>
        <p:spPr>
          <a:xfrm>
            <a:off x="457200" y="2060575"/>
            <a:ext cx="8362950" cy="4321175"/>
          </a:xfrm>
        </p:spPr>
        <p:txBody>
          <a:bodyPr/>
          <a:lstStyle/>
          <a:p>
            <a:pPr eaLnBrk="1" hangingPunct="1">
              <a:lnSpc>
                <a:spcPct val="80000"/>
              </a:lnSpc>
              <a:spcBef>
                <a:spcPct val="15000"/>
              </a:spcBef>
              <a:spcAft>
                <a:spcPct val="15000"/>
              </a:spcAft>
              <a:buFont typeface="Wingdings" pitchFamily="2" charset="2"/>
              <a:buNone/>
            </a:pPr>
            <a:r>
              <a:rPr lang="hu-HU" sz="2200" b="1" u="sng" dirty="0" smtClean="0">
                <a:solidFill>
                  <a:schemeClr val="tx2">
                    <a:lumMod val="75000"/>
                  </a:schemeClr>
                </a:solidFill>
                <a:effectLst/>
                <a:latin typeface="Arial" charset="0"/>
              </a:rPr>
              <a:t>KIVA adóalany támogatása</a:t>
            </a:r>
          </a:p>
          <a:p>
            <a:pPr algn="just" eaLnBrk="1" hangingPunct="1">
              <a:spcBef>
                <a:spcPct val="15000"/>
              </a:spcBef>
              <a:spcAft>
                <a:spcPct val="15000"/>
              </a:spcAft>
            </a:pPr>
            <a:r>
              <a:rPr lang="hu-HU" sz="2000" dirty="0" smtClean="0">
                <a:solidFill>
                  <a:srgbClr val="FFFF00"/>
                </a:solidFill>
                <a:effectLst/>
                <a:latin typeface="Arial" charset="0"/>
              </a:rPr>
              <a:t>Nem a vállalkozás érdekében felmerülő ráfordítás </a:t>
            </a:r>
          </a:p>
          <a:p>
            <a:pPr algn="just" eaLnBrk="1" hangingPunct="1">
              <a:spcBef>
                <a:spcPct val="15000"/>
              </a:spcBef>
              <a:spcAft>
                <a:spcPct val="15000"/>
              </a:spcAft>
            </a:pPr>
            <a:r>
              <a:rPr lang="hu-HU" sz="2000" u="sng" dirty="0" smtClean="0">
                <a:solidFill>
                  <a:schemeClr val="tx2">
                    <a:lumMod val="75000"/>
                  </a:schemeClr>
                </a:solidFill>
                <a:effectLst/>
                <a:latin typeface="Arial" charset="0"/>
              </a:rPr>
              <a:t>Növeli az adó alapot</a:t>
            </a:r>
            <a:endParaRPr lang="hu-HU" sz="1600" u="sng" dirty="0" smtClean="0">
              <a:solidFill>
                <a:schemeClr val="tx2">
                  <a:lumMod val="75000"/>
                </a:schemeClr>
              </a:solidFill>
              <a:effectLst/>
              <a:latin typeface="Arial" charset="0"/>
            </a:endParaRPr>
          </a:p>
          <a:p>
            <a:pPr lvl="1" algn="just" eaLnBrk="1" hangingPunct="1">
              <a:spcBef>
                <a:spcPct val="15000"/>
              </a:spcBef>
              <a:spcAft>
                <a:spcPct val="15000"/>
              </a:spcAft>
              <a:buFontTx/>
              <a:buNone/>
            </a:pPr>
            <a:endParaRPr lang="hu-HU" sz="2000" dirty="0" smtClean="0">
              <a:solidFill>
                <a:srgbClr val="FFFF00"/>
              </a:solidFill>
              <a:effectLst/>
              <a:latin typeface="Arial" charset="0"/>
            </a:endParaRPr>
          </a:p>
          <a:p>
            <a:pPr algn="just" eaLnBrk="1" hangingPunct="1">
              <a:spcBef>
                <a:spcPct val="15000"/>
              </a:spcBef>
              <a:spcAft>
                <a:spcPct val="15000"/>
              </a:spcAft>
              <a:buFont typeface="Wingdings" pitchFamily="2" charset="2"/>
              <a:buNone/>
            </a:pPr>
            <a:r>
              <a:rPr lang="hu-HU" sz="2200" b="1" dirty="0" smtClean="0">
                <a:solidFill>
                  <a:srgbClr val="FFFF00"/>
                </a:solidFill>
                <a:effectLst/>
                <a:latin typeface="Arial" charset="0"/>
              </a:rPr>
              <a:t>Külföldi illetőségű személy támogatása</a:t>
            </a:r>
          </a:p>
          <a:p>
            <a:pPr algn="just" eaLnBrk="1" hangingPunct="1">
              <a:spcBef>
                <a:spcPct val="15000"/>
              </a:spcBef>
              <a:spcAft>
                <a:spcPct val="15000"/>
              </a:spcAft>
            </a:pPr>
            <a:r>
              <a:rPr lang="hu-HU" sz="2000" dirty="0" smtClean="0">
                <a:solidFill>
                  <a:srgbClr val="FFFF00"/>
                </a:solidFill>
                <a:effectLst/>
                <a:latin typeface="Arial" charset="0"/>
              </a:rPr>
              <a:t>Nem a vállalkozás érdekében felmerülő ráfordítás </a:t>
            </a:r>
          </a:p>
          <a:p>
            <a:pPr algn="just" eaLnBrk="1" hangingPunct="1">
              <a:spcBef>
                <a:spcPct val="15000"/>
              </a:spcBef>
              <a:spcAft>
                <a:spcPct val="15000"/>
              </a:spcAft>
            </a:pPr>
            <a:r>
              <a:rPr lang="hu-HU" sz="2000" dirty="0" smtClean="0">
                <a:solidFill>
                  <a:srgbClr val="FFFF00"/>
                </a:solidFill>
                <a:effectLst/>
                <a:latin typeface="Arial" charset="0"/>
              </a:rPr>
              <a:t>Növeli az adó alapot</a:t>
            </a:r>
          </a:p>
        </p:txBody>
      </p:sp>
      <p:sp>
        <p:nvSpPr>
          <p:cNvPr id="7" name="Dia számának helye 6"/>
          <p:cNvSpPr>
            <a:spLocks noGrp="1"/>
          </p:cNvSpPr>
          <p:nvPr>
            <p:ph type="sldNum" sz="quarter" idx="12"/>
          </p:nvPr>
        </p:nvSpPr>
        <p:spPr/>
        <p:txBody>
          <a:bodyPr/>
          <a:lstStyle/>
          <a:p>
            <a:pPr>
              <a:defRPr/>
            </a:pPr>
            <a:fld id="{866BB4FC-FFB9-416F-BAEB-B34F4EDF9AC5}" type="slidenum">
              <a:rPr lang="hu-HU"/>
              <a:pPr>
                <a:defRPr/>
              </a:pPr>
              <a:t>11</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slide(fromBottom)">
                                      <p:cBhvr>
                                        <p:cTn id="7" dur="500"/>
                                        <p:tgtEl>
                                          <p:spTgt spid="21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1508">
                                            <p:txEl>
                                              <p:pRg st="1" end="1"/>
                                            </p:txEl>
                                          </p:spTgt>
                                        </p:tgtEl>
                                        <p:attrNameLst>
                                          <p:attrName>style.visibility</p:attrName>
                                        </p:attrNameLst>
                                      </p:cBhvr>
                                      <p:to>
                                        <p:strVal val="visible"/>
                                      </p:to>
                                    </p:set>
                                    <p:animEffect transition="in" filter="slide(fromBottom)">
                                      <p:cBhvr>
                                        <p:cTn id="12" dur="500"/>
                                        <p:tgtEl>
                                          <p:spTgt spid="21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1508">
                                            <p:txEl>
                                              <p:pRg st="2" end="2"/>
                                            </p:txEl>
                                          </p:spTgt>
                                        </p:tgtEl>
                                        <p:attrNameLst>
                                          <p:attrName>style.visibility</p:attrName>
                                        </p:attrNameLst>
                                      </p:cBhvr>
                                      <p:to>
                                        <p:strVal val="visible"/>
                                      </p:to>
                                    </p:set>
                                    <p:animEffect transition="in" filter="slide(fromBottom)">
                                      <p:cBhvr>
                                        <p:cTn id="17" dur="500"/>
                                        <p:tgtEl>
                                          <p:spTgt spid="215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1508">
                                            <p:txEl>
                                              <p:pRg st="4" end="4"/>
                                            </p:txEl>
                                          </p:spTgt>
                                        </p:tgtEl>
                                        <p:attrNameLst>
                                          <p:attrName>style.visibility</p:attrName>
                                        </p:attrNameLst>
                                      </p:cBhvr>
                                      <p:to>
                                        <p:strVal val="visible"/>
                                      </p:to>
                                    </p:set>
                                    <p:animEffect transition="in" filter="slide(fromBottom)">
                                      <p:cBhvr>
                                        <p:cTn id="22" dur="500"/>
                                        <p:tgtEl>
                                          <p:spTgt spid="2150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1508">
                                            <p:txEl>
                                              <p:pRg st="5" end="5"/>
                                            </p:txEl>
                                          </p:spTgt>
                                        </p:tgtEl>
                                        <p:attrNameLst>
                                          <p:attrName>style.visibility</p:attrName>
                                        </p:attrNameLst>
                                      </p:cBhvr>
                                      <p:to>
                                        <p:strVal val="visible"/>
                                      </p:to>
                                    </p:set>
                                    <p:animEffect transition="in" filter="slide(fromBottom)">
                                      <p:cBhvr>
                                        <p:cTn id="27" dur="500"/>
                                        <p:tgtEl>
                                          <p:spTgt spid="2150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1508">
                                            <p:txEl>
                                              <p:pRg st="6" end="6"/>
                                            </p:txEl>
                                          </p:spTgt>
                                        </p:tgtEl>
                                        <p:attrNameLst>
                                          <p:attrName>style.visibility</p:attrName>
                                        </p:attrNameLst>
                                      </p:cBhvr>
                                      <p:to>
                                        <p:strVal val="visible"/>
                                      </p:to>
                                    </p:set>
                                    <p:animEffect transition="in" filter="slide(fromBottom)">
                                      <p:cBhvr>
                                        <p:cTn id="32" dur="500"/>
                                        <p:tgtEl>
                                          <p:spTgt spid="2150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1763713" y="277813"/>
            <a:ext cx="6923087" cy="1139825"/>
          </a:xfrm>
        </p:spPr>
        <p:txBody>
          <a:bodyPr/>
          <a:lstStyle/>
          <a:p>
            <a:pPr eaLnBrk="1" hangingPunct="1">
              <a:defRPr/>
            </a:pPr>
            <a:r>
              <a:rPr lang="hu-HU" smtClean="0">
                <a:solidFill>
                  <a:srgbClr val="FFFF00"/>
                </a:solidFill>
              </a:rPr>
              <a:t>Társasági adó   2013</a:t>
            </a:r>
          </a:p>
        </p:txBody>
      </p:sp>
      <p:sp>
        <p:nvSpPr>
          <p:cNvPr id="22532" name="Rectangle 3"/>
          <p:cNvSpPr>
            <a:spLocks noGrp="1" noChangeArrowheads="1"/>
          </p:cNvSpPr>
          <p:nvPr>
            <p:ph type="body" sz="half" idx="1"/>
          </p:nvPr>
        </p:nvSpPr>
        <p:spPr>
          <a:xfrm>
            <a:off x="457200" y="1484313"/>
            <a:ext cx="8362950" cy="4897437"/>
          </a:xfrm>
        </p:spPr>
        <p:txBody>
          <a:bodyPr>
            <a:normAutofit lnSpcReduction="10000"/>
          </a:bodyPr>
          <a:lstStyle/>
          <a:p>
            <a:pPr eaLnBrk="1" hangingPunct="1">
              <a:lnSpc>
                <a:spcPct val="95000"/>
              </a:lnSpc>
              <a:spcBef>
                <a:spcPct val="0"/>
              </a:spcBef>
              <a:buFont typeface="Wingdings" pitchFamily="2" charset="2"/>
              <a:buNone/>
            </a:pPr>
            <a:r>
              <a:rPr lang="hu-HU" sz="2300" b="1" dirty="0" smtClean="0">
                <a:solidFill>
                  <a:schemeClr val="tx2">
                    <a:lumMod val="75000"/>
                  </a:schemeClr>
                </a:solidFill>
                <a:effectLst/>
                <a:latin typeface="Arial" charset="0"/>
              </a:rPr>
              <a:t>Követelés elengedése</a:t>
            </a:r>
          </a:p>
          <a:p>
            <a:pPr algn="just" eaLnBrk="1" hangingPunct="1">
              <a:lnSpc>
                <a:spcPct val="95000"/>
              </a:lnSpc>
              <a:spcBef>
                <a:spcPct val="0"/>
              </a:spcBef>
            </a:pPr>
            <a:r>
              <a:rPr lang="hu-HU" sz="2200" b="1" dirty="0" smtClean="0">
                <a:solidFill>
                  <a:srgbClr val="FFFF00"/>
                </a:solidFill>
                <a:effectLst/>
                <a:latin typeface="Arial" charset="0"/>
              </a:rPr>
              <a:t>Fő szabály:</a:t>
            </a:r>
          </a:p>
          <a:p>
            <a:pPr lvl="1" algn="just" eaLnBrk="1" hangingPunct="1">
              <a:lnSpc>
                <a:spcPct val="95000"/>
              </a:lnSpc>
              <a:spcBef>
                <a:spcPct val="0"/>
              </a:spcBef>
            </a:pPr>
            <a:r>
              <a:rPr lang="hu-HU" sz="2000" u="sng" dirty="0" smtClean="0">
                <a:solidFill>
                  <a:schemeClr val="tx2">
                    <a:lumMod val="75000"/>
                  </a:schemeClr>
                </a:solidFill>
                <a:effectLst/>
                <a:latin typeface="Arial" charset="0"/>
              </a:rPr>
              <a:t>Növeli az adóalapot a kapcsolt vállalkozás részére </a:t>
            </a:r>
            <a:r>
              <a:rPr lang="hu-HU" sz="2000" dirty="0" smtClean="0">
                <a:solidFill>
                  <a:srgbClr val="FFFF00"/>
                </a:solidFill>
                <a:effectLst/>
                <a:latin typeface="Arial" charset="0"/>
              </a:rPr>
              <a:t>elengedett összeg</a:t>
            </a:r>
          </a:p>
          <a:p>
            <a:pPr algn="just" eaLnBrk="1" hangingPunct="1">
              <a:lnSpc>
                <a:spcPct val="95000"/>
              </a:lnSpc>
              <a:spcBef>
                <a:spcPct val="0"/>
              </a:spcBef>
            </a:pPr>
            <a:r>
              <a:rPr lang="hu-HU" sz="2200" b="1" dirty="0" smtClean="0">
                <a:solidFill>
                  <a:srgbClr val="FFFF00"/>
                </a:solidFill>
                <a:effectLst/>
                <a:latin typeface="Arial" charset="0"/>
              </a:rPr>
              <a:t>Kivétel:</a:t>
            </a:r>
          </a:p>
          <a:p>
            <a:pPr lvl="1" algn="just" eaLnBrk="1" hangingPunct="1">
              <a:lnSpc>
                <a:spcPct val="95000"/>
              </a:lnSpc>
              <a:spcBef>
                <a:spcPct val="0"/>
              </a:spcBef>
            </a:pPr>
            <a:r>
              <a:rPr lang="hu-HU" sz="2000" dirty="0" smtClean="0">
                <a:solidFill>
                  <a:srgbClr val="FFFF00"/>
                </a:solidFill>
                <a:effectLst/>
                <a:latin typeface="Arial" charset="0"/>
              </a:rPr>
              <a:t>Ki nem fizetett osztalék elengedése, azaz nem növeli akkor sem, ha kapcsolt vállalkozása részére engedi el</a:t>
            </a:r>
          </a:p>
          <a:p>
            <a:pPr lvl="1" algn="just" eaLnBrk="1" hangingPunct="1">
              <a:lnSpc>
                <a:spcPct val="95000"/>
              </a:lnSpc>
              <a:spcBef>
                <a:spcPct val="0"/>
              </a:spcBef>
              <a:buFontTx/>
              <a:buNone/>
            </a:pPr>
            <a:endParaRPr lang="hu-HU" sz="2000" dirty="0" smtClean="0">
              <a:solidFill>
                <a:srgbClr val="FFFF00"/>
              </a:solidFill>
              <a:effectLst/>
              <a:latin typeface="Arial" charset="0"/>
            </a:endParaRPr>
          </a:p>
          <a:p>
            <a:pPr algn="just" eaLnBrk="1" hangingPunct="1">
              <a:lnSpc>
                <a:spcPct val="95000"/>
              </a:lnSpc>
              <a:spcBef>
                <a:spcPct val="0"/>
              </a:spcBef>
              <a:buFont typeface="Wingdings" pitchFamily="2" charset="2"/>
              <a:buNone/>
            </a:pPr>
            <a:r>
              <a:rPr lang="hu-HU" sz="2300" b="1" dirty="0" smtClean="0">
                <a:solidFill>
                  <a:schemeClr val="tx2">
                    <a:lumMod val="75000"/>
                  </a:schemeClr>
                </a:solidFill>
                <a:effectLst/>
                <a:latin typeface="Arial" charset="0"/>
              </a:rPr>
              <a:t>Elengedett kötelezettség</a:t>
            </a:r>
          </a:p>
          <a:p>
            <a:pPr algn="just" eaLnBrk="1" hangingPunct="1">
              <a:lnSpc>
                <a:spcPct val="95000"/>
              </a:lnSpc>
              <a:spcBef>
                <a:spcPct val="0"/>
              </a:spcBef>
            </a:pPr>
            <a:r>
              <a:rPr lang="hu-HU" sz="2200" dirty="0" smtClean="0">
                <a:solidFill>
                  <a:schemeClr val="tx2">
                    <a:lumMod val="75000"/>
                  </a:schemeClr>
                </a:solidFill>
                <a:effectLst/>
                <a:latin typeface="Arial" charset="0"/>
              </a:rPr>
              <a:t>Fő szabály:</a:t>
            </a:r>
          </a:p>
          <a:p>
            <a:pPr lvl="1" algn="just" eaLnBrk="1" hangingPunct="1">
              <a:lnSpc>
                <a:spcPct val="95000"/>
              </a:lnSpc>
              <a:spcBef>
                <a:spcPct val="0"/>
              </a:spcBef>
            </a:pPr>
            <a:r>
              <a:rPr lang="hu-HU" sz="2000" dirty="0" smtClean="0">
                <a:solidFill>
                  <a:schemeClr val="tx2">
                    <a:lumMod val="75000"/>
                  </a:schemeClr>
                </a:solidFill>
                <a:effectLst/>
                <a:latin typeface="Arial" charset="0"/>
              </a:rPr>
              <a:t>A bevételként elszámolt összeggel nem lehet csökkenteni az adóalapot </a:t>
            </a:r>
          </a:p>
          <a:p>
            <a:pPr algn="just" eaLnBrk="1" hangingPunct="1">
              <a:lnSpc>
                <a:spcPct val="95000"/>
              </a:lnSpc>
              <a:spcBef>
                <a:spcPct val="0"/>
              </a:spcBef>
            </a:pPr>
            <a:r>
              <a:rPr lang="hu-HU" sz="2200" b="1" dirty="0" smtClean="0">
                <a:solidFill>
                  <a:srgbClr val="FFFF00"/>
                </a:solidFill>
                <a:effectLst/>
                <a:latin typeface="Arial" charset="0"/>
              </a:rPr>
              <a:t>Kivétel</a:t>
            </a:r>
          </a:p>
          <a:p>
            <a:pPr lvl="1" algn="just" eaLnBrk="1" hangingPunct="1">
              <a:lnSpc>
                <a:spcPct val="95000"/>
              </a:lnSpc>
              <a:spcBef>
                <a:spcPct val="0"/>
              </a:spcBef>
            </a:pPr>
            <a:r>
              <a:rPr lang="hu-HU" sz="2000" dirty="0" smtClean="0">
                <a:solidFill>
                  <a:srgbClr val="FFFF00"/>
                </a:solidFill>
                <a:effectLst/>
                <a:latin typeface="Arial" charset="0"/>
              </a:rPr>
              <a:t>Osztalék kötelezettség elengedésé következtében elszámolt bevétellel csökkentheti az adó alapját</a:t>
            </a:r>
          </a:p>
          <a:p>
            <a:pPr algn="just" eaLnBrk="1" hangingPunct="1">
              <a:lnSpc>
                <a:spcPct val="95000"/>
              </a:lnSpc>
              <a:spcBef>
                <a:spcPct val="0"/>
              </a:spcBef>
            </a:pPr>
            <a:r>
              <a:rPr lang="hu-HU" sz="2000" dirty="0" smtClean="0">
                <a:solidFill>
                  <a:srgbClr val="FFFF00"/>
                </a:solidFill>
                <a:effectLst/>
                <a:latin typeface="Arial" charset="0"/>
              </a:rPr>
              <a:t>Nincs illetékfizetés (kivéve, ha magánszemély tulajdonos engedi el az osztalék követelését)</a:t>
            </a:r>
          </a:p>
        </p:txBody>
      </p:sp>
      <p:sp>
        <p:nvSpPr>
          <p:cNvPr id="7" name="Dia számának helye 6"/>
          <p:cNvSpPr>
            <a:spLocks noGrp="1"/>
          </p:cNvSpPr>
          <p:nvPr>
            <p:ph type="sldNum" sz="quarter" idx="12"/>
          </p:nvPr>
        </p:nvSpPr>
        <p:spPr/>
        <p:txBody>
          <a:bodyPr/>
          <a:lstStyle/>
          <a:p>
            <a:pPr>
              <a:defRPr/>
            </a:pPr>
            <a:fld id="{1B1E24A9-9BCD-4870-ACD1-B0205DC35C01}" type="slidenum">
              <a:rPr lang="hu-HU"/>
              <a:pPr>
                <a:defRPr/>
              </a:pPr>
              <a:t>12</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slide(fromBottom)">
                                      <p:cBhvr>
                                        <p:cTn id="7" dur="500"/>
                                        <p:tgtEl>
                                          <p:spTgt spid="225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2532">
                                            <p:txEl>
                                              <p:pRg st="1" end="1"/>
                                            </p:txEl>
                                          </p:spTgt>
                                        </p:tgtEl>
                                        <p:attrNameLst>
                                          <p:attrName>style.visibility</p:attrName>
                                        </p:attrNameLst>
                                      </p:cBhvr>
                                      <p:to>
                                        <p:strVal val="visible"/>
                                      </p:to>
                                    </p:set>
                                    <p:animEffect transition="in" filter="slide(fromBottom)">
                                      <p:cBhvr>
                                        <p:cTn id="12" dur="500"/>
                                        <p:tgtEl>
                                          <p:spTgt spid="225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2532">
                                            <p:txEl>
                                              <p:pRg st="2" end="2"/>
                                            </p:txEl>
                                          </p:spTgt>
                                        </p:tgtEl>
                                        <p:attrNameLst>
                                          <p:attrName>style.visibility</p:attrName>
                                        </p:attrNameLst>
                                      </p:cBhvr>
                                      <p:to>
                                        <p:strVal val="visible"/>
                                      </p:to>
                                    </p:set>
                                    <p:animEffect transition="in" filter="slide(fromBottom)">
                                      <p:cBhvr>
                                        <p:cTn id="17" dur="500"/>
                                        <p:tgtEl>
                                          <p:spTgt spid="225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2532">
                                            <p:txEl>
                                              <p:pRg st="3" end="3"/>
                                            </p:txEl>
                                          </p:spTgt>
                                        </p:tgtEl>
                                        <p:attrNameLst>
                                          <p:attrName>style.visibility</p:attrName>
                                        </p:attrNameLst>
                                      </p:cBhvr>
                                      <p:to>
                                        <p:strVal val="visible"/>
                                      </p:to>
                                    </p:set>
                                    <p:animEffect transition="in" filter="slide(fromBottom)">
                                      <p:cBhvr>
                                        <p:cTn id="22" dur="500"/>
                                        <p:tgtEl>
                                          <p:spTgt spid="2253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2532">
                                            <p:txEl>
                                              <p:pRg st="4" end="4"/>
                                            </p:txEl>
                                          </p:spTgt>
                                        </p:tgtEl>
                                        <p:attrNameLst>
                                          <p:attrName>style.visibility</p:attrName>
                                        </p:attrNameLst>
                                      </p:cBhvr>
                                      <p:to>
                                        <p:strVal val="visible"/>
                                      </p:to>
                                    </p:set>
                                    <p:animEffect transition="in" filter="slide(fromBottom)">
                                      <p:cBhvr>
                                        <p:cTn id="27" dur="500"/>
                                        <p:tgtEl>
                                          <p:spTgt spid="2253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2532">
                                            <p:txEl>
                                              <p:pRg st="6" end="6"/>
                                            </p:txEl>
                                          </p:spTgt>
                                        </p:tgtEl>
                                        <p:attrNameLst>
                                          <p:attrName>style.visibility</p:attrName>
                                        </p:attrNameLst>
                                      </p:cBhvr>
                                      <p:to>
                                        <p:strVal val="visible"/>
                                      </p:to>
                                    </p:set>
                                    <p:animEffect transition="in" filter="slide(fromBottom)">
                                      <p:cBhvr>
                                        <p:cTn id="32" dur="500"/>
                                        <p:tgtEl>
                                          <p:spTgt spid="2253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2532">
                                            <p:txEl>
                                              <p:pRg st="7" end="7"/>
                                            </p:txEl>
                                          </p:spTgt>
                                        </p:tgtEl>
                                        <p:attrNameLst>
                                          <p:attrName>style.visibility</p:attrName>
                                        </p:attrNameLst>
                                      </p:cBhvr>
                                      <p:to>
                                        <p:strVal val="visible"/>
                                      </p:to>
                                    </p:set>
                                    <p:animEffect transition="in" filter="slide(fromBottom)">
                                      <p:cBhvr>
                                        <p:cTn id="37" dur="500"/>
                                        <p:tgtEl>
                                          <p:spTgt spid="2253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22532">
                                            <p:txEl>
                                              <p:pRg st="8" end="8"/>
                                            </p:txEl>
                                          </p:spTgt>
                                        </p:tgtEl>
                                        <p:attrNameLst>
                                          <p:attrName>style.visibility</p:attrName>
                                        </p:attrNameLst>
                                      </p:cBhvr>
                                      <p:to>
                                        <p:strVal val="visible"/>
                                      </p:to>
                                    </p:set>
                                    <p:animEffect transition="in" filter="slide(fromBottom)">
                                      <p:cBhvr>
                                        <p:cTn id="42" dur="500"/>
                                        <p:tgtEl>
                                          <p:spTgt spid="2253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22532">
                                            <p:txEl>
                                              <p:pRg st="9" end="9"/>
                                            </p:txEl>
                                          </p:spTgt>
                                        </p:tgtEl>
                                        <p:attrNameLst>
                                          <p:attrName>style.visibility</p:attrName>
                                        </p:attrNameLst>
                                      </p:cBhvr>
                                      <p:to>
                                        <p:strVal val="visible"/>
                                      </p:to>
                                    </p:set>
                                    <p:animEffect transition="in" filter="slide(fromBottom)">
                                      <p:cBhvr>
                                        <p:cTn id="47" dur="500"/>
                                        <p:tgtEl>
                                          <p:spTgt spid="2253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22532">
                                            <p:txEl>
                                              <p:pRg st="10" end="10"/>
                                            </p:txEl>
                                          </p:spTgt>
                                        </p:tgtEl>
                                        <p:attrNameLst>
                                          <p:attrName>style.visibility</p:attrName>
                                        </p:attrNameLst>
                                      </p:cBhvr>
                                      <p:to>
                                        <p:strVal val="visible"/>
                                      </p:to>
                                    </p:set>
                                    <p:animEffect transition="in" filter="slide(fromBottom)">
                                      <p:cBhvr>
                                        <p:cTn id="52" dur="500"/>
                                        <p:tgtEl>
                                          <p:spTgt spid="2253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22532">
                                            <p:txEl>
                                              <p:pRg st="11" end="11"/>
                                            </p:txEl>
                                          </p:spTgt>
                                        </p:tgtEl>
                                        <p:attrNameLst>
                                          <p:attrName>style.visibility</p:attrName>
                                        </p:attrNameLst>
                                      </p:cBhvr>
                                      <p:to>
                                        <p:strVal val="visible"/>
                                      </p:to>
                                    </p:set>
                                    <p:animEffect transition="in" filter="slide(fromBottom)">
                                      <p:cBhvr>
                                        <p:cTn id="57" dur="500"/>
                                        <p:tgtEl>
                                          <p:spTgt spid="2253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hu-HU" smtClean="0"/>
              <a:t> </a:t>
            </a:r>
            <a:r>
              <a:rPr lang="hu-HU" smtClean="0">
                <a:solidFill>
                  <a:srgbClr val="FFFF00"/>
                </a:solidFill>
              </a:rPr>
              <a:t>Társasági adó   2013</a:t>
            </a:r>
          </a:p>
        </p:txBody>
      </p:sp>
      <p:sp>
        <p:nvSpPr>
          <p:cNvPr id="109571" name="Rectangle 3"/>
          <p:cNvSpPr>
            <a:spLocks noGrp="1" noChangeArrowheads="1"/>
          </p:cNvSpPr>
          <p:nvPr>
            <p:ph type="body" sz="half" idx="1"/>
          </p:nvPr>
        </p:nvSpPr>
        <p:spPr>
          <a:xfrm>
            <a:off x="250825" y="2133600"/>
            <a:ext cx="8364538" cy="3997325"/>
          </a:xfrm>
        </p:spPr>
        <p:txBody>
          <a:bodyPr>
            <a:normAutofit fontScale="92500" lnSpcReduction="10000"/>
          </a:bodyPr>
          <a:lstStyle/>
          <a:p>
            <a:pPr eaLnBrk="1" hangingPunct="1">
              <a:lnSpc>
                <a:spcPct val="115000"/>
              </a:lnSpc>
              <a:buFont typeface="Wingdings" pitchFamily="2" charset="2"/>
              <a:buNone/>
              <a:defRPr/>
            </a:pPr>
            <a:r>
              <a:rPr lang="hu-HU" sz="2300" b="1" dirty="0" smtClean="0">
                <a:solidFill>
                  <a:srgbClr val="FFFF00"/>
                </a:solidFill>
                <a:latin typeface="Arial" charset="0"/>
              </a:rPr>
              <a:t>Alultőkésítés</a:t>
            </a:r>
          </a:p>
          <a:p>
            <a:pPr eaLnBrk="1" hangingPunct="1">
              <a:lnSpc>
                <a:spcPct val="115000"/>
              </a:lnSpc>
              <a:defRPr/>
            </a:pPr>
            <a:endParaRPr lang="hu-HU" sz="2300" b="1" dirty="0" smtClean="0">
              <a:solidFill>
                <a:srgbClr val="FFFF00"/>
              </a:solidFill>
              <a:latin typeface="Arial" charset="0"/>
            </a:endParaRPr>
          </a:p>
          <a:p>
            <a:pPr eaLnBrk="1" hangingPunct="1">
              <a:lnSpc>
                <a:spcPct val="115000"/>
              </a:lnSpc>
              <a:buFont typeface="Wingdings" pitchFamily="2" charset="2"/>
              <a:buNone/>
              <a:defRPr/>
            </a:pPr>
            <a:r>
              <a:rPr lang="hu-HU" sz="2200" dirty="0" smtClean="0">
                <a:solidFill>
                  <a:srgbClr val="FFFF00"/>
                </a:solidFill>
                <a:latin typeface="Arial" charset="0"/>
              </a:rPr>
              <a:t> NÖVELŐ TÉTEL = (KAMAT + 18. § CSÖKK) x </a:t>
            </a:r>
          </a:p>
          <a:p>
            <a:pPr eaLnBrk="1" hangingPunct="1">
              <a:lnSpc>
                <a:spcPct val="115000"/>
              </a:lnSpc>
              <a:defRPr/>
            </a:pPr>
            <a:endParaRPr lang="hu-HU" sz="2200" dirty="0" smtClean="0">
              <a:solidFill>
                <a:srgbClr val="FFFF00"/>
              </a:solidFill>
              <a:latin typeface="Arial" charset="0"/>
            </a:endParaRPr>
          </a:p>
          <a:p>
            <a:pPr eaLnBrk="1" hangingPunct="1">
              <a:lnSpc>
                <a:spcPct val="115000"/>
              </a:lnSpc>
              <a:defRPr/>
            </a:pPr>
            <a:r>
              <a:rPr lang="hu-HU" sz="2200" u="sng" dirty="0" smtClean="0">
                <a:solidFill>
                  <a:srgbClr val="FFFF00"/>
                </a:solidFill>
                <a:latin typeface="Arial" charset="0"/>
              </a:rPr>
              <a:t>Kamat:</a:t>
            </a:r>
            <a:r>
              <a:rPr lang="hu-HU" sz="2200" dirty="0" smtClean="0">
                <a:solidFill>
                  <a:srgbClr val="FFFF00"/>
                </a:solidFill>
                <a:latin typeface="Arial" charset="0"/>
              </a:rPr>
              <a:t> kapott kölcsön ráfordításként elszámolt kamata, és a 18. § szerint csökkentő tétel együttes összege</a:t>
            </a:r>
          </a:p>
          <a:p>
            <a:pPr eaLnBrk="1" hangingPunct="1">
              <a:lnSpc>
                <a:spcPct val="115000"/>
              </a:lnSpc>
              <a:defRPr/>
            </a:pPr>
            <a:r>
              <a:rPr lang="hu-HU" sz="2200" u="sng" dirty="0" smtClean="0">
                <a:solidFill>
                  <a:srgbClr val="FFFF00"/>
                </a:solidFill>
                <a:latin typeface="Arial" charset="0"/>
              </a:rPr>
              <a:t>Kötelezettség:</a:t>
            </a:r>
            <a:r>
              <a:rPr lang="hu-HU" sz="2200" dirty="0" smtClean="0">
                <a:solidFill>
                  <a:srgbClr val="FFFF00"/>
                </a:solidFill>
                <a:latin typeface="Arial" charset="0"/>
              </a:rPr>
              <a:t> minden (nem hitelintézeti) kötelezettség, csökkentve pénzkövetelés összegével </a:t>
            </a:r>
          </a:p>
          <a:p>
            <a:pPr eaLnBrk="1" hangingPunct="1">
              <a:lnSpc>
                <a:spcPct val="115000"/>
              </a:lnSpc>
              <a:defRPr/>
            </a:pPr>
            <a:r>
              <a:rPr lang="hu-HU" sz="2200" dirty="0" smtClean="0">
                <a:solidFill>
                  <a:srgbClr val="FFFF00"/>
                </a:solidFill>
                <a:latin typeface="Arial" charset="0"/>
              </a:rPr>
              <a:t>Nem kell figyelembe venni a kötelezettségnél a szállítói tartozást, és a vevői követelést sem</a:t>
            </a:r>
          </a:p>
        </p:txBody>
      </p:sp>
      <p:sp>
        <p:nvSpPr>
          <p:cNvPr id="12" name="Dia számának helye 6"/>
          <p:cNvSpPr>
            <a:spLocks noGrp="1"/>
          </p:cNvSpPr>
          <p:nvPr>
            <p:ph type="sldNum" sz="quarter" idx="12"/>
          </p:nvPr>
        </p:nvSpPr>
        <p:spPr/>
        <p:txBody>
          <a:bodyPr/>
          <a:lstStyle/>
          <a:p>
            <a:pPr>
              <a:defRPr/>
            </a:pPr>
            <a:fld id="{1067042F-E8EB-4E21-AD1C-8D186E04273E}" type="slidenum">
              <a:rPr lang="hu-HU"/>
              <a:pPr>
                <a:defRPr/>
              </a:pPr>
              <a:t>13</a:t>
            </a:fld>
            <a:endParaRPr lang="hu-HU"/>
          </a:p>
        </p:txBody>
      </p:sp>
      <p:sp>
        <p:nvSpPr>
          <p:cNvPr id="109575"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pPr>
              <a:defRPr/>
            </a:pPr>
            <a:endParaRPr lang="hu-HU">
              <a:effectLst>
                <a:outerShdw blurRad="38100" dist="38100" dir="2700000" algn="tl">
                  <a:srgbClr val="000000">
                    <a:alpha val="43137"/>
                  </a:srgbClr>
                </a:outerShdw>
              </a:effectLst>
            </a:endParaRPr>
          </a:p>
        </p:txBody>
      </p:sp>
      <p:sp>
        <p:nvSpPr>
          <p:cNvPr id="109577" name="Rectangle 9"/>
          <p:cNvSpPr>
            <a:spLocks noChangeArrowheads="1"/>
          </p:cNvSpPr>
          <p:nvPr/>
        </p:nvSpPr>
        <p:spPr bwMode="auto">
          <a:xfrm>
            <a:off x="0" y="3219450"/>
            <a:ext cx="9144000" cy="0"/>
          </a:xfrm>
          <a:prstGeom prst="rect">
            <a:avLst/>
          </a:prstGeom>
          <a:noFill/>
          <a:ln w="9525" algn="ctr">
            <a:noFill/>
            <a:miter lim="800000"/>
            <a:headEnd/>
            <a:tailEnd/>
          </a:ln>
          <a:effectLst/>
        </p:spPr>
        <p:txBody>
          <a:bodyPr wrap="none" anchor="ctr">
            <a:spAutoFit/>
          </a:bodyPr>
          <a:lstStyle/>
          <a:p>
            <a:pPr>
              <a:defRPr/>
            </a:pPr>
            <a:endParaRPr lang="hu-HU">
              <a:effectLst>
                <a:outerShdw blurRad="38100" dist="38100" dir="2700000" algn="tl">
                  <a:srgbClr val="000000">
                    <a:alpha val="43137"/>
                  </a:srgbClr>
                </a:outerShdw>
              </a:effectLst>
            </a:endParaRPr>
          </a:p>
        </p:txBody>
      </p:sp>
      <p:grpSp>
        <p:nvGrpSpPr>
          <p:cNvPr id="2" name="Group 18"/>
          <p:cNvGrpSpPr>
            <a:grpSpLocks/>
          </p:cNvGrpSpPr>
          <p:nvPr/>
        </p:nvGrpSpPr>
        <p:grpSpPr bwMode="auto">
          <a:xfrm>
            <a:off x="6227765" y="2205039"/>
            <a:ext cx="1873250" cy="1169989"/>
            <a:chOff x="4059" y="1616"/>
            <a:chExt cx="1180" cy="737"/>
          </a:xfrm>
        </p:grpSpPr>
        <p:sp>
          <p:nvSpPr>
            <p:cNvPr id="109584" name="Text Box 16"/>
            <p:cNvSpPr txBox="1">
              <a:spLocks noChangeArrowheads="1"/>
            </p:cNvSpPr>
            <p:nvPr/>
          </p:nvSpPr>
          <p:spPr bwMode="auto">
            <a:xfrm>
              <a:off x="4059" y="1616"/>
              <a:ext cx="1179" cy="737"/>
            </a:xfrm>
            <a:prstGeom prst="rect">
              <a:avLst/>
            </a:prstGeom>
            <a:noFill/>
            <a:ln w="9525" algn="ctr">
              <a:noFill/>
              <a:miter lim="800000"/>
              <a:headEnd/>
              <a:tailEnd/>
            </a:ln>
            <a:effectLst/>
          </p:spPr>
          <p:txBody>
            <a:bodyPr>
              <a:spAutoFit/>
            </a:bodyPr>
            <a:lstStyle/>
            <a:p>
              <a:pPr marL="342900" indent="-342900" algn="ctr">
                <a:spcBef>
                  <a:spcPct val="50000"/>
                </a:spcBef>
                <a:buFont typeface="Wingdings" pitchFamily="2" charset="2"/>
                <a:buNone/>
                <a:defRPr/>
              </a:pPr>
              <a:r>
                <a:rPr lang="hu-HU" sz="2800" b="0" dirty="0">
                  <a:effectLst>
                    <a:outerShdw blurRad="38100" dist="38100" dir="2700000" algn="tl">
                      <a:srgbClr val="000000"/>
                    </a:outerShdw>
                  </a:effectLst>
                </a:rPr>
                <a:t>KÖT-3*ST</a:t>
              </a:r>
            </a:p>
            <a:p>
              <a:pPr marL="342900" indent="-342900" algn="ctr">
                <a:spcBef>
                  <a:spcPct val="50000"/>
                </a:spcBef>
                <a:buFont typeface="Wingdings" pitchFamily="2" charset="2"/>
                <a:buNone/>
                <a:defRPr/>
              </a:pPr>
              <a:r>
                <a:rPr lang="hu-HU" sz="2800" b="0" dirty="0">
                  <a:effectLst>
                    <a:outerShdw blurRad="38100" dist="38100" dir="2700000" algn="tl">
                      <a:srgbClr val="000000"/>
                    </a:outerShdw>
                  </a:effectLst>
                </a:rPr>
                <a:t>KÖT</a:t>
              </a:r>
            </a:p>
          </p:txBody>
        </p:sp>
        <p:sp>
          <p:nvSpPr>
            <p:cNvPr id="109585" name="Line 17"/>
            <p:cNvSpPr>
              <a:spLocks noChangeShapeType="1"/>
            </p:cNvSpPr>
            <p:nvPr/>
          </p:nvSpPr>
          <p:spPr bwMode="auto">
            <a:xfrm>
              <a:off x="4150" y="1979"/>
              <a:ext cx="1089" cy="0"/>
            </a:xfrm>
            <a:prstGeom prst="line">
              <a:avLst/>
            </a:prstGeom>
            <a:noFill/>
            <a:ln w="9525">
              <a:solidFill>
                <a:srgbClr val="FFFF00"/>
              </a:solidFill>
              <a:round/>
              <a:headEnd/>
              <a:tailEnd/>
            </a:ln>
            <a:effectLst/>
          </p:spPr>
          <p:txBody>
            <a:bodyPr/>
            <a:lstStyle/>
            <a:p>
              <a:pPr>
                <a:defRPr/>
              </a:pPr>
              <a:endParaRPr lang="hu-HU">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9571">
                                            <p:txEl>
                                              <p:pRg st="4" end="4"/>
                                            </p:txEl>
                                          </p:spTgt>
                                        </p:tgtEl>
                                        <p:attrNameLst>
                                          <p:attrName>style.visibility</p:attrName>
                                        </p:attrNameLst>
                                      </p:cBhvr>
                                      <p:to>
                                        <p:strVal val="visible"/>
                                      </p:to>
                                    </p:set>
                                    <p:animEffect transition="in" filter="slide(fromBottom)">
                                      <p:cBhvr>
                                        <p:cTn id="7" dur="500"/>
                                        <p:tgtEl>
                                          <p:spTgt spid="109571">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9571">
                                            <p:txEl>
                                              <p:pRg st="5" end="5"/>
                                            </p:txEl>
                                          </p:spTgt>
                                        </p:tgtEl>
                                        <p:attrNameLst>
                                          <p:attrName>style.visibility</p:attrName>
                                        </p:attrNameLst>
                                      </p:cBhvr>
                                      <p:to>
                                        <p:strVal val="visible"/>
                                      </p:to>
                                    </p:set>
                                    <p:animEffect transition="in" filter="slide(fromBottom)">
                                      <p:cBhvr>
                                        <p:cTn id="12" dur="500"/>
                                        <p:tgtEl>
                                          <p:spTgt spid="109571">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9571">
                                            <p:txEl>
                                              <p:pRg st="6" end="6"/>
                                            </p:txEl>
                                          </p:spTgt>
                                        </p:tgtEl>
                                        <p:attrNameLst>
                                          <p:attrName>style.visibility</p:attrName>
                                        </p:attrNameLst>
                                      </p:cBhvr>
                                      <p:to>
                                        <p:strVal val="visible"/>
                                      </p:to>
                                    </p:set>
                                    <p:animEffect transition="in" filter="slide(fromBottom)">
                                      <p:cBhvr>
                                        <p:cTn id="17" dur="500"/>
                                        <p:tgtEl>
                                          <p:spTgt spid="1095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1763713" y="277813"/>
            <a:ext cx="6923087" cy="1139825"/>
          </a:xfrm>
        </p:spPr>
        <p:txBody>
          <a:bodyPr/>
          <a:lstStyle/>
          <a:p>
            <a:pPr eaLnBrk="1" hangingPunct="1">
              <a:defRPr/>
            </a:pPr>
            <a:r>
              <a:rPr lang="hu-HU" smtClean="0">
                <a:solidFill>
                  <a:srgbClr val="FFFF00"/>
                </a:solidFill>
              </a:rPr>
              <a:t>Társasági adó   2013</a:t>
            </a:r>
          </a:p>
        </p:txBody>
      </p:sp>
      <p:sp>
        <p:nvSpPr>
          <p:cNvPr id="24580" name="Rectangle 3"/>
          <p:cNvSpPr>
            <a:spLocks noGrp="1" noChangeArrowheads="1"/>
          </p:cNvSpPr>
          <p:nvPr>
            <p:ph type="body" sz="half" idx="1"/>
          </p:nvPr>
        </p:nvSpPr>
        <p:spPr>
          <a:xfrm>
            <a:off x="457200" y="1484313"/>
            <a:ext cx="8578850" cy="4897437"/>
          </a:xfrm>
        </p:spPr>
        <p:txBody>
          <a:bodyPr>
            <a:normAutofit lnSpcReduction="10000"/>
          </a:bodyPr>
          <a:lstStyle/>
          <a:p>
            <a:pPr eaLnBrk="1" hangingPunct="1">
              <a:lnSpc>
                <a:spcPct val="110000"/>
              </a:lnSpc>
              <a:spcBef>
                <a:spcPct val="5000"/>
              </a:spcBef>
              <a:spcAft>
                <a:spcPct val="5000"/>
              </a:spcAft>
              <a:buFont typeface="Wingdings" pitchFamily="2" charset="2"/>
              <a:buNone/>
            </a:pPr>
            <a:r>
              <a:rPr lang="hu-HU" sz="2300" b="1" u="sng" dirty="0" smtClean="0">
                <a:solidFill>
                  <a:schemeClr val="tx2">
                    <a:lumMod val="75000"/>
                  </a:schemeClr>
                </a:solidFill>
                <a:effectLst/>
                <a:latin typeface="Arial" charset="0"/>
              </a:rPr>
              <a:t>Elhatárolt veszteség</a:t>
            </a:r>
          </a:p>
          <a:p>
            <a:pPr algn="just" eaLnBrk="1" hangingPunct="1">
              <a:lnSpc>
                <a:spcPct val="110000"/>
              </a:lnSpc>
              <a:spcBef>
                <a:spcPct val="5000"/>
              </a:spcBef>
              <a:spcAft>
                <a:spcPct val="5000"/>
              </a:spcAft>
            </a:pPr>
            <a:r>
              <a:rPr lang="hu-HU" sz="2200" dirty="0" smtClean="0">
                <a:solidFill>
                  <a:srgbClr val="FFFF00"/>
                </a:solidFill>
                <a:effectLst/>
                <a:latin typeface="Arial" charset="0"/>
              </a:rPr>
              <a:t>Korlátlan ideig elhatárolható</a:t>
            </a:r>
          </a:p>
          <a:p>
            <a:pPr algn="just" eaLnBrk="1" hangingPunct="1">
              <a:lnSpc>
                <a:spcPct val="95000"/>
              </a:lnSpc>
              <a:spcBef>
                <a:spcPct val="5000"/>
              </a:spcBef>
              <a:spcAft>
                <a:spcPct val="5000"/>
              </a:spcAft>
            </a:pPr>
            <a:r>
              <a:rPr lang="hu-HU" sz="2200" dirty="0" smtClean="0">
                <a:solidFill>
                  <a:srgbClr val="FFFF00"/>
                </a:solidFill>
                <a:effectLst/>
                <a:latin typeface="Arial" charset="0"/>
              </a:rPr>
              <a:t>Adóalap csökkentőként legfeljebb a veszteség figyelembe vétele nélkül számított </a:t>
            </a:r>
            <a:r>
              <a:rPr lang="hu-HU" sz="2200" dirty="0" smtClean="0">
                <a:solidFill>
                  <a:schemeClr val="tx2">
                    <a:lumMod val="75000"/>
                  </a:schemeClr>
                </a:solidFill>
                <a:effectLst/>
                <a:latin typeface="Arial" charset="0"/>
              </a:rPr>
              <a:t>adóalap 50 %-áig</a:t>
            </a:r>
          </a:p>
          <a:p>
            <a:pPr lvl="1" algn="just" eaLnBrk="1" hangingPunct="1">
              <a:lnSpc>
                <a:spcPct val="120000"/>
              </a:lnSpc>
              <a:spcBef>
                <a:spcPct val="5000"/>
              </a:spcBef>
              <a:spcAft>
                <a:spcPct val="5000"/>
              </a:spcAft>
            </a:pPr>
            <a:r>
              <a:rPr lang="hu-HU" sz="2000" b="1" u="sng" dirty="0" smtClean="0">
                <a:solidFill>
                  <a:srgbClr val="FFFF00"/>
                </a:solidFill>
                <a:effectLst/>
                <a:latin typeface="Arial" charset="0"/>
              </a:rPr>
              <a:t>Kivétel:</a:t>
            </a:r>
            <a:r>
              <a:rPr lang="hu-HU" sz="2000" dirty="0" smtClean="0">
                <a:solidFill>
                  <a:srgbClr val="FFFF00"/>
                </a:solidFill>
                <a:effectLst/>
                <a:latin typeface="Arial" charset="0"/>
              </a:rPr>
              <a:t> ha az adózóval szembeni a </a:t>
            </a:r>
            <a:r>
              <a:rPr lang="hu-HU" sz="2000" b="1" dirty="0" smtClean="0">
                <a:solidFill>
                  <a:srgbClr val="FFFF00"/>
                </a:solidFill>
                <a:effectLst/>
                <a:latin typeface="Arial" charset="0"/>
              </a:rPr>
              <a:t>csőd vagy felszámolási</a:t>
            </a:r>
            <a:r>
              <a:rPr lang="hu-HU" sz="2000" dirty="0" smtClean="0">
                <a:solidFill>
                  <a:srgbClr val="FFFF00"/>
                </a:solidFill>
                <a:effectLst/>
                <a:latin typeface="Arial" charset="0"/>
              </a:rPr>
              <a:t> eljárás egyezséggel szűnik meg, akkor</a:t>
            </a:r>
          </a:p>
          <a:p>
            <a:pPr lvl="1" algn="just" eaLnBrk="1" hangingPunct="1">
              <a:lnSpc>
                <a:spcPct val="120000"/>
              </a:lnSpc>
              <a:spcBef>
                <a:spcPct val="5000"/>
              </a:spcBef>
              <a:spcAft>
                <a:spcPct val="5000"/>
              </a:spcAft>
            </a:pPr>
            <a:endParaRPr lang="hu-HU" sz="800" dirty="0" smtClean="0">
              <a:solidFill>
                <a:srgbClr val="FFFF00"/>
              </a:solidFill>
              <a:effectLst/>
              <a:latin typeface="Arial" charset="0"/>
            </a:endParaRPr>
          </a:p>
          <a:p>
            <a:pPr lvl="3" algn="just" eaLnBrk="1" hangingPunct="1">
              <a:lnSpc>
                <a:spcPct val="105000"/>
              </a:lnSpc>
              <a:spcBef>
                <a:spcPct val="5000"/>
              </a:spcBef>
              <a:spcAft>
                <a:spcPct val="5000"/>
              </a:spcAft>
              <a:buFontTx/>
              <a:buNone/>
            </a:pPr>
            <a:r>
              <a:rPr lang="hu-HU" sz="1500" dirty="0" smtClean="0">
                <a:solidFill>
                  <a:srgbClr val="FFFF00"/>
                </a:solidFill>
                <a:effectLst/>
                <a:latin typeface="Arial" charset="0"/>
              </a:rPr>
              <a:t>	</a:t>
            </a:r>
            <a:r>
              <a:rPr lang="hu-HU" sz="1800" dirty="0" smtClean="0">
                <a:solidFill>
                  <a:srgbClr val="FFFF00"/>
                </a:solidFill>
                <a:effectLst/>
                <a:latin typeface="Arial" charset="0"/>
              </a:rPr>
              <a:t>Veszteség figyelembe vétele nélkül az adóalap 50 %-a</a:t>
            </a:r>
          </a:p>
          <a:p>
            <a:pPr lvl="3" algn="just" eaLnBrk="1" hangingPunct="1">
              <a:lnSpc>
                <a:spcPct val="95000"/>
              </a:lnSpc>
              <a:spcBef>
                <a:spcPct val="5000"/>
              </a:spcBef>
              <a:spcAft>
                <a:spcPct val="5000"/>
              </a:spcAft>
              <a:buFontTx/>
              <a:buNone/>
            </a:pPr>
            <a:r>
              <a:rPr lang="hu-HU" sz="1800" u="sng" dirty="0" smtClean="0">
                <a:solidFill>
                  <a:srgbClr val="FFFF00"/>
                </a:solidFill>
                <a:effectLst/>
                <a:latin typeface="Arial" charset="0"/>
              </a:rPr>
              <a:t>+ Egyezségre tekintettel elengedett kötelezettség (rend. </a:t>
            </a:r>
            <a:r>
              <a:rPr lang="hu-HU" sz="1800" u="sng" dirty="0" err="1" smtClean="0">
                <a:solidFill>
                  <a:srgbClr val="FFFF00"/>
                </a:solidFill>
                <a:effectLst/>
                <a:latin typeface="Arial" charset="0"/>
              </a:rPr>
              <a:t>bev</a:t>
            </a:r>
            <a:r>
              <a:rPr lang="hu-HU" sz="1800" u="sng" dirty="0" smtClean="0">
                <a:solidFill>
                  <a:srgbClr val="FFFF00"/>
                </a:solidFill>
                <a:effectLst/>
                <a:latin typeface="Arial" charset="0"/>
              </a:rPr>
              <a:t>.) 50 %-a</a:t>
            </a:r>
          </a:p>
          <a:p>
            <a:pPr lvl="3" algn="just" eaLnBrk="1" hangingPunct="1">
              <a:lnSpc>
                <a:spcPct val="95000"/>
              </a:lnSpc>
              <a:spcBef>
                <a:spcPct val="5000"/>
              </a:spcBef>
              <a:spcAft>
                <a:spcPct val="5000"/>
              </a:spcAft>
              <a:buFontTx/>
              <a:buNone/>
            </a:pPr>
            <a:r>
              <a:rPr lang="hu-HU" sz="1800" dirty="0" smtClean="0">
                <a:solidFill>
                  <a:srgbClr val="FFFF00"/>
                </a:solidFill>
                <a:effectLst/>
                <a:latin typeface="Arial" charset="0"/>
              </a:rPr>
              <a:t>	Elhatárolható veszteség</a:t>
            </a:r>
          </a:p>
          <a:p>
            <a:pPr algn="just" eaLnBrk="1" hangingPunct="1">
              <a:lnSpc>
                <a:spcPct val="95000"/>
              </a:lnSpc>
              <a:spcBef>
                <a:spcPct val="5000"/>
              </a:spcBef>
              <a:spcAft>
                <a:spcPct val="5000"/>
              </a:spcAft>
            </a:pPr>
            <a:endParaRPr lang="hu-HU" sz="1800" dirty="0" smtClean="0">
              <a:solidFill>
                <a:srgbClr val="FFFF00"/>
              </a:solidFill>
              <a:effectLst/>
              <a:latin typeface="Arial" charset="0"/>
            </a:endParaRPr>
          </a:p>
          <a:p>
            <a:pPr algn="just" eaLnBrk="1" hangingPunct="1">
              <a:lnSpc>
                <a:spcPct val="95000"/>
              </a:lnSpc>
              <a:spcBef>
                <a:spcPct val="5000"/>
              </a:spcBef>
              <a:spcAft>
                <a:spcPct val="5000"/>
              </a:spcAft>
            </a:pPr>
            <a:r>
              <a:rPr lang="hu-HU" sz="2200" dirty="0" smtClean="0">
                <a:solidFill>
                  <a:srgbClr val="FFFF00"/>
                </a:solidFill>
                <a:effectLst/>
                <a:latin typeface="Arial" charset="0"/>
              </a:rPr>
              <a:t>Fő szabály: elhatárolt veszteséggel nem lehet nullára csökkenteni az adóalapot</a:t>
            </a:r>
          </a:p>
          <a:p>
            <a:pPr algn="just" eaLnBrk="1" hangingPunct="1">
              <a:lnSpc>
                <a:spcPct val="95000"/>
              </a:lnSpc>
              <a:spcBef>
                <a:spcPct val="5000"/>
              </a:spcBef>
              <a:spcAft>
                <a:spcPct val="5000"/>
              </a:spcAft>
            </a:pPr>
            <a:r>
              <a:rPr lang="hu-HU" sz="2200" dirty="0" smtClean="0">
                <a:solidFill>
                  <a:srgbClr val="FFFF00"/>
                </a:solidFill>
                <a:effectLst/>
                <a:latin typeface="Arial" charset="0"/>
              </a:rPr>
              <a:t>Átalakulás esetén a jogutód csak bizonyos feltételek teljesítése esetén viheti tovább a jogelőd veszteségét</a:t>
            </a:r>
          </a:p>
          <a:p>
            <a:pPr algn="just" eaLnBrk="1" hangingPunct="1">
              <a:lnSpc>
                <a:spcPct val="95000"/>
              </a:lnSpc>
              <a:spcBef>
                <a:spcPct val="0"/>
              </a:spcBef>
            </a:pPr>
            <a:endParaRPr lang="hu-HU" sz="2200" dirty="0" smtClean="0">
              <a:solidFill>
                <a:srgbClr val="FFFF00"/>
              </a:solidFill>
              <a:effectLst/>
              <a:latin typeface="Arial" charset="0"/>
            </a:endParaRPr>
          </a:p>
        </p:txBody>
      </p:sp>
      <p:sp>
        <p:nvSpPr>
          <p:cNvPr id="7" name="Dia számának helye 6"/>
          <p:cNvSpPr>
            <a:spLocks noGrp="1"/>
          </p:cNvSpPr>
          <p:nvPr>
            <p:ph type="sldNum" sz="quarter" idx="12"/>
          </p:nvPr>
        </p:nvSpPr>
        <p:spPr/>
        <p:txBody>
          <a:bodyPr/>
          <a:lstStyle/>
          <a:p>
            <a:pPr>
              <a:defRPr/>
            </a:pPr>
            <a:fld id="{F01D9AE2-5B9F-496F-BADD-352FABCFB1A7}" type="slidenum">
              <a:rPr lang="hu-HU"/>
              <a:pPr>
                <a:defRPr/>
              </a:pPr>
              <a:t>14</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slide(fromBottom)">
                                      <p:cBhvr>
                                        <p:cTn id="7" dur="500"/>
                                        <p:tgtEl>
                                          <p:spTgt spid="245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4580">
                                            <p:txEl>
                                              <p:pRg st="1" end="1"/>
                                            </p:txEl>
                                          </p:spTgt>
                                        </p:tgtEl>
                                        <p:attrNameLst>
                                          <p:attrName>style.visibility</p:attrName>
                                        </p:attrNameLst>
                                      </p:cBhvr>
                                      <p:to>
                                        <p:strVal val="visible"/>
                                      </p:to>
                                    </p:set>
                                    <p:animEffect transition="in" filter="slide(fromBottom)">
                                      <p:cBhvr>
                                        <p:cTn id="12" dur="500"/>
                                        <p:tgtEl>
                                          <p:spTgt spid="245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4580">
                                            <p:txEl>
                                              <p:pRg st="2" end="2"/>
                                            </p:txEl>
                                          </p:spTgt>
                                        </p:tgtEl>
                                        <p:attrNameLst>
                                          <p:attrName>style.visibility</p:attrName>
                                        </p:attrNameLst>
                                      </p:cBhvr>
                                      <p:to>
                                        <p:strVal val="visible"/>
                                      </p:to>
                                    </p:set>
                                    <p:animEffect transition="in" filter="slide(fromBottom)">
                                      <p:cBhvr>
                                        <p:cTn id="17" dur="500"/>
                                        <p:tgtEl>
                                          <p:spTgt spid="245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4580">
                                            <p:txEl>
                                              <p:pRg st="3" end="3"/>
                                            </p:txEl>
                                          </p:spTgt>
                                        </p:tgtEl>
                                        <p:attrNameLst>
                                          <p:attrName>style.visibility</p:attrName>
                                        </p:attrNameLst>
                                      </p:cBhvr>
                                      <p:to>
                                        <p:strVal val="visible"/>
                                      </p:to>
                                    </p:set>
                                    <p:animEffect transition="in" filter="slide(fromBottom)">
                                      <p:cBhvr>
                                        <p:cTn id="22" dur="500"/>
                                        <p:tgtEl>
                                          <p:spTgt spid="245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4580">
                                            <p:txEl>
                                              <p:pRg st="5" end="5"/>
                                            </p:txEl>
                                          </p:spTgt>
                                        </p:tgtEl>
                                        <p:attrNameLst>
                                          <p:attrName>style.visibility</p:attrName>
                                        </p:attrNameLst>
                                      </p:cBhvr>
                                      <p:to>
                                        <p:strVal val="visible"/>
                                      </p:to>
                                    </p:set>
                                    <p:animEffect transition="in" filter="slide(fromBottom)">
                                      <p:cBhvr>
                                        <p:cTn id="27" dur="500"/>
                                        <p:tgtEl>
                                          <p:spTgt spid="2458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4580">
                                            <p:txEl>
                                              <p:pRg st="6" end="6"/>
                                            </p:txEl>
                                          </p:spTgt>
                                        </p:tgtEl>
                                        <p:attrNameLst>
                                          <p:attrName>style.visibility</p:attrName>
                                        </p:attrNameLst>
                                      </p:cBhvr>
                                      <p:to>
                                        <p:strVal val="visible"/>
                                      </p:to>
                                    </p:set>
                                    <p:animEffect transition="in" filter="slide(fromBottom)">
                                      <p:cBhvr>
                                        <p:cTn id="32" dur="500"/>
                                        <p:tgtEl>
                                          <p:spTgt spid="2458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4580">
                                            <p:txEl>
                                              <p:pRg st="7" end="7"/>
                                            </p:txEl>
                                          </p:spTgt>
                                        </p:tgtEl>
                                        <p:attrNameLst>
                                          <p:attrName>style.visibility</p:attrName>
                                        </p:attrNameLst>
                                      </p:cBhvr>
                                      <p:to>
                                        <p:strVal val="visible"/>
                                      </p:to>
                                    </p:set>
                                    <p:animEffect transition="in" filter="slide(fromBottom)">
                                      <p:cBhvr>
                                        <p:cTn id="37" dur="500"/>
                                        <p:tgtEl>
                                          <p:spTgt spid="2458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24580">
                                            <p:txEl>
                                              <p:pRg st="9" end="9"/>
                                            </p:txEl>
                                          </p:spTgt>
                                        </p:tgtEl>
                                        <p:attrNameLst>
                                          <p:attrName>style.visibility</p:attrName>
                                        </p:attrNameLst>
                                      </p:cBhvr>
                                      <p:to>
                                        <p:strVal val="visible"/>
                                      </p:to>
                                    </p:set>
                                    <p:animEffect transition="in" filter="slide(fromBottom)">
                                      <p:cBhvr>
                                        <p:cTn id="42" dur="500"/>
                                        <p:tgtEl>
                                          <p:spTgt spid="24580">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24580">
                                            <p:txEl>
                                              <p:pRg st="10" end="10"/>
                                            </p:txEl>
                                          </p:spTgt>
                                        </p:tgtEl>
                                        <p:attrNameLst>
                                          <p:attrName>style.visibility</p:attrName>
                                        </p:attrNameLst>
                                      </p:cBhvr>
                                      <p:to>
                                        <p:strVal val="visible"/>
                                      </p:to>
                                    </p:set>
                                    <p:animEffect transition="in" filter="slide(fromBottom)">
                                      <p:cBhvr>
                                        <p:cTn id="47" dur="500"/>
                                        <p:tgtEl>
                                          <p:spTgt spid="2458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hu-HU" sz="4000" smtClean="0">
                <a:solidFill>
                  <a:srgbClr val="FFFF00"/>
                </a:solidFill>
              </a:rPr>
              <a:t>Társasági adó   2013</a:t>
            </a:r>
          </a:p>
        </p:txBody>
      </p:sp>
      <p:sp>
        <p:nvSpPr>
          <p:cNvPr id="25604" name="Rectangle 3"/>
          <p:cNvSpPr>
            <a:spLocks noGrp="1" noChangeArrowheads="1"/>
          </p:cNvSpPr>
          <p:nvPr>
            <p:ph type="body" sz="half" idx="1"/>
          </p:nvPr>
        </p:nvSpPr>
        <p:spPr>
          <a:xfrm>
            <a:off x="539750" y="1700213"/>
            <a:ext cx="8218488" cy="4141787"/>
          </a:xfrm>
        </p:spPr>
        <p:txBody>
          <a:bodyPr>
            <a:normAutofit fontScale="92500"/>
          </a:bodyPr>
          <a:lstStyle/>
          <a:p>
            <a:pPr eaLnBrk="1" hangingPunct="1">
              <a:lnSpc>
                <a:spcPct val="95000"/>
              </a:lnSpc>
              <a:spcAft>
                <a:spcPct val="10000"/>
              </a:spcAft>
              <a:buFont typeface="Wingdings" pitchFamily="2" charset="2"/>
              <a:buNone/>
            </a:pPr>
            <a:r>
              <a:rPr lang="hu-HU" sz="2500" b="1" dirty="0" smtClean="0">
                <a:solidFill>
                  <a:schemeClr val="tx2">
                    <a:lumMod val="75000"/>
                  </a:schemeClr>
                </a:solidFill>
                <a:effectLst/>
                <a:latin typeface="Arial" charset="0"/>
              </a:rPr>
              <a:t>Jövedelem minimum</a:t>
            </a:r>
          </a:p>
          <a:p>
            <a:pPr eaLnBrk="1" hangingPunct="1">
              <a:lnSpc>
                <a:spcPct val="95000"/>
              </a:lnSpc>
              <a:spcAft>
                <a:spcPct val="10000"/>
              </a:spcAft>
            </a:pPr>
            <a:r>
              <a:rPr lang="hu-HU" sz="2500" dirty="0" smtClean="0">
                <a:solidFill>
                  <a:srgbClr val="FFFF00"/>
                </a:solidFill>
                <a:effectLst/>
                <a:latin typeface="Arial" charset="0"/>
              </a:rPr>
              <a:t>Korrigált bevétel 2 %-a</a:t>
            </a:r>
          </a:p>
          <a:p>
            <a:pPr eaLnBrk="1" hangingPunct="1">
              <a:lnSpc>
                <a:spcPct val="95000"/>
              </a:lnSpc>
              <a:spcAft>
                <a:spcPct val="10000"/>
              </a:spcAft>
            </a:pPr>
            <a:r>
              <a:rPr lang="hu-HU" sz="2500" dirty="0" smtClean="0">
                <a:solidFill>
                  <a:srgbClr val="FFFF00"/>
                </a:solidFill>
                <a:effectLst/>
                <a:latin typeface="Arial" charset="0"/>
              </a:rPr>
              <a:t>Bevételt csökkentő tétel</a:t>
            </a:r>
          </a:p>
          <a:p>
            <a:pPr lvl="1" eaLnBrk="1" hangingPunct="1">
              <a:lnSpc>
                <a:spcPct val="95000"/>
              </a:lnSpc>
              <a:spcAft>
                <a:spcPct val="10000"/>
              </a:spcAft>
            </a:pPr>
            <a:r>
              <a:rPr lang="hu-HU" sz="2100" dirty="0" err="1" smtClean="0">
                <a:solidFill>
                  <a:srgbClr val="FFFF00"/>
                </a:solidFill>
                <a:effectLst/>
                <a:latin typeface="Arial" charset="0"/>
              </a:rPr>
              <a:t>Elábé</a:t>
            </a:r>
            <a:endParaRPr lang="hu-HU" sz="2100" dirty="0" smtClean="0">
              <a:solidFill>
                <a:srgbClr val="FFFF00"/>
              </a:solidFill>
              <a:effectLst/>
              <a:latin typeface="Arial" charset="0"/>
            </a:endParaRPr>
          </a:p>
          <a:p>
            <a:pPr lvl="1" eaLnBrk="1" hangingPunct="1">
              <a:lnSpc>
                <a:spcPct val="95000"/>
              </a:lnSpc>
              <a:spcAft>
                <a:spcPct val="10000"/>
              </a:spcAft>
            </a:pPr>
            <a:r>
              <a:rPr lang="hu-HU" sz="2100" dirty="0" smtClean="0">
                <a:solidFill>
                  <a:srgbClr val="FFFF00"/>
                </a:solidFill>
                <a:effectLst/>
                <a:latin typeface="Arial" charset="0"/>
              </a:rPr>
              <a:t>Közvetített szolgáltatás</a:t>
            </a:r>
          </a:p>
          <a:p>
            <a:pPr eaLnBrk="1" hangingPunct="1">
              <a:lnSpc>
                <a:spcPct val="95000"/>
              </a:lnSpc>
              <a:spcAft>
                <a:spcPct val="10000"/>
              </a:spcAft>
            </a:pPr>
            <a:r>
              <a:rPr lang="hu-HU" sz="2500" b="1" u="sng" dirty="0" smtClean="0">
                <a:solidFill>
                  <a:schemeClr val="tx2">
                    <a:lumMod val="75000"/>
                  </a:schemeClr>
                </a:solidFill>
                <a:effectLst/>
                <a:latin typeface="Arial" charset="0"/>
              </a:rPr>
              <a:t>Bevételt növelő tétel</a:t>
            </a:r>
          </a:p>
          <a:p>
            <a:pPr lvl="1" eaLnBrk="1" hangingPunct="1">
              <a:lnSpc>
                <a:spcPct val="95000"/>
              </a:lnSpc>
              <a:spcAft>
                <a:spcPct val="10000"/>
              </a:spcAft>
            </a:pPr>
            <a:r>
              <a:rPr lang="hu-HU" sz="2100" b="1" u="sng" dirty="0" smtClean="0">
                <a:solidFill>
                  <a:schemeClr val="tx2">
                    <a:lumMod val="75000"/>
                  </a:schemeClr>
                </a:solidFill>
                <a:effectLst/>
                <a:latin typeface="Arial" charset="0"/>
              </a:rPr>
              <a:t>Taggal szemben fennálló kötelezettség napi átlagos állományának tárgyévi növekménye</a:t>
            </a:r>
          </a:p>
          <a:p>
            <a:pPr lvl="2" eaLnBrk="1" hangingPunct="1">
              <a:lnSpc>
                <a:spcPct val="95000"/>
              </a:lnSpc>
              <a:spcAft>
                <a:spcPct val="10000"/>
              </a:spcAft>
            </a:pPr>
            <a:r>
              <a:rPr lang="hu-HU" sz="2100" dirty="0" smtClean="0">
                <a:solidFill>
                  <a:srgbClr val="FFFF00"/>
                </a:solidFill>
                <a:effectLst/>
                <a:latin typeface="Arial" charset="0"/>
              </a:rPr>
              <a:t>Például tagi kölcsön, ki nem fizetett, de jóváhagyott osztalék</a:t>
            </a:r>
          </a:p>
          <a:p>
            <a:pPr lvl="2" eaLnBrk="1" hangingPunct="1">
              <a:lnSpc>
                <a:spcPct val="95000"/>
              </a:lnSpc>
              <a:spcAft>
                <a:spcPct val="10000"/>
              </a:spcAft>
            </a:pPr>
            <a:r>
              <a:rPr lang="hu-HU" sz="2100" dirty="0" smtClean="0">
                <a:solidFill>
                  <a:srgbClr val="FFFF00"/>
                </a:solidFill>
                <a:effectLst/>
                <a:latin typeface="Arial" charset="0"/>
              </a:rPr>
              <a:t>De nem kell kötelezettségként figyelembe venni az áruszállításból, szolgáltatásból származó kötelezettséget</a:t>
            </a:r>
          </a:p>
        </p:txBody>
      </p:sp>
      <p:sp>
        <p:nvSpPr>
          <p:cNvPr id="7" name="Dia számának helye 6"/>
          <p:cNvSpPr>
            <a:spLocks noGrp="1"/>
          </p:cNvSpPr>
          <p:nvPr>
            <p:ph type="sldNum" sz="quarter" idx="12"/>
          </p:nvPr>
        </p:nvSpPr>
        <p:spPr/>
        <p:txBody>
          <a:bodyPr/>
          <a:lstStyle/>
          <a:p>
            <a:pPr>
              <a:defRPr/>
            </a:pPr>
            <a:fld id="{A62FE602-18B8-474A-8F31-2D5092231226}" type="slidenum">
              <a:rPr lang="hu-HU"/>
              <a:pPr>
                <a:defRPr/>
              </a:pPr>
              <a:t>15</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slide(fromBottom)">
                                      <p:cBhvr>
                                        <p:cTn id="7" dur="500"/>
                                        <p:tgtEl>
                                          <p:spTgt spid="256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5604">
                                            <p:txEl>
                                              <p:pRg st="1" end="1"/>
                                            </p:txEl>
                                          </p:spTgt>
                                        </p:tgtEl>
                                        <p:attrNameLst>
                                          <p:attrName>style.visibility</p:attrName>
                                        </p:attrNameLst>
                                      </p:cBhvr>
                                      <p:to>
                                        <p:strVal val="visible"/>
                                      </p:to>
                                    </p:set>
                                    <p:animEffect transition="in" filter="slide(fromBottom)">
                                      <p:cBhvr>
                                        <p:cTn id="12" dur="500"/>
                                        <p:tgtEl>
                                          <p:spTgt spid="256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5604">
                                            <p:txEl>
                                              <p:pRg st="2" end="2"/>
                                            </p:txEl>
                                          </p:spTgt>
                                        </p:tgtEl>
                                        <p:attrNameLst>
                                          <p:attrName>style.visibility</p:attrName>
                                        </p:attrNameLst>
                                      </p:cBhvr>
                                      <p:to>
                                        <p:strVal val="visible"/>
                                      </p:to>
                                    </p:set>
                                    <p:animEffect transition="in" filter="slide(fromBottom)">
                                      <p:cBhvr>
                                        <p:cTn id="17" dur="500"/>
                                        <p:tgtEl>
                                          <p:spTgt spid="256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5604">
                                            <p:txEl>
                                              <p:pRg st="3" end="3"/>
                                            </p:txEl>
                                          </p:spTgt>
                                        </p:tgtEl>
                                        <p:attrNameLst>
                                          <p:attrName>style.visibility</p:attrName>
                                        </p:attrNameLst>
                                      </p:cBhvr>
                                      <p:to>
                                        <p:strVal val="visible"/>
                                      </p:to>
                                    </p:set>
                                    <p:animEffect transition="in" filter="slide(fromBottom)">
                                      <p:cBhvr>
                                        <p:cTn id="22" dur="500"/>
                                        <p:tgtEl>
                                          <p:spTgt spid="256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5604">
                                            <p:txEl>
                                              <p:pRg st="4" end="4"/>
                                            </p:txEl>
                                          </p:spTgt>
                                        </p:tgtEl>
                                        <p:attrNameLst>
                                          <p:attrName>style.visibility</p:attrName>
                                        </p:attrNameLst>
                                      </p:cBhvr>
                                      <p:to>
                                        <p:strVal val="visible"/>
                                      </p:to>
                                    </p:set>
                                    <p:animEffect transition="in" filter="slide(fromBottom)">
                                      <p:cBhvr>
                                        <p:cTn id="27" dur="500"/>
                                        <p:tgtEl>
                                          <p:spTgt spid="2560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5604">
                                            <p:txEl>
                                              <p:pRg st="5" end="5"/>
                                            </p:txEl>
                                          </p:spTgt>
                                        </p:tgtEl>
                                        <p:attrNameLst>
                                          <p:attrName>style.visibility</p:attrName>
                                        </p:attrNameLst>
                                      </p:cBhvr>
                                      <p:to>
                                        <p:strVal val="visible"/>
                                      </p:to>
                                    </p:set>
                                    <p:animEffect transition="in" filter="slide(fromBottom)">
                                      <p:cBhvr>
                                        <p:cTn id="32" dur="500"/>
                                        <p:tgtEl>
                                          <p:spTgt spid="2560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5604">
                                            <p:txEl>
                                              <p:pRg st="6" end="6"/>
                                            </p:txEl>
                                          </p:spTgt>
                                        </p:tgtEl>
                                        <p:attrNameLst>
                                          <p:attrName>style.visibility</p:attrName>
                                        </p:attrNameLst>
                                      </p:cBhvr>
                                      <p:to>
                                        <p:strVal val="visible"/>
                                      </p:to>
                                    </p:set>
                                    <p:animEffect transition="in" filter="slide(fromBottom)">
                                      <p:cBhvr>
                                        <p:cTn id="37" dur="500"/>
                                        <p:tgtEl>
                                          <p:spTgt spid="2560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25604">
                                            <p:txEl>
                                              <p:pRg st="7" end="7"/>
                                            </p:txEl>
                                          </p:spTgt>
                                        </p:tgtEl>
                                        <p:attrNameLst>
                                          <p:attrName>style.visibility</p:attrName>
                                        </p:attrNameLst>
                                      </p:cBhvr>
                                      <p:to>
                                        <p:strVal val="visible"/>
                                      </p:to>
                                    </p:set>
                                    <p:animEffect transition="in" filter="slide(fromBottom)">
                                      <p:cBhvr>
                                        <p:cTn id="42" dur="500"/>
                                        <p:tgtEl>
                                          <p:spTgt spid="2560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25604">
                                            <p:txEl>
                                              <p:pRg st="8" end="8"/>
                                            </p:txEl>
                                          </p:spTgt>
                                        </p:tgtEl>
                                        <p:attrNameLst>
                                          <p:attrName>style.visibility</p:attrName>
                                        </p:attrNameLst>
                                      </p:cBhvr>
                                      <p:to>
                                        <p:strVal val="visible"/>
                                      </p:to>
                                    </p:set>
                                    <p:animEffect transition="in" filter="slide(fromBottom)">
                                      <p:cBhvr>
                                        <p:cTn id="47" dur="500"/>
                                        <p:tgtEl>
                                          <p:spTgt spid="2560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Társasági adó</a:t>
            </a:r>
            <a:br>
              <a:rPr lang="hu-HU" dirty="0" smtClean="0"/>
            </a:br>
            <a:r>
              <a:rPr lang="hu-HU" b="1" dirty="0" smtClean="0"/>
              <a:t>Adóalap </a:t>
            </a:r>
            <a:r>
              <a:rPr lang="hu-HU" b="1" dirty="0" smtClean="0">
                <a:solidFill>
                  <a:srgbClr val="FF0000"/>
                </a:solidFill>
              </a:rPr>
              <a:t>növelő</a:t>
            </a:r>
            <a:r>
              <a:rPr lang="hu-HU" b="1" dirty="0" smtClean="0"/>
              <a:t> </a:t>
            </a:r>
            <a:r>
              <a:rPr lang="hu-HU" b="1" dirty="0" smtClean="0"/>
              <a:t>tételek</a:t>
            </a:r>
            <a:endParaRPr lang="hu-HU" dirty="0"/>
          </a:p>
        </p:txBody>
      </p:sp>
      <p:sp>
        <p:nvSpPr>
          <p:cNvPr id="3" name="Tartalom helye 2"/>
          <p:cNvSpPr>
            <a:spLocks noGrp="1"/>
          </p:cNvSpPr>
          <p:nvPr>
            <p:ph idx="1"/>
          </p:nvPr>
        </p:nvSpPr>
        <p:spPr>
          <a:xfrm>
            <a:off x="395536" y="1484784"/>
            <a:ext cx="4176464" cy="4925144"/>
          </a:xfrm>
        </p:spPr>
        <p:txBody>
          <a:bodyPr>
            <a:noAutofit/>
          </a:bodyPr>
          <a:lstStyle/>
          <a:p>
            <a:pPr lvl="0">
              <a:buNone/>
            </a:pPr>
            <a:r>
              <a:rPr lang="hu-HU" sz="900" b="1" dirty="0" smtClean="0"/>
              <a:t>1.Számviteli </a:t>
            </a:r>
            <a:r>
              <a:rPr lang="hu-HU" sz="900" b="1" dirty="0" err="1" smtClean="0"/>
              <a:t>tv.által</a:t>
            </a:r>
            <a:r>
              <a:rPr lang="hu-HU" sz="900" b="1" dirty="0" smtClean="0"/>
              <a:t> elismert értékcsökkenési leírás </a:t>
            </a:r>
            <a:r>
              <a:rPr lang="hu-HU" sz="900" dirty="0" smtClean="0"/>
              <a:t>(terv szerinti és terven felüli) </a:t>
            </a:r>
          </a:p>
          <a:p>
            <a:pPr lvl="0">
              <a:buNone/>
            </a:pPr>
            <a:r>
              <a:rPr lang="hu-HU" sz="900" b="1" dirty="0" smtClean="0"/>
              <a:t>2. Tárgyi </a:t>
            </a:r>
            <a:r>
              <a:rPr lang="hu-HU" sz="900" b="1" dirty="0" smtClean="0"/>
              <a:t>eszköz, immateriális jószág kivezetésekor</a:t>
            </a:r>
            <a:r>
              <a:rPr lang="hu-HU" sz="900" dirty="0" smtClean="0"/>
              <a:t> könyv szerinti érték </a:t>
            </a:r>
          </a:p>
          <a:p>
            <a:pPr lvl="0">
              <a:buNone/>
            </a:pPr>
            <a:r>
              <a:rPr lang="hu-HU" sz="900" b="1" dirty="0" smtClean="0"/>
              <a:t>3. Nem </a:t>
            </a:r>
            <a:r>
              <a:rPr lang="hu-HU" sz="900" b="1" dirty="0" smtClean="0"/>
              <a:t>a vállalkozás érdekében felmerült költségek</a:t>
            </a:r>
            <a:r>
              <a:rPr lang="hu-HU" sz="900" dirty="0" smtClean="0"/>
              <a:t> különösen  :</a:t>
            </a:r>
          </a:p>
          <a:p>
            <a:pPr lvl="1"/>
            <a:r>
              <a:rPr lang="hu-HU" sz="900" strike="sngStrike" dirty="0" smtClean="0"/>
              <a:t>reprezentáció és üzleti ajándék címén elszámolt ráfordítás </a:t>
            </a:r>
            <a:r>
              <a:rPr lang="hu-HU" sz="900" dirty="0" smtClean="0"/>
              <a:t>2012.01.01-től elismert költség!!!!</a:t>
            </a:r>
          </a:p>
          <a:p>
            <a:pPr lvl="1"/>
            <a:r>
              <a:rPr lang="hu-HU" sz="900" dirty="0" smtClean="0"/>
              <a:t>minden olyan szolgáltatás ellenértéke, mely a 200 ezer forintot meghaladja és nem utal ésszerű gazdálkodásra</a:t>
            </a:r>
          </a:p>
          <a:p>
            <a:pPr lvl="1"/>
            <a:r>
              <a:rPr lang="hu-HU" sz="900" dirty="0" smtClean="0"/>
              <a:t>hiányzó, selejtezett eszköz,áru nincs megfelelően jegyzőkönyvezve, vagy tárolása nem volt megfelelő és ezért ment tönkre. Tehát, ha megállapítható, hogy a vállalkozó nem tett meg mindent a hiányból eredő veszteség mérséklésére</a:t>
            </a:r>
          </a:p>
          <a:p>
            <a:pPr lvl="1"/>
            <a:r>
              <a:rPr lang="hu-HU" sz="900" dirty="0" smtClean="0"/>
              <a:t>megállapodás alapján fizetett egészségbiztosítási járulék</a:t>
            </a:r>
          </a:p>
          <a:p>
            <a:pPr lvl="1"/>
            <a:r>
              <a:rPr lang="hu-HU" sz="900" dirty="0" smtClean="0"/>
              <a:t>off-shore cégnek kifizetett ellenérték, kivéve, ha az adózó bizonyítja, hogy az a vállalkozás érdekében merült fel</a:t>
            </a:r>
          </a:p>
          <a:p>
            <a:pPr lvl="1"/>
            <a:r>
              <a:rPr lang="hu-HU" sz="900" dirty="0" smtClean="0"/>
              <a:t>véglegesen átadott pénzeszköz/eszköz, annak áfája (amennyiben az átvevő nem téríti meg), átvállalt kötelezettség, térítés nélküli eszközátadás, szolgáltatásnyújtás, amennyiben </a:t>
            </a:r>
          </a:p>
          <a:p>
            <a:pPr lvl="2"/>
            <a:r>
              <a:rPr lang="hu-HU" sz="900" dirty="0" smtClean="0"/>
              <a:t>olyan külföldi személy kapja, amelynek államával Magyarországnak nincs hatályos egyezménye a kettős adóztatás elkerüléséről</a:t>
            </a:r>
          </a:p>
          <a:p>
            <a:pPr lvl="2"/>
            <a:r>
              <a:rPr lang="hu-HU" sz="900" dirty="0" smtClean="0"/>
              <a:t>ellenőrzött külföldi társaság (off-shore) cég kapja - meghatározás lásd feljebb</a:t>
            </a:r>
          </a:p>
          <a:p>
            <a:pPr lvl="2"/>
            <a:r>
              <a:rPr lang="hu-HU" sz="900" dirty="0" smtClean="0"/>
              <a:t>olyan személy kapja, melynek vállalkozása veszteséges. Ehhez be kell szerezni a juttatásban részesülő nyilatkozatát, hogy e nélkül a juttatás nélküli eredménye nem lesz negatív és ezt utólag a beszámolóval is alá kell támasztani !</a:t>
            </a:r>
          </a:p>
          <a:p>
            <a:pPr lvl="0">
              <a:buNone/>
            </a:pPr>
            <a:r>
              <a:rPr lang="hu-HU" sz="900" b="1" dirty="0" smtClean="0"/>
              <a:t>4.. Jogerős </a:t>
            </a:r>
            <a:r>
              <a:rPr lang="hu-HU" sz="900" b="1" dirty="0" smtClean="0"/>
              <a:t>határozatban megállapított bírság, büntetés (kivéve, ha önellenőrzéshez kapcsolódik) </a:t>
            </a:r>
            <a:endParaRPr lang="hu-HU" sz="900" b="1" dirty="0" smtClean="0"/>
          </a:p>
          <a:p>
            <a:pPr lvl="0">
              <a:buNone/>
            </a:pPr>
            <a:r>
              <a:rPr lang="hu-HU" sz="900" b="1" dirty="0" smtClean="0"/>
              <a:t>5. Követelésre </a:t>
            </a:r>
            <a:r>
              <a:rPr lang="hu-HU" sz="900" b="1" dirty="0" smtClean="0"/>
              <a:t>elszámolt értékvesztés</a:t>
            </a:r>
          </a:p>
          <a:p>
            <a:pPr lvl="0">
              <a:buNone/>
            </a:pPr>
            <a:r>
              <a:rPr lang="hu-HU" sz="900" b="1" dirty="0" smtClean="0"/>
              <a:t>6 . Behajthatatlannak </a:t>
            </a:r>
            <a:r>
              <a:rPr lang="hu-HU" sz="900" b="1" dirty="0" smtClean="0"/>
              <a:t>nem minősülő, elengedett követelés</a:t>
            </a:r>
            <a:r>
              <a:rPr lang="hu-HU" sz="900" dirty="0" smtClean="0"/>
              <a:t>, kivéve, ha elengedése magánszemély, vagy  nem kapcsolt vállalkozás javára történik </a:t>
            </a:r>
          </a:p>
        </p:txBody>
      </p:sp>
      <p:sp>
        <p:nvSpPr>
          <p:cNvPr id="4" name="Tartalom helye 2"/>
          <p:cNvSpPr txBox="1">
            <a:spLocks/>
          </p:cNvSpPr>
          <p:nvPr/>
        </p:nvSpPr>
        <p:spPr>
          <a:xfrm>
            <a:off x="4716016" y="1556792"/>
            <a:ext cx="4114800" cy="4525963"/>
          </a:xfrm>
          <a:prstGeom prst="rect">
            <a:avLst/>
          </a:prstGeom>
        </p:spPr>
        <p:txBody>
          <a:bodyPr vert="horz" lIns="91440" tIns="45720" rIns="91440" bIns="45720" rtlCol="0">
            <a:noAutofit/>
          </a:bodyPr>
          <a:lstStyle/>
          <a:p>
            <a:pPr lvl="0">
              <a:buNone/>
            </a:pPr>
            <a:r>
              <a:rPr lang="hu-HU" sz="900" b="1" dirty="0" smtClean="0"/>
              <a:t>7. Beruházási kedvezmény kétszerese</a:t>
            </a:r>
            <a:r>
              <a:rPr lang="hu-HU" sz="900" dirty="0" smtClean="0"/>
              <a:t> (</a:t>
            </a:r>
            <a:r>
              <a:rPr lang="hu-HU" sz="900" dirty="0" err="1" smtClean="0"/>
              <a:t>lsd.adóalap</a:t>
            </a:r>
            <a:r>
              <a:rPr lang="hu-HU" sz="900" dirty="0" smtClean="0"/>
              <a:t> csökkentő tételek 3.pont), amennyiben az adózó a negyedik év végéig azt elidegeníti (eladja, </a:t>
            </a:r>
            <a:r>
              <a:rPr lang="hu-HU" sz="900" dirty="0" err="1" smtClean="0"/>
              <a:t>stb</a:t>
            </a:r>
            <a:r>
              <a:rPr lang="hu-HU" sz="900" dirty="0" smtClean="0"/>
              <a:t>), nem helyezi üzembe, nem veszi használatba </a:t>
            </a:r>
          </a:p>
          <a:p>
            <a:pPr lvl="0">
              <a:buNone/>
            </a:pPr>
            <a:r>
              <a:rPr lang="hu-HU" sz="900" b="1" dirty="0" smtClean="0"/>
              <a:t>8. </a:t>
            </a:r>
            <a:r>
              <a:rPr lang="hu-HU" sz="900" b="1" dirty="0" err="1" smtClean="0"/>
              <a:t>Adóellenörzés</a:t>
            </a:r>
            <a:r>
              <a:rPr lang="hu-HU" sz="900" b="1" dirty="0" smtClean="0"/>
              <a:t>, önellenőrzés során költség</a:t>
            </a:r>
            <a:r>
              <a:rPr lang="hu-HU" sz="900" dirty="0" smtClean="0"/>
              <a:t>ként elszámolt összeg </a:t>
            </a:r>
          </a:p>
          <a:p>
            <a:pPr lvl="0"/>
            <a:r>
              <a:rPr lang="hu-HU" sz="900" b="1" dirty="0" smtClean="0"/>
              <a:t>9. Alultőkésítési </a:t>
            </a:r>
            <a:r>
              <a:rPr lang="hu-HU" sz="900" b="1" dirty="0" smtClean="0"/>
              <a:t>szabály</a:t>
            </a:r>
            <a:r>
              <a:rPr lang="hu-HU" sz="900" dirty="0" smtClean="0"/>
              <a:t> : nem kapcsolt vállalkozástól kapott kölcsönre (kivéve hitelintézettől) fizetendő kamat összege, amennyiben a tartozás napi átlagos állománya nagyobb, mint a saját tőke napi átlagos állományának háromszorosa. Tehát pl. egy egyenlőre veszteséges (negatív saját tőkés) magyar leányvállalatnál az anya által ráterhelt kamatköltség mindig adóalap növelő tétel </a:t>
            </a:r>
          </a:p>
          <a:p>
            <a:pPr lvl="0"/>
            <a:r>
              <a:rPr lang="hu-HU" sz="900" b="1" dirty="0" smtClean="0"/>
              <a:t>10. Átlagos </a:t>
            </a:r>
            <a:r>
              <a:rPr lang="hu-HU" sz="900" b="1" dirty="0" smtClean="0"/>
              <a:t>állományi létszám csökkenés</a:t>
            </a:r>
            <a:r>
              <a:rPr lang="hu-HU" sz="900" dirty="0" smtClean="0"/>
              <a:t>énél a csökkenés és az előző évi minimálbér szorzata 20%-al növelten (de </a:t>
            </a:r>
            <a:r>
              <a:rPr lang="hu-HU" sz="900" dirty="0" err="1" smtClean="0"/>
              <a:t>max.az</a:t>
            </a:r>
            <a:r>
              <a:rPr lang="hu-HU" sz="900" dirty="0" smtClean="0"/>
              <a:t> előző években ilyen címen elszámolt adóalapot csökkentő összeg 20%-al növelten), ha három éven belül történik a létszámcsökkenés. Kivéve, ha a csökkenés betegség, vagy szülés miatt következik be </a:t>
            </a:r>
          </a:p>
          <a:p>
            <a:pPr lvl="0"/>
            <a:r>
              <a:rPr lang="hu-HU" sz="900" b="1" dirty="0" smtClean="0"/>
              <a:t>11. Képzett </a:t>
            </a:r>
            <a:r>
              <a:rPr lang="hu-HU" sz="900" b="1" dirty="0" smtClean="0"/>
              <a:t>céltartalék</a:t>
            </a:r>
            <a:r>
              <a:rPr lang="hu-HU" sz="900" dirty="0" smtClean="0"/>
              <a:t> (kötelező céltartalékot képezni </a:t>
            </a:r>
            <a:r>
              <a:rPr lang="hu-HU" sz="900" dirty="0" err="1" smtClean="0"/>
              <a:t>pl.garanciális</a:t>
            </a:r>
            <a:r>
              <a:rPr lang="hu-HU" sz="900" dirty="0" smtClean="0"/>
              <a:t> kötelezettségekre, végkielégítésre) miatt adóévben elszámolt ráfordítás </a:t>
            </a:r>
          </a:p>
          <a:p>
            <a:r>
              <a:rPr lang="hu-HU" sz="900" b="1" dirty="0" smtClean="0"/>
              <a:t>2012-től:</a:t>
            </a:r>
            <a:endParaRPr lang="hu-HU" sz="900" dirty="0" smtClean="0"/>
          </a:p>
          <a:p>
            <a:r>
              <a:rPr lang="hu-HU" sz="900" b="1" i="1" dirty="0" smtClean="0"/>
              <a:t>12. A bejelentett immateriális jószág bármely jogcímen történő kivezetése (ide nem értve az átalakulás miatti elszámolást) következtében az elszámolt ráfordításnak az elszámolt bevételt meghaladó része.</a:t>
            </a:r>
            <a:endParaRPr lang="hu-HU" sz="900" dirty="0" smtClean="0"/>
          </a:p>
          <a:p>
            <a:r>
              <a:rPr lang="hu-HU" sz="900" b="1" i="1" dirty="0" smtClean="0"/>
              <a:t>13. Az adózó által (a közhasznú, kiemelkedően közhasznú szervezet kivételével) az adóévben nem adomány céljából visszafizetési kötelezettség nélkül adott pénzeszköz, a térítés nélkül átadott eszköz könyv szerinti értéke, az adózó által ellenérték nélkül átvállalt kötelezettségnek az adóévi adózás előtti eredmény terhére elszámolt összege, az ingyenesen nyújtott szolgáltatás bekerülési értéke, valamint e juttatásokkal kapcsolatban ráfordításként elszámolt általános forgalmi adó</a:t>
            </a:r>
            <a:endParaRPr lang="hu-HU" sz="900" dirty="0" smtClean="0"/>
          </a:p>
          <a:p>
            <a:r>
              <a:rPr lang="hu-HU" sz="900" b="1" i="1" dirty="0" smtClean="0"/>
              <a:t>14. a termőföldből átminősített ingatlanvagyont tulajdonában tartó társaság tagjánál azon összeg kétszerese, amellyel a részesedés értékesítéséből származó árfolyamnyereség meghaladja a részesedés tulajdonban tartásának időszakára kiszámított szokásos eredményt.</a:t>
            </a:r>
            <a:endParaRPr lang="hu-HU" sz="900" dirty="0" smtClean="0"/>
          </a:p>
          <a:p>
            <a:r>
              <a:rPr lang="hu-HU" sz="900" i="1" dirty="0" smtClean="0"/>
              <a:t>15. Ellenőrzött külföldi társaságban lévő részesedésre adóévben ráfordításként elszámolt értékvesztés, árfolyamveszteség, vagy </a:t>
            </a:r>
            <a:r>
              <a:rPr lang="hu-HU" sz="900" b="1" i="1" dirty="0" smtClean="0"/>
              <a:t>bejelentett részesedésre</a:t>
            </a:r>
            <a:r>
              <a:rPr lang="hu-HU" sz="900" i="1" dirty="0" smtClean="0"/>
              <a:t> adóévben elszámolt értékvesztés, </a:t>
            </a:r>
            <a:r>
              <a:rPr lang="hu-HU" sz="900" b="1" i="1" dirty="0" smtClean="0"/>
              <a:t>árfolyamveszteség</a:t>
            </a:r>
            <a:r>
              <a:rPr lang="hu-HU" sz="900" i="1" dirty="0" smtClean="0"/>
              <a:t>, valamint részesedés kivezetése (KV átalakulás) miatt a ráfordítás bevételt meghaladó része.</a:t>
            </a:r>
            <a:endParaRPr lang="hu-HU" sz="900" dirty="0" smtClean="0"/>
          </a:p>
          <a:p>
            <a:r>
              <a:rPr lang="hu-HU" sz="900" dirty="0" smtClean="0"/>
              <a:t> </a:t>
            </a:r>
          </a:p>
          <a:p>
            <a:r>
              <a:rPr lang="hu-HU" sz="9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u-HU"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Társasági adó</a:t>
            </a:r>
            <a:br>
              <a:rPr lang="hu-HU" dirty="0" smtClean="0"/>
            </a:br>
            <a:r>
              <a:rPr lang="hu-HU" b="1" dirty="0" smtClean="0"/>
              <a:t>Adóalap </a:t>
            </a:r>
            <a:r>
              <a:rPr lang="hu-HU" b="1" dirty="0" smtClean="0">
                <a:solidFill>
                  <a:srgbClr val="FF0000"/>
                </a:solidFill>
              </a:rPr>
              <a:t>csökkentő</a:t>
            </a:r>
            <a:r>
              <a:rPr lang="hu-HU" b="1" dirty="0" smtClean="0"/>
              <a:t> tételek</a:t>
            </a:r>
          </a:p>
        </p:txBody>
      </p:sp>
      <p:sp>
        <p:nvSpPr>
          <p:cNvPr id="3" name="Tartalom helye 2"/>
          <p:cNvSpPr>
            <a:spLocks noGrp="1"/>
          </p:cNvSpPr>
          <p:nvPr>
            <p:ph idx="1"/>
          </p:nvPr>
        </p:nvSpPr>
        <p:spPr>
          <a:xfrm>
            <a:off x="179512" y="1412776"/>
            <a:ext cx="4258816" cy="4968552"/>
          </a:xfrm>
        </p:spPr>
        <p:txBody>
          <a:bodyPr>
            <a:normAutofit fontScale="85000" lnSpcReduction="20000"/>
          </a:bodyPr>
          <a:lstStyle/>
          <a:p>
            <a:r>
              <a:rPr lang="hu-HU" sz="1200" b="1" dirty="0" smtClean="0"/>
              <a:t>1</a:t>
            </a:r>
            <a:r>
              <a:rPr lang="hu-HU" sz="1200" b="1" dirty="0" smtClean="0"/>
              <a:t>. Korábbi évek elhatárolt vesztesége</a:t>
            </a:r>
            <a:r>
              <a:rPr lang="hu-HU" sz="1200" dirty="0" smtClean="0"/>
              <a:t>  (</a:t>
            </a:r>
            <a:r>
              <a:rPr lang="hu-HU" sz="1200" dirty="0" err="1" smtClean="0"/>
              <a:t>max</a:t>
            </a:r>
            <a:r>
              <a:rPr lang="hu-HU" sz="1200" dirty="0" smtClean="0"/>
              <a:t>. adóalap 50 </a:t>
            </a:r>
            <a:r>
              <a:rPr lang="hu-HU" sz="1200" dirty="0" smtClean="0"/>
              <a:t>%</a:t>
            </a:r>
            <a:r>
              <a:rPr lang="hu-HU" sz="1200" b="1" i="1" dirty="0" smtClean="0"/>
              <a:t>)</a:t>
            </a:r>
            <a:endParaRPr lang="hu-HU" sz="1200" dirty="0" smtClean="0"/>
          </a:p>
          <a:p>
            <a:r>
              <a:rPr lang="hu-HU" sz="1200" b="1" i="1" dirty="0" smtClean="0"/>
              <a:t>2.</a:t>
            </a:r>
            <a:r>
              <a:rPr lang="hu-HU" sz="1200" i="1" dirty="0" smtClean="0"/>
              <a:t>  </a:t>
            </a:r>
            <a:r>
              <a:rPr lang="hu-HU" sz="1200" b="1" dirty="0" smtClean="0"/>
              <a:t>Adótörvény szerinti értékcsökkenés</a:t>
            </a:r>
            <a:r>
              <a:rPr lang="hu-HU" sz="1200" dirty="0" smtClean="0"/>
              <a:t> (épületek 2%, </a:t>
            </a:r>
            <a:r>
              <a:rPr lang="hu-HU" sz="1200" dirty="0" err="1" smtClean="0"/>
              <a:t>bérbeadott</a:t>
            </a:r>
            <a:r>
              <a:rPr lang="hu-HU" sz="1200" dirty="0" smtClean="0"/>
              <a:t> épület 6%, idegen ingatlanon végzett beruházás 6%, </a:t>
            </a:r>
            <a:r>
              <a:rPr lang="hu-HU" sz="1200" dirty="0" err="1" smtClean="0"/>
              <a:t>bérbeadott</a:t>
            </a:r>
            <a:r>
              <a:rPr lang="hu-HU" sz="1200" dirty="0" smtClean="0"/>
              <a:t> </a:t>
            </a:r>
            <a:r>
              <a:rPr lang="hu-HU" sz="1200" dirty="0" err="1" smtClean="0"/>
              <a:t>tárgyieszközök</a:t>
            </a:r>
            <a:r>
              <a:rPr lang="hu-HU" sz="1200" dirty="0" smtClean="0"/>
              <a:t> 30%, </a:t>
            </a:r>
            <a:r>
              <a:rPr lang="hu-HU" sz="1200" dirty="0" err="1" smtClean="0"/>
              <a:t>szám.technikai</a:t>
            </a:r>
            <a:r>
              <a:rPr lang="hu-HU" sz="1200" dirty="0" smtClean="0"/>
              <a:t> berendezések 33%, jármű 20%, 100 ezer </a:t>
            </a:r>
            <a:r>
              <a:rPr lang="hu-HU" sz="1200" dirty="0" err="1" smtClean="0"/>
              <a:t>ft</a:t>
            </a:r>
            <a:r>
              <a:rPr lang="hu-HU" sz="1200" dirty="0" smtClean="0"/>
              <a:t>. alatti beszerzésű értékű eszközök azonnali leírás 100%-ban, bútorok, egyéb berendezés 14,5%). Fejlesztési (lekötött) tartalékból beszerzett eszközökre nem lehet értékcsökkenést elszámolni ! </a:t>
            </a:r>
          </a:p>
          <a:p>
            <a:r>
              <a:rPr lang="hu-HU" sz="1200" b="1" dirty="0" smtClean="0"/>
              <a:t>3. ÚJ ingatlan, szellemi termék, gép, berendezés, jármű</a:t>
            </a:r>
            <a:r>
              <a:rPr lang="hu-HU" sz="1200" dirty="0" smtClean="0"/>
              <a:t>, (telek nem ! és üzemkörön </a:t>
            </a:r>
            <a:r>
              <a:rPr lang="hu-HU" sz="1200" dirty="0" err="1" smtClean="0"/>
              <a:t>kivüli</a:t>
            </a:r>
            <a:r>
              <a:rPr lang="hu-HU" sz="1200" dirty="0" smtClean="0"/>
              <a:t> ingatlan sem !!!) stb. beruházás értéke, valamint a meglévő ingatlan korszerűsítésére/bővítésére fordított összeg - </a:t>
            </a:r>
            <a:r>
              <a:rPr lang="hu-HU" sz="1200" dirty="0" err="1" smtClean="0"/>
              <a:t>max.AEE</a:t>
            </a:r>
            <a:r>
              <a:rPr lang="hu-HU" sz="1200" dirty="0" smtClean="0"/>
              <a:t> és max.30 millió </a:t>
            </a:r>
            <a:r>
              <a:rPr lang="hu-HU" sz="1200" dirty="0" err="1" smtClean="0"/>
              <a:t>ft</a:t>
            </a:r>
            <a:r>
              <a:rPr lang="hu-HU" sz="1200" dirty="0" smtClean="0"/>
              <a:t>. További feltétel, hogy a cég egész évben magánszemélyek tulajdonában legyen. Valamint, hogy a cég az adóév utolsó napján csak kis és középvállalkozás lehet </a:t>
            </a:r>
            <a:br>
              <a:rPr lang="hu-HU" sz="1200" dirty="0" smtClean="0"/>
            </a:br>
            <a:r>
              <a:rPr lang="hu-HU" sz="1200" i="1" dirty="0" smtClean="0"/>
              <a:t>Mikró,kis és középvállalkozó meghatározása (együtt KKV):</a:t>
            </a:r>
            <a:br>
              <a:rPr lang="hu-HU" sz="1200" i="1" dirty="0" smtClean="0"/>
            </a:br>
            <a:r>
              <a:rPr lang="hu-HU" sz="1200" b="1" dirty="0" smtClean="0"/>
              <a:t>4</a:t>
            </a:r>
            <a:r>
              <a:rPr lang="hu-HU" sz="1200" b="1" dirty="0" smtClean="0"/>
              <a:t>. Lekötött fejlesztési tartalék</a:t>
            </a:r>
            <a:r>
              <a:rPr lang="hu-HU" sz="1200" dirty="0" smtClean="0"/>
              <a:t> - </a:t>
            </a:r>
            <a:r>
              <a:rPr lang="hu-HU" sz="1200" dirty="0" err="1" smtClean="0"/>
              <a:t>max.AEE</a:t>
            </a:r>
            <a:r>
              <a:rPr lang="hu-HU" sz="1200" dirty="0" smtClean="0"/>
              <a:t> 50%-a, de max.500 millió </a:t>
            </a:r>
            <a:r>
              <a:rPr lang="hu-HU" sz="1200" dirty="0" err="1" smtClean="0"/>
              <a:t>ft</a:t>
            </a:r>
            <a:r>
              <a:rPr lang="hu-HU" sz="1200" dirty="0" smtClean="0"/>
              <a:t>. </a:t>
            </a:r>
          </a:p>
          <a:p>
            <a:r>
              <a:rPr lang="hu-HU" sz="1200" dirty="0" smtClean="0"/>
              <a:t>5. </a:t>
            </a:r>
            <a:r>
              <a:rPr lang="hu-HU" sz="1200" b="1" dirty="0" smtClean="0"/>
              <a:t>Kapott osztalék</a:t>
            </a:r>
            <a:r>
              <a:rPr lang="hu-HU" sz="1200" dirty="0" smtClean="0"/>
              <a:t> (kivéve ellenőrzött társaságtól, </a:t>
            </a:r>
            <a:r>
              <a:rPr lang="hu-HU" sz="1200" dirty="0" err="1" smtClean="0"/>
              <a:t>lsd.off-shore</a:t>
            </a:r>
            <a:r>
              <a:rPr lang="hu-HU" sz="1200" dirty="0" smtClean="0"/>
              <a:t>) </a:t>
            </a:r>
            <a:br>
              <a:rPr lang="hu-HU" sz="1200" dirty="0" smtClean="0"/>
            </a:br>
            <a:r>
              <a:rPr lang="hu-HU" sz="1200" i="1" dirty="0" smtClean="0"/>
              <a:t>6</a:t>
            </a:r>
            <a:r>
              <a:rPr lang="hu-HU" sz="1200" i="1" dirty="0" smtClean="0"/>
              <a:t>. </a:t>
            </a:r>
            <a:r>
              <a:rPr lang="hu-HU" sz="1200" b="1" dirty="0" smtClean="0"/>
              <a:t>Munkanélküli</a:t>
            </a:r>
            <a:r>
              <a:rPr lang="hu-HU" sz="1200" dirty="0" smtClean="0"/>
              <a:t>, </a:t>
            </a:r>
            <a:r>
              <a:rPr lang="hu-HU" sz="1200" dirty="0" err="1" smtClean="0"/>
              <a:t>ill.szakképző</a:t>
            </a:r>
            <a:r>
              <a:rPr lang="hu-HU" sz="1200" dirty="0" smtClean="0"/>
              <a:t> tanul, </a:t>
            </a:r>
            <a:r>
              <a:rPr lang="hu-HU" sz="1200" dirty="0" err="1" smtClean="0"/>
              <a:t>fogvatartásból</a:t>
            </a:r>
            <a:r>
              <a:rPr lang="hu-HU" sz="1200" dirty="0" smtClean="0"/>
              <a:t> szabadult  továbbfoglalkoztatása, alkalmazása esetén a TB járulék összege (max.1 évig), amennyiben a munkanélküli nem állt nála alkalmazásban a megelőző 6 hónapban és az ő felvétele miatt nem rúgott ki senkit </a:t>
            </a:r>
          </a:p>
          <a:p>
            <a:r>
              <a:rPr lang="hu-HU" sz="1200" b="1" dirty="0" smtClean="0"/>
              <a:t>7. Átlagos állományi létszámnövekedés</a:t>
            </a:r>
            <a:r>
              <a:rPr lang="hu-HU" sz="1200" dirty="0" smtClean="0"/>
              <a:t>nél a növekmény és a havi minimálbér szorzata (éves szintre átszámított), feltéve, hogy az adózónak nincs dec.31-én köztartozása és az átlagos állományi létszám az előző évben 5 fő volt - </a:t>
            </a:r>
            <a:r>
              <a:rPr lang="hu-HU" sz="1200" dirty="0" err="1" smtClean="0"/>
              <a:t>mikrovállalkozások</a:t>
            </a:r>
            <a:r>
              <a:rPr lang="hu-HU" sz="1200" dirty="0" smtClean="0"/>
              <a:t> vehetik csak igénybe </a:t>
            </a:r>
          </a:p>
          <a:p>
            <a:r>
              <a:rPr lang="hu-HU" sz="1200" b="1" dirty="0" smtClean="0"/>
              <a:t>8. Behajthatatlan követelés</a:t>
            </a:r>
            <a:r>
              <a:rPr lang="hu-HU" sz="1200" dirty="0" smtClean="0"/>
              <a:t> (kivéve : elévült és bírósági úton sem behajtható követelés) </a:t>
            </a:r>
            <a:r>
              <a:rPr lang="hu-HU" sz="1200" b="1" dirty="0" smtClean="0"/>
              <a:t>leírása, visszaírt értékvesztés, követelés eladásakor a könyv szerinti értéket meghaladó bevétel</a:t>
            </a:r>
            <a:r>
              <a:rPr lang="hu-HU" sz="1200" dirty="0" smtClean="0"/>
              <a:t>, de </a:t>
            </a:r>
            <a:r>
              <a:rPr lang="hu-HU" sz="1200" dirty="0" err="1" smtClean="0"/>
              <a:t>max.a</a:t>
            </a:r>
            <a:r>
              <a:rPr lang="hu-HU" sz="1200" dirty="0" smtClean="0"/>
              <a:t> nyilvántartott </a:t>
            </a:r>
            <a:r>
              <a:rPr lang="hu-HU" sz="1200" dirty="0" smtClean="0"/>
              <a:t>értékvesztés</a:t>
            </a:r>
            <a:endParaRPr lang="hu-HU" sz="1200" dirty="0" smtClean="0"/>
          </a:p>
          <a:p>
            <a:r>
              <a:rPr lang="hu-HU" sz="1200" b="1" dirty="0" smtClean="0"/>
              <a:t>9. Kapott jogdíj </a:t>
            </a:r>
            <a:r>
              <a:rPr lang="hu-HU" sz="1200" dirty="0" smtClean="0"/>
              <a:t>bevételének 50%-a - </a:t>
            </a:r>
            <a:r>
              <a:rPr lang="hu-HU" sz="1200" dirty="0" err="1" smtClean="0"/>
              <a:t>max</a:t>
            </a:r>
            <a:r>
              <a:rPr lang="hu-HU" sz="1200" dirty="0" smtClean="0"/>
              <a:t>. AEE 50%-ig </a:t>
            </a:r>
            <a:br>
              <a:rPr lang="hu-HU" sz="1200" dirty="0" smtClean="0"/>
            </a:br>
            <a:r>
              <a:rPr lang="hu-HU" sz="1200" b="1" i="1" dirty="0" smtClean="0"/>
              <a:t>jogdíj </a:t>
            </a:r>
            <a:r>
              <a:rPr lang="hu-HU" sz="1200" i="1" dirty="0" smtClean="0"/>
              <a:t>: védjegy, szabadalom, szerzői jog, valamint ehhez hasonló jogoknak a felhasználási engedélye, vagy az ezekhez fűződő vagyoni jogok átruházásáért kapott ellenérték.</a:t>
            </a:r>
            <a:endParaRPr lang="hu-HU" sz="1200" dirty="0" smtClean="0"/>
          </a:p>
          <a:p>
            <a:r>
              <a:rPr lang="hu-HU" sz="1200" b="1" dirty="0" smtClean="0"/>
              <a:t>10. Bejelentett részesedés</a:t>
            </a:r>
            <a:r>
              <a:rPr lang="hu-HU" sz="1200" dirty="0" smtClean="0"/>
              <a:t> értékesítésének árfolyam nyeresége, feltéve, hogy egy éve már birtokolja a részesedést </a:t>
            </a:r>
            <a:endParaRPr lang="hu-HU" sz="1200" dirty="0" smtClean="0"/>
          </a:p>
          <a:p>
            <a:r>
              <a:rPr lang="hu-HU" sz="1200" b="1" i="1" dirty="0" smtClean="0"/>
              <a:t>bejelentett részesedés</a:t>
            </a:r>
            <a:r>
              <a:rPr lang="hu-HU" sz="1200" i="1" dirty="0" smtClean="0"/>
              <a:t> : legalább 30%-os részesedés, melyet a megszerzést követő </a:t>
            </a:r>
            <a:r>
              <a:rPr lang="hu-HU" sz="1200" i="1" strike="sngStrike" dirty="0" smtClean="0"/>
              <a:t>30</a:t>
            </a:r>
            <a:r>
              <a:rPr lang="hu-HU" sz="1200" i="1" dirty="0" smtClean="0"/>
              <a:t>60napon belül az </a:t>
            </a:r>
            <a:r>
              <a:rPr lang="hu-HU" sz="1200" i="1" dirty="0" err="1" smtClean="0"/>
              <a:t>NAV-nak</a:t>
            </a:r>
            <a:r>
              <a:rPr lang="hu-HU" sz="1200" i="1" dirty="0" smtClean="0"/>
              <a:t> bejelentettek. </a:t>
            </a:r>
            <a:r>
              <a:rPr lang="hu-HU" sz="1200" dirty="0" smtClean="0"/>
              <a:t/>
            </a:r>
            <a:br>
              <a:rPr lang="hu-HU" sz="1200" dirty="0" smtClean="0"/>
            </a:br>
            <a:endParaRPr lang="hu-HU" sz="1200" dirty="0"/>
          </a:p>
        </p:txBody>
      </p:sp>
      <p:sp>
        <p:nvSpPr>
          <p:cNvPr id="4" name="Tartalom helye 2"/>
          <p:cNvSpPr txBox="1">
            <a:spLocks/>
          </p:cNvSpPr>
          <p:nvPr/>
        </p:nvSpPr>
        <p:spPr>
          <a:xfrm>
            <a:off x="4572000" y="1412776"/>
            <a:ext cx="4258816" cy="5040560"/>
          </a:xfrm>
          <a:prstGeom prst="rect">
            <a:avLst/>
          </a:prstGeom>
        </p:spPr>
        <p:txBody>
          <a:bodyPr vert="horz" lIns="91440" tIns="45720" rIns="91440" bIns="45720" rtlCol="0">
            <a:normAutofit fontScale="85000" lnSpcReduction="20000"/>
          </a:bodyPr>
          <a:lstStyle/>
          <a:p>
            <a:r>
              <a:rPr lang="hu-HU" sz="1400" i="1" dirty="0" smtClean="0"/>
              <a:t> </a:t>
            </a:r>
            <a:endParaRPr lang="hu-HU" sz="1400" dirty="0" smtClean="0"/>
          </a:p>
          <a:p>
            <a:r>
              <a:rPr lang="hu-HU" sz="1400" b="1" dirty="0" smtClean="0"/>
              <a:t>11.Műemlék </a:t>
            </a:r>
            <a:r>
              <a:rPr lang="hu-HU" sz="1400" b="1" dirty="0" smtClean="0"/>
              <a:t>épület</a:t>
            </a:r>
            <a:r>
              <a:rPr lang="hu-HU" sz="1400" dirty="0" smtClean="0"/>
              <a:t>, építményt értékét növelő</a:t>
            </a:r>
            <a:r>
              <a:rPr lang="hu-HU" sz="1400" b="1" dirty="0" smtClean="0"/>
              <a:t> felújítás költsége</a:t>
            </a:r>
            <a:r>
              <a:rPr lang="hu-HU" sz="1400" dirty="0" smtClean="0"/>
              <a:t>, feltéve, ha azt a tárgyi eszközei közt tartja nyilván </a:t>
            </a:r>
          </a:p>
          <a:p>
            <a:r>
              <a:rPr lang="hu-HU" sz="1400" b="1" dirty="0" smtClean="0"/>
              <a:t>12</a:t>
            </a:r>
            <a:r>
              <a:rPr lang="hu-HU" sz="1400" dirty="0" smtClean="0"/>
              <a:t>. </a:t>
            </a:r>
            <a:r>
              <a:rPr lang="hu-HU" sz="1400" b="1" dirty="0" smtClean="0"/>
              <a:t>Képzett céltartalék felhasználása miatti bevétel </a:t>
            </a:r>
          </a:p>
          <a:p>
            <a:r>
              <a:rPr lang="hu-HU" sz="1400" b="1" dirty="0" smtClean="0"/>
              <a:t>13. </a:t>
            </a:r>
            <a:r>
              <a:rPr lang="hu-HU" sz="1400" b="1" dirty="0" smtClean="0"/>
              <a:t>Adóellenőrzés, önellenőrzés során bevételként elszámolt összeg </a:t>
            </a:r>
          </a:p>
          <a:p>
            <a:r>
              <a:rPr lang="hu-HU" sz="1400" b="1" dirty="0" smtClean="0"/>
              <a:t>14. </a:t>
            </a:r>
            <a:r>
              <a:rPr lang="hu-HU" sz="1400" b="1" dirty="0" smtClean="0"/>
              <a:t>Elengedett bírság (ha előtte alapnövelő volt) </a:t>
            </a:r>
          </a:p>
          <a:p>
            <a:r>
              <a:rPr lang="hu-HU" sz="1400" b="1" dirty="0" smtClean="0"/>
              <a:t>15. </a:t>
            </a:r>
            <a:r>
              <a:rPr lang="hu-HU" sz="1400" b="1" dirty="0" smtClean="0"/>
              <a:t>Terven felüli értékcsökkenés adóévben visszaírt összege </a:t>
            </a:r>
          </a:p>
          <a:p>
            <a:r>
              <a:rPr lang="hu-HU" sz="1400" b="1" dirty="0" smtClean="0"/>
              <a:t>16</a:t>
            </a:r>
            <a:r>
              <a:rPr lang="hu-HU" sz="1400" dirty="0" smtClean="0"/>
              <a:t>. </a:t>
            </a:r>
            <a:r>
              <a:rPr lang="hu-HU" sz="1400" dirty="0" smtClean="0"/>
              <a:t>Legalább 50%-ban </a:t>
            </a:r>
            <a:r>
              <a:rPr lang="hu-HU" sz="1400" b="1" dirty="0" smtClean="0"/>
              <a:t>megváltozott munkaképességű</a:t>
            </a:r>
            <a:r>
              <a:rPr lang="hu-HU" sz="1400" dirty="0" smtClean="0"/>
              <a:t> alkalmazása esetén a kifizetett bér, de </a:t>
            </a:r>
            <a:r>
              <a:rPr lang="hu-HU" sz="1400" dirty="0" err="1" smtClean="0"/>
              <a:t>max</a:t>
            </a:r>
            <a:r>
              <a:rPr lang="hu-HU" sz="1400" dirty="0" smtClean="0"/>
              <a:t>. a minimálbér - </a:t>
            </a:r>
            <a:r>
              <a:rPr lang="hu-HU" sz="1400" dirty="0" err="1" smtClean="0"/>
              <a:t>max.átlagos</a:t>
            </a:r>
            <a:r>
              <a:rPr lang="hu-HU" sz="1400" dirty="0" smtClean="0"/>
              <a:t> állományi létszám 20 fő lehet</a:t>
            </a:r>
          </a:p>
          <a:p>
            <a:r>
              <a:rPr lang="hu-HU" sz="1400" dirty="0" smtClean="0"/>
              <a:t>17. K+F költségek, alapkutatás költségei (csökkentve a kapott támogatással és az alvállalkozók költségével) </a:t>
            </a:r>
          </a:p>
          <a:p>
            <a:r>
              <a:rPr lang="hu-HU" sz="1400" dirty="0" smtClean="0"/>
              <a:t>18. Közhasznú és kiemelkedően közhasznú szervezetnek tartós adományozási szerződés keretében adott adomány (előbbinél 20%, utóbbinál 50%) - </a:t>
            </a:r>
            <a:r>
              <a:rPr lang="hu-HU" sz="1400" dirty="0" err="1" smtClean="0"/>
              <a:t>max.AEE</a:t>
            </a:r>
            <a:r>
              <a:rPr lang="hu-HU" sz="1400" dirty="0" smtClean="0"/>
              <a:t> </a:t>
            </a:r>
          </a:p>
          <a:p>
            <a:r>
              <a:rPr lang="hu-HU" sz="1400" b="1" i="1" dirty="0" smtClean="0"/>
              <a:t>2012-től:</a:t>
            </a:r>
            <a:endParaRPr lang="hu-HU" sz="1400" dirty="0" smtClean="0"/>
          </a:p>
          <a:p>
            <a:r>
              <a:rPr lang="hu-HU" sz="1400" b="1" i="1" dirty="0" smtClean="0"/>
              <a:t>19. A bejelentett immateriális jószág értékesítése, nem pénzbeli vagyoni hozzájárulásként történő kivezetése következtében az elszámolt bevételnek az elszámolt ráfordítást meghaladó része, </a:t>
            </a:r>
            <a:endParaRPr lang="hu-HU" sz="1400" dirty="0" smtClean="0"/>
          </a:p>
          <a:p>
            <a:r>
              <a:rPr lang="hu-HU" sz="1400" b="1" i="1" dirty="0" smtClean="0"/>
              <a:t>20. a jogdíjbevételre jogosító immateriális jószág (a bejelentett immateriális jószág kivételével*)  értékesítéséből,  nem pénzbeli vagyoni hozzájárulásként történő kivezetéséből származó eredménynek (az elszámolt bevételnek az elszámolt ráfordítást meghaladó része) az eredménytartalékból az adóévben lekötött tartalékba átvezetett és az adóév utolsó napján lekötött tartalékként kimutatott összege, </a:t>
            </a:r>
            <a:endParaRPr lang="hu-HU" sz="1400" dirty="0" smtClean="0"/>
          </a:p>
          <a:p>
            <a:r>
              <a:rPr lang="hu-HU" sz="1400" b="1" i="1" dirty="0" smtClean="0"/>
              <a:t>21. az adóévben elszámolt bevétel (kivéve az ellenőrzött külföldi társaságtól kapott (járó) osztalék és részesedés következtében elszámolt bevételt).</a:t>
            </a:r>
            <a:endParaRPr lang="hu-HU" sz="1400" dirty="0" smtClean="0"/>
          </a:p>
          <a:p>
            <a:r>
              <a:rPr lang="hu-HU" sz="1400" b="1" i="1" dirty="0" smtClean="0"/>
              <a:t>22. a 2007-2009. üzleti években megállapított ki nem fizetett osztalék 2010.01.01-jét követő elengedésére tekintettel elszámolt rendkívüli bevétel összege</a:t>
            </a:r>
            <a:endParaRPr lang="hu-HU" sz="14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hu-HU" sz="140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Régi vizsgasorokból</a:t>
            </a:r>
            <a:endParaRPr lang="hu-HU" dirty="0"/>
          </a:p>
        </p:txBody>
      </p:sp>
      <p:sp>
        <p:nvSpPr>
          <p:cNvPr id="3" name="Tartalom helye 2"/>
          <p:cNvSpPr>
            <a:spLocks noGrp="1"/>
          </p:cNvSpPr>
          <p:nvPr>
            <p:ph idx="1"/>
          </p:nvPr>
        </p:nvSpPr>
        <p:spPr/>
        <p:txBody>
          <a:bodyPr/>
          <a:lstStyle/>
          <a:p>
            <a:endParaRPr lang="hu-H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3. </a:t>
            </a:r>
            <a:r>
              <a:rPr lang="hu-HU" dirty="0" err="1" smtClean="0"/>
              <a:t>konz</a:t>
            </a:r>
            <a:r>
              <a:rPr lang="hu-HU" dirty="0" smtClean="0"/>
              <a:t>/TA 1. példa</a:t>
            </a:r>
            <a:endParaRPr lang="hu-HU" dirty="0"/>
          </a:p>
        </p:txBody>
      </p:sp>
      <p:pic>
        <p:nvPicPr>
          <p:cNvPr id="4" name="Kép 3"/>
          <p:cNvPicPr/>
          <p:nvPr/>
        </p:nvPicPr>
        <p:blipFill>
          <a:blip r:embed="rId2" cstate="print"/>
          <a:srcRect l="28774" t="29365" r="29223" b="28571"/>
          <a:stretch>
            <a:fillRect/>
          </a:stretch>
        </p:blipFill>
        <p:spPr bwMode="auto">
          <a:xfrm>
            <a:off x="1187624" y="1340768"/>
            <a:ext cx="6768752" cy="460851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Áttekintendő adónemek</a:t>
            </a:r>
            <a:endParaRPr lang="hu-HU" dirty="0"/>
          </a:p>
        </p:txBody>
      </p:sp>
      <p:sp>
        <p:nvSpPr>
          <p:cNvPr id="3" name="Tartalom helye 2"/>
          <p:cNvSpPr>
            <a:spLocks noGrp="1"/>
          </p:cNvSpPr>
          <p:nvPr>
            <p:ph idx="1"/>
          </p:nvPr>
        </p:nvSpPr>
        <p:spPr/>
        <p:txBody>
          <a:bodyPr/>
          <a:lstStyle/>
          <a:p>
            <a:r>
              <a:rPr lang="hu-HU" dirty="0" smtClean="0"/>
              <a:t>Társasági adó</a:t>
            </a:r>
          </a:p>
          <a:p>
            <a:r>
              <a:rPr lang="hu-HU" dirty="0" smtClean="0"/>
              <a:t>Szja</a:t>
            </a:r>
            <a:endParaRPr lang="hu-HU" dirty="0" smtClean="0"/>
          </a:p>
          <a:p>
            <a:r>
              <a:rPr lang="hu-HU" dirty="0" smtClean="0"/>
              <a:t>Áfa</a:t>
            </a:r>
            <a:endParaRPr lang="hu-HU"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3. </a:t>
            </a:r>
            <a:r>
              <a:rPr lang="hu-HU" dirty="0" err="1" smtClean="0"/>
              <a:t>Konz</a:t>
            </a:r>
            <a:r>
              <a:rPr lang="hu-HU" dirty="0" smtClean="0"/>
              <a:t> / TA. 1. példa megoldása</a:t>
            </a:r>
            <a:endParaRPr lang="hu-HU" dirty="0"/>
          </a:p>
        </p:txBody>
      </p:sp>
      <p:pic>
        <p:nvPicPr>
          <p:cNvPr id="20481" name="Picture 1"/>
          <p:cNvPicPr>
            <a:picLocks noChangeAspect="1" noChangeArrowheads="1"/>
          </p:cNvPicPr>
          <p:nvPr/>
        </p:nvPicPr>
        <p:blipFill>
          <a:blip r:embed="rId2" cstate="print"/>
          <a:srcRect l="18900" t="22680" r="47501" b="23561"/>
          <a:stretch>
            <a:fillRect/>
          </a:stretch>
        </p:blipFill>
        <p:spPr bwMode="auto">
          <a:xfrm>
            <a:off x="1979712" y="1412776"/>
            <a:ext cx="5184576"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3. </a:t>
            </a:r>
            <a:r>
              <a:rPr lang="hu-HU" dirty="0" err="1" smtClean="0"/>
              <a:t>konz</a:t>
            </a:r>
            <a:r>
              <a:rPr lang="hu-HU" dirty="0" smtClean="0"/>
              <a:t>. /TA 2. példa</a:t>
            </a:r>
            <a:endParaRPr lang="hu-HU" dirty="0"/>
          </a:p>
        </p:txBody>
      </p:sp>
      <p:pic>
        <p:nvPicPr>
          <p:cNvPr id="4" name="Kép 3"/>
          <p:cNvPicPr/>
          <p:nvPr/>
        </p:nvPicPr>
        <p:blipFill>
          <a:blip r:embed="rId2" cstate="print"/>
          <a:srcRect l="31240" t="28836" r="30711" b="30361"/>
          <a:stretch>
            <a:fillRect/>
          </a:stretch>
        </p:blipFill>
        <p:spPr bwMode="auto">
          <a:xfrm>
            <a:off x="1043609" y="1624590"/>
            <a:ext cx="6219204" cy="4468705"/>
          </a:xfrm>
          <a:prstGeom prst="rect">
            <a:avLst/>
          </a:prstGeom>
          <a:noFill/>
          <a:ln w="9525">
            <a:noFill/>
            <a:miter lim="800000"/>
            <a:headEnd/>
            <a:tailEnd/>
          </a:ln>
        </p:spPr>
      </p:pic>
      <p:sp>
        <p:nvSpPr>
          <p:cNvPr id="5" name="Szövegdoboz 4"/>
          <p:cNvSpPr txBox="1"/>
          <p:nvPr/>
        </p:nvSpPr>
        <p:spPr>
          <a:xfrm>
            <a:off x="6876256" y="2780928"/>
            <a:ext cx="504056" cy="2862322"/>
          </a:xfrm>
          <a:prstGeom prst="rect">
            <a:avLst/>
          </a:prstGeom>
          <a:solidFill>
            <a:schemeClr val="bg1"/>
          </a:solidFill>
        </p:spPr>
        <p:txBody>
          <a:bodyPr wrap="square" rtlCol="0">
            <a:spAutoFit/>
          </a:bodyPr>
          <a:lstStyle/>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3. </a:t>
            </a:r>
            <a:r>
              <a:rPr lang="hu-HU" dirty="0" err="1" smtClean="0"/>
              <a:t>konz</a:t>
            </a:r>
            <a:r>
              <a:rPr lang="hu-HU" dirty="0" smtClean="0"/>
              <a:t>. /TA. 2. példa megoldása</a:t>
            </a:r>
            <a:endParaRPr lang="hu-HU" dirty="0"/>
          </a:p>
        </p:txBody>
      </p:sp>
      <p:pic>
        <p:nvPicPr>
          <p:cNvPr id="69634" name="Picture 2"/>
          <p:cNvPicPr>
            <a:picLocks noChangeAspect="1" noChangeArrowheads="1"/>
          </p:cNvPicPr>
          <p:nvPr/>
        </p:nvPicPr>
        <p:blipFill>
          <a:blip r:embed="rId2" cstate="print"/>
          <a:srcRect l="18900" t="24360" r="48026" b="21881"/>
          <a:stretch>
            <a:fillRect/>
          </a:stretch>
        </p:blipFill>
        <p:spPr bwMode="auto">
          <a:xfrm>
            <a:off x="1907704" y="1412776"/>
            <a:ext cx="4896544" cy="49742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3. </a:t>
            </a:r>
            <a:r>
              <a:rPr lang="hu-HU" dirty="0" err="1" smtClean="0"/>
              <a:t>konz</a:t>
            </a:r>
            <a:r>
              <a:rPr lang="hu-HU" dirty="0" smtClean="0"/>
              <a:t>. /TA 3. példa</a:t>
            </a:r>
            <a:endParaRPr lang="hu-HU" dirty="0"/>
          </a:p>
        </p:txBody>
      </p:sp>
      <p:pic>
        <p:nvPicPr>
          <p:cNvPr id="4" name="Kép 3"/>
          <p:cNvPicPr/>
          <p:nvPr/>
        </p:nvPicPr>
        <p:blipFill>
          <a:blip r:embed="rId2" cstate="print"/>
          <a:srcRect l="29752" t="38095" r="29058" b="23545"/>
          <a:stretch>
            <a:fillRect/>
          </a:stretch>
        </p:blipFill>
        <p:spPr bwMode="auto">
          <a:xfrm>
            <a:off x="1259632" y="1628800"/>
            <a:ext cx="6336704" cy="403244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3. </a:t>
            </a:r>
            <a:r>
              <a:rPr lang="hu-HU" dirty="0" err="1" smtClean="0"/>
              <a:t>konz</a:t>
            </a:r>
            <a:r>
              <a:rPr lang="hu-HU" dirty="0" smtClean="0"/>
              <a:t>. /TA 3. példa</a:t>
            </a:r>
            <a:endParaRPr lang="hu-HU" dirty="0"/>
          </a:p>
        </p:txBody>
      </p:sp>
      <p:graphicFrame>
        <p:nvGraphicFramePr>
          <p:cNvPr id="4" name="Táblázat 3"/>
          <p:cNvGraphicFramePr>
            <a:graphicFrameLocks noGrp="1"/>
          </p:cNvGraphicFramePr>
          <p:nvPr/>
        </p:nvGraphicFramePr>
        <p:xfrm>
          <a:off x="179512" y="1268760"/>
          <a:ext cx="8352928" cy="5225510"/>
        </p:xfrm>
        <a:graphic>
          <a:graphicData uri="http://schemas.openxmlformats.org/drawingml/2006/table">
            <a:tbl>
              <a:tblPr/>
              <a:tblGrid>
                <a:gridCol w="2206957"/>
                <a:gridCol w="1409776"/>
                <a:gridCol w="1636140"/>
                <a:gridCol w="3100055"/>
              </a:tblGrid>
              <a:tr h="44034">
                <a:tc>
                  <a:txBody>
                    <a:bodyPr/>
                    <a:lstStyle/>
                    <a:p>
                      <a:pPr algn="l" fontAlgn="b"/>
                      <a:r>
                        <a:rPr lang="hu-HU" sz="1200" b="0" i="0" u="none" strike="noStrike">
                          <a:latin typeface="Arial CE"/>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1200" b="0" i="0" u="none" strike="noStrike">
                          <a:latin typeface="Arial CE"/>
                        </a:rPr>
                        <a:t>eFt</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1200" b="0" i="0" u="none" strike="noStrike" dirty="0" err="1">
                          <a:latin typeface="Arial CE"/>
                        </a:rPr>
                        <a:t>eFt</a:t>
                      </a:r>
                      <a:endParaRPr lang="hu-HU" sz="1200" b="0" i="0" u="none" strike="noStrike" dirty="0">
                        <a:latin typeface="Arial CE"/>
                      </a:endParaRP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200" b="0" i="0" u="none" strike="noStrike" dirty="0">
                          <a:latin typeface="Arial CE"/>
                        </a:rPr>
                        <a:t>magyarázat a TAO tv. alapján</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714">
                <a:tc>
                  <a:txBody>
                    <a:bodyPr/>
                    <a:lstStyle/>
                    <a:p>
                      <a:pPr algn="l" fontAlgn="b"/>
                      <a:r>
                        <a:rPr lang="hu-HU" sz="1200" b="1" i="0" u="none" strike="noStrike">
                          <a:latin typeface="Arial CE"/>
                        </a:rPr>
                        <a:t>Adózás előtti eredmény</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1200" b="1" i="0" u="none" strike="noStrike">
                          <a:latin typeface="Arial CE"/>
                        </a:rPr>
                        <a:t>15 000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1200" b="1" i="0" u="none" strike="noStrike">
                          <a:latin typeface="Arial CE"/>
                        </a:rPr>
                        <a:t>15 000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1" i="0" u="none" strike="noStrike">
                          <a:latin typeface="Arial CE"/>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714">
                <a:tc>
                  <a:txBody>
                    <a:bodyPr/>
                    <a:lstStyle/>
                    <a:p>
                      <a:pPr algn="l" fontAlgn="b"/>
                      <a:r>
                        <a:rPr lang="hu-HU" sz="1200" b="1" i="0" u="none" strike="noStrike">
                          <a:latin typeface="Arial CE"/>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1" i="0" u="none" strike="noStrike">
                          <a:latin typeface="Arial CE"/>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1" i="0" u="none" strike="noStrike">
                          <a:latin typeface="Arial CE"/>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1" i="0" u="none" strike="noStrike">
                          <a:latin typeface="Arial CE"/>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714">
                <a:tc>
                  <a:txBody>
                    <a:bodyPr/>
                    <a:lstStyle/>
                    <a:p>
                      <a:pPr algn="l" fontAlgn="b"/>
                      <a:r>
                        <a:rPr lang="hu-HU" sz="1200" b="0" i="0" u="none" strike="noStrike">
                          <a:latin typeface="Arial CE"/>
                        </a:rPr>
                        <a:t>Számviteli écs</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1200" b="0" i="0" u="none" strike="noStrike">
                          <a:latin typeface="Arial CE"/>
                        </a:rPr>
                        <a:t>3 500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1200" b="0" i="0" u="none" strike="noStrike">
                          <a:latin typeface="Arial CE"/>
                        </a:rPr>
                        <a:t>3 500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0" i="0" u="none" strike="noStrike">
                          <a:latin typeface="Arial CE"/>
                        </a:rPr>
                        <a:t>8. § (1) b)</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714">
                <a:tc>
                  <a:txBody>
                    <a:bodyPr/>
                    <a:lstStyle/>
                    <a:p>
                      <a:pPr algn="l" fontAlgn="b"/>
                      <a:r>
                        <a:rPr lang="hu-HU" sz="1200" b="0" i="0" u="none" strike="noStrike">
                          <a:latin typeface="Arial CE"/>
                        </a:rPr>
                        <a:t>TAO tv szerinti écs</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1200" b="0" i="0" u="none" strike="noStrike">
                          <a:latin typeface="Arial CE"/>
                        </a:rPr>
                        <a:t>2 700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1200" b="0" i="0" u="none" strike="noStrike">
                          <a:latin typeface="Arial CE"/>
                        </a:rPr>
                        <a:t>-2 700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0" i="0" u="none" strike="noStrike">
                          <a:latin typeface="Arial CE"/>
                        </a:rPr>
                        <a:t>7. § (1) d)</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224">
                <a:tc>
                  <a:txBody>
                    <a:bodyPr/>
                    <a:lstStyle/>
                    <a:p>
                      <a:pPr algn="l" fontAlgn="b"/>
                      <a:r>
                        <a:rPr lang="hu-HU" sz="1200" b="0" i="0" u="none" strike="noStrike">
                          <a:latin typeface="Arial CE"/>
                        </a:rPr>
                        <a:t>Kapott osztalék</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1200" b="0" i="0" u="none" strike="noStrike">
                          <a:latin typeface="Arial CE"/>
                        </a:rPr>
                        <a:t>4 000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1200" b="0" i="0" u="none" strike="noStrike">
                          <a:latin typeface="Arial CE"/>
                        </a:rPr>
                        <a:t>-500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0" i="0" u="none" strike="noStrike">
                          <a:latin typeface="Arial CE"/>
                        </a:rPr>
                        <a:t>7. § (1) g) 1., csak a nem ellenőrzöttől kapott csökkentő alapesetben</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714">
                <a:tc>
                  <a:txBody>
                    <a:bodyPr/>
                    <a:lstStyle/>
                    <a:p>
                      <a:pPr algn="l" fontAlgn="b"/>
                      <a:r>
                        <a:rPr lang="hu-HU" sz="1200" b="0" i="0" u="none" strike="noStrike">
                          <a:latin typeface="Arial CE"/>
                        </a:rPr>
                        <a:t>   ebből ellenőrzött külfölditől</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1200" b="0" i="0" u="none" strike="noStrike">
                          <a:latin typeface="Arial CE"/>
                        </a:rPr>
                        <a:t>3 500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0" i="0" u="none" strike="noStrike">
                          <a:latin typeface="Arial CE"/>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0" i="0" u="none" strike="noStrike">
                          <a:latin typeface="Arial CE"/>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714">
                <a:tc>
                  <a:txBody>
                    <a:bodyPr/>
                    <a:lstStyle/>
                    <a:p>
                      <a:pPr algn="l" fontAlgn="b"/>
                      <a:r>
                        <a:rPr lang="hu-HU" sz="1200" b="0" i="0" u="none" strike="noStrike">
                          <a:latin typeface="Arial CE"/>
                        </a:rPr>
                        <a:t>Előző évek érvényesített vesztesége</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1200" b="0" i="0" u="none" strike="noStrike">
                          <a:latin typeface="Arial CE"/>
                        </a:rPr>
                        <a:t>1 200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1200" b="0" i="0" u="none" strike="noStrike">
                          <a:latin typeface="Arial CE"/>
                        </a:rPr>
                        <a:t>-1 200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0" i="0" u="none" strike="noStrike">
                          <a:latin typeface="Arial CE"/>
                        </a:rPr>
                        <a:t>7. § (1) a)</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752">
                <a:tc>
                  <a:txBody>
                    <a:bodyPr/>
                    <a:lstStyle/>
                    <a:p>
                      <a:pPr algn="l" fontAlgn="b"/>
                      <a:r>
                        <a:rPr lang="hu-HU" sz="1200" b="0" i="0" u="none" strike="noStrike">
                          <a:latin typeface="Arial CE"/>
                        </a:rPr>
                        <a:t>Kiemelten közhasznúnak adott adomány</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1200" b="0" i="0" u="none" strike="noStrike">
                          <a:latin typeface="Arial CE"/>
                        </a:rPr>
                        <a:t>2 500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1200" b="0" i="0" u="none" strike="noStrike">
                          <a:latin typeface="Arial CE"/>
                        </a:rPr>
                        <a:t>-1 250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0" i="0" u="none" strike="noStrike">
                          <a:latin typeface="Arial CE"/>
                        </a:rPr>
                        <a:t>7. § (1) z) 1., adott összeg 50%-ka csökkentő, max adózás előtti eredmény összege</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043">
                <a:tc>
                  <a:txBody>
                    <a:bodyPr/>
                    <a:lstStyle/>
                    <a:p>
                      <a:pPr algn="l" fontAlgn="b"/>
                      <a:r>
                        <a:rPr lang="hu-HU" sz="1200" b="0" i="0" u="none" strike="noStrike">
                          <a:latin typeface="Arial CE"/>
                        </a:rPr>
                        <a:t>Adóhatóságnak fizetett bírság, pótlék</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1200" b="0" i="0" u="none" strike="noStrike">
                          <a:latin typeface="Arial CE"/>
                        </a:rPr>
                        <a:t>700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1200" b="0" i="0" u="none" strike="noStrike">
                          <a:latin typeface="Arial CE"/>
                        </a:rPr>
                        <a:t>450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0" i="0" u="none" strike="noStrike" dirty="0">
                          <a:latin typeface="Arial CE"/>
                        </a:rPr>
                        <a:t>8. § (1) e), az önellenőrzési pótlék nem növelő,csak a többi</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714">
                <a:tc>
                  <a:txBody>
                    <a:bodyPr/>
                    <a:lstStyle/>
                    <a:p>
                      <a:pPr algn="l" fontAlgn="b"/>
                      <a:r>
                        <a:rPr lang="hu-HU" sz="1200" b="0" i="0" u="none" strike="noStrike">
                          <a:latin typeface="Arial CE"/>
                        </a:rPr>
                        <a:t>   ebből önellenőrzési pótlék</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1200" b="0" i="0" u="none" strike="noStrike">
                          <a:latin typeface="Arial CE"/>
                        </a:rPr>
                        <a:t>250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0" i="0" u="none" strike="noStrike">
                          <a:latin typeface="Arial CE"/>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0" i="0" u="none" strike="noStrike">
                          <a:latin typeface="Arial CE"/>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429">
                <a:tc>
                  <a:txBody>
                    <a:bodyPr/>
                    <a:lstStyle/>
                    <a:p>
                      <a:pPr algn="l" fontAlgn="b"/>
                      <a:r>
                        <a:rPr lang="hu-HU" sz="1200" b="0" i="0" u="none" strike="noStrike">
                          <a:latin typeface="Arial CE"/>
                        </a:rPr>
                        <a:t>Év közben üzhely új gép aktivált értéke</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1200" b="0" i="0" u="none" strike="noStrike">
                          <a:latin typeface="Arial CE"/>
                        </a:rPr>
                        <a:t>3 500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1200" b="0" i="0" u="none" strike="noStrike">
                          <a:latin typeface="Arial CE"/>
                        </a:rPr>
                        <a:t>-3 500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0" i="0" u="none" strike="noStrike">
                          <a:latin typeface="Arial CE"/>
                        </a:rPr>
                        <a:t>7. § (1) zs), nem haladhatja meg az adózás előtti eredményt és nem leht több, mint 30 mio Ft</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714">
                <a:tc>
                  <a:txBody>
                    <a:bodyPr/>
                    <a:lstStyle/>
                    <a:p>
                      <a:pPr algn="l" fontAlgn="b"/>
                      <a:r>
                        <a:rPr lang="hu-HU" sz="1200" b="0" i="0" u="none" strike="noStrike">
                          <a:latin typeface="Arial CE"/>
                        </a:rPr>
                        <a:t>Tartósan munkanélküli utáni Tbjár</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1200" b="0" i="0" u="none" strike="noStrike">
                          <a:latin typeface="Arial CE"/>
                        </a:rPr>
                        <a:t>350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1200" b="0" i="0" u="none" strike="noStrike">
                          <a:latin typeface="Arial CE"/>
                        </a:rPr>
                        <a:t>-350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0" i="0" u="none" strike="noStrike">
                          <a:latin typeface="Arial CE"/>
                        </a:rPr>
                        <a:t>7. § (1) j)</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714">
                <a:tc>
                  <a:txBody>
                    <a:bodyPr/>
                    <a:lstStyle/>
                    <a:p>
                      <a:pPr algn="l" fontAlgn="b"/>
                      <a:r>
                        <a:rPr lang="hu-HU" sz="1200" b="0" i="0" u="none" strike="noStrike">
                          <a:latin typeface="Arial CE"/>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0" i="0" u="none" strike="noStrike">
                          <a:latin typeface="Arial CE"/>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0" i="0" u="none" strike="noStrike">
                          <a:latin typeface="Arial CE"/>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0" i="0" u="none" strike="noStrike">
                          <a:latin typeface="Arial CE"/>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714">
                <a:tc>
                  <a:txBody>
                    <a:bodyPr/>
                    <a:lstStyle/>
                    <a:p>
                      <a:pPr algn="l" fontAlgn="b"/>
                      <a:r>
                        <a:rPr lang="hu-HU" sz="1200" b="1" i="0" u="none" strike="noStrike">
                          <a:latin typeface="Arial CE"/>
                        </a:rPr>
                        <a:t>Adóalap 2011</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1" i="0" u="none" strike="noStrike">
                          <a:latin typeface="Arial CE"/>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1200" b="1" i="0" u="none" strike="noStrike">
                          <a:latin typeface="Arial CE"/>
                        </a:rPr>
                        <a:t>9 450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1" i="0" u="none" strike="noStrike">
                          <a:latin typeface="Arial CE"/>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714">
                <a:tc>
                  <a:txBody>
                    <a:bodyPr/>
                    <a:lstStyle/>
                    <a:p>
                      <a:pPr algn="l" fontAlgn="b"/>
                      <a:r>
                        <a:rPr lang="hu-HU" sz="1200" b="0" i="0" u="none" strike="noStrike">
                          <a:latin typeface="Arial CE"/>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0" i="0" u="none" strike="noStrike">
                          <a:latin typeface="Arial CE"/>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0" i="0" u="none" strike="noStrike">
                          <a:latin typeface="Arial CE"/>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0" i="0" u="none" strike="noStrike">
                          <a:latin typeface="Arial CE"/>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9707">
                <a:tc>
                  <a:txBody>
                    <a:bodyPr/>
                    <a:lstStyle/>
                    <a:p>
                      <a:pPr algn="l" fontAlgn="b"/>
                      <a:r>
                        <a:rPr lang="hu-HU" sz="1200" b="1" i="0" u="none" strike="noStrike">
                          <a:latin typeface="Arial CE"/>
                        </a:rPr>
                        <a:t>Társasági adó 2011  (10%)</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200" b="1" i="0" u="none" strike="noStrike">
                          <a:latin typeface="Arial CE"/>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u-HU" sz="1200" b="1" i="0" u="none" strike="noStrike">
                          <a:latin typeface="Arial CE"/>
                        </a:rPr>
                        <a:t>945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nb-NO" sz="1200" b="0" i="0" u="none" strike="noStrike" dirty="0">
                          <a:latin typeface="Arial CE"/>
                        </a:rPr>
                        <a:t>19. § (2) 500 mio Ft adóalapig az adókulcs 10%, felette lenne 19%</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3. </a:t>
            </a:r>
            <a:r>
              <a:rPr lang="hu-HU" dirty="0" err="1" smtClean="0"/>
              <a:t>konz</a:t>
            </a:r>
            <a:r>
              <a:rPr lang="hu-HU" dirty="0" smtClean="0"/>
              <a:t>. /TA. </a:t>
            </a:r>
            <a:r>
              <a:rPr lang="hu-HU" dirty="0" smtClean="0"/>
              <a:t>4. </a:t>
            </a:r>
            <a:r>
              <a:rPr lang="hu-HU" dirty="0" smtClean="0"/>
              <a:t>példa</a:t>
            </a:r>
            <a:endParaRPr lang="hu-HU" dirty="0"/>
          </a:p>
        </p:txBody>
      </p:sp>
      <p:pic>
        <p:nvPicPr>
          <p:cNvPr id="3074" name="Picture 2"/>
          <p:cNvPicPr>
            <a:picLocks noChangeAspect="1" noChangeArrowheads="1"/>
          </p:cNvPicPr>
          <p:nvPr/>
        </p:nvPicPr>
        <p:blipFill>
          <a:blip r:embed="rId2" cstate="print"/>
          <a:srcRect/>
          <a:stretch>
            <a:fillRect/>
          </a:stretch>
        </p:blipFill>
        <p:spPr bwMode="auto">
          <a:xfrm>
            <a:off x="899592" y="1628800"/>
            <a:ext cx="6840760" cy="4408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547664" y="260648"/>
            <a:ext cx="5756426" cy="6231657"/>
          </a:xfrm>
          <a:prstGeom prst="rect">
            <a:avLst/>
          </a:prstGeom>
          <a:noFill/>
          <a:ln w="9525">
            <a:noFill/>
            <a:miter lim="800000"/>
            <a:headEnd/>
            <a:tailEnd/>
          </a:ln>
        </p:spPr>
      </p:pic>
      <p:sp>
        <p:nvSpPr>
          <p:cNvPr id="5" name="Téglalap 4"/>
          <p:cNvSpPr/>
          <p:nvPr/>
        </p:nvSpPr>
        <p:spPr>
          <a:xfrm>
            <a:off x="5940152" y="764704"/>
            <a:ext cx="57606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églalap 5"/>
          <p:cNvSpPr/>
          <p:nvPr/>
        </p:nvSpPr>
        <p:spPr>
          <a:xfrm>
            <a:off x="6132849" y="1415143"/>
            <a:ext cx="43204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p:cNvSpPr/>
          <p:nvPr/>
        </p:nvSpPr>
        <p:spPr>
          <a:xfrm>
            <a:off x="6161314" y="1855708"/>
            <a:ext cx="725828" cy="4534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doboz 7"/>
          <p:cNvSpPr txBox="1"/>
          <p:nvPr/>
        </p:nvSpPr>
        <p:spPr>
          <a:xfrm>
            <a:off x="4716016" y="4437112"/>
            <a:ext cx="3744416" cy="1077218"/>
          </a:xfrm>
          <a:prstGeom prst="rect">
            <a:avLst/>
          </a:prstGeom>
          <a:noFill/>
        </p:spPr>
        <p:txBody>
          <a:bodyPr wrap="square" rtlCol="0">
            <a:spAutoFit/>
          </a:bodyPr>
          <a:lstStyle/>
          <a:p>
            <a:r>
              <a:rPr lang="hu-HU" sz="3200" b="1" dirty="0" smtClean="0">
                <a:solidFill>
                  <a:srgbClr val="7030A0"/>
                </a:solidFill>
              </a:rPr>
              <a:t>Fontos!!! Ld. b) feladatrészben!</a:t>
            </a:r>
            <a:endParaRPr lang="hu-HU" sz="3200" b="1" dirty="0">
              <a:solidFill>
                <a:srgbClr val="7030A0"/>
              </a:solidFill>
            </a:endParaRPr>
          </a:p>
        </p:txBody>
      </p:sp>
      <p:sp>
        <p:nvSpPr>
          <p:cNvPr id="9" name="Szövegdoboz 8"/>
          <p:cNvSpPr txBox="1"/>
          <p:nvPr/>
        </p:nvSpPr>
        <p:spPr>
          <a:xfrm>
            <a:off x="4932040" y="5301208"/>
            <a:ext cx="3816424" cy="1077218"/>
          </a:xfrm>
          <a:prstGeom prst="rect">
            <a:avLst/>
          </a:prstGeom>
          <a:noFill/>
        </p:spPr>
        <p:txBody>
          <a:bodyPr wrap="square" rtlCol="0">
            <a:spAutoFit/>
          </a:bodyPr>
          <a:lstStyle/>
          <a:p>
            <a:r>
              <a:rPr lang="hu-HU" sz="3200" dirty="0" smtClean="0">
                <a:solidFill>
                  <a:schemeClr val="accent3">
                    <a:lumMod val="75000"/>
                  </a:schemeClr>
                </a:solidFill>
              </a:rPr>
              <a:t>Adókedvezmény!! Kamat 40 %-a!</a:t>
            </a:r>
            <a:endParaRPr lang="hu-HU" sz="3200" dirty="0">
              <a:solidFill>
                <a:schemeClr val="accent3">
                  <a:lumMod val="75000"/>
                </a:schemeClr>
              </a:solidFill>
            </a:endParaRPr>
          </a:p>
        </p:txBody>
      </p:sp>
      <p:cxnSp>
        <p:nvCxnSpPr>
          <p:cNvPr id="11" name="Egyenes összekötő nyíllal 10"/>
          <p:cNvCxnSpPr/>
          <p:nvPr/>
        </p:nvCxnSpPr>
        <p:spPr>
          <a:xfrm flipH="1" flipV="1">
            <a:off x="4427984" y="5445224"/>
            <a:ext cx="360040" cy="72008"/>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Egyenes összekötő nyíllal 11"/>
          <p:cNvCxnSpPr/>
          <p:nvPr/>
        </p:nvCxnSpPr>
        <p:spPr>
          <a:xfrm flipH="1" flipV="1">
            <a:off x="4355976" y="4653136"/>
            <a:ext cx="360040" cy="7200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3. </a:t>
            </a:r>
            <a:r>
              <a:rPr lang="hu-HU" dirty="0" err="1" smtClean="0"/>
              <a:t>konz</a:t>
            </a:r>
            <a:r>
              <a:rPr lang="hu-HU" dirty="0" smtClean="0"/>
              <a:t>/TA. 5. példa</a:t>
            </a:r>
            <a:endParaRPr lang="hu-HU" dirty="0"/>
          </a:p>
        </p:txBody>
      </p:sp>
      <p:pic>
        <p:nvPicPr>
          <p:cNvPr id="1026" name="Picture 2"/>
          <p:cNvPicPr>
            <a:picLocks noChangeAspect="1" noChangeArrowheads="1"/>
          </p:cNvPicPr>
          <p:nvPr/>
        </p:nvPicPr>
        <p:blipFill>
          <a:blip r:embed="rId2" cstate="print"/>
          <a:srcRect/>
          <a:stretch>
            <a:fillRect/>
          </a:stretch>
        </p:blipFill>
        <p:spPr bwMode="auto">
          <a:xfrm>
            <a:off x="539552" y="1916832"/>
            <a:ext cx="7077075" cy="4267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3. </a:t>
            </a:r>
            <a:r>
              <a:rPr lang="hu-HU" dirty="0" err="1" smtClean="0"/>
              <a:t>konz</a:t>
            </a:r>
            <a:r>
              <a:rPr lang="hu-HU" dirty="0" smtClean="0"/>
              <a:t>/TA 5. példa megoldása</a:t>
            </a:r>
            <a:endParaRPr lang="hu-HU" dirty="0"/>
          </a:p>
        </p:txBody>
      </p:sp>
      <p:pic>
        <p:nvPicPr>
          <p:cNvPr id="2050" name="Picture 2"/>
          <p:cNvPicPr>
            <a:picLocks noChangeAspect="1" noChangeArrowheads="1"/>
          </p:cNvPicPr>
          <p:nvPr/>
        </p:nvPicPr>
        <p:blipFill>
          <a:blip r:embed="rId2" cstate="print"/>
          <a:srcRect/>
          <a:stretch>
            <a:fillRect/>
          </a:stretch>
        </p:blipFill>
        <p:spPr bwMode="auto">
          <a:xfrm>
            <a:off x="683568" y="1052736"/>
            <a:ext cx="6753225" cy="38004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331640" y="4797152"/>
            <a:ext cx="5410200" cy="115252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t="40120"/>
          <a:stretch>
            <a:fillRect/>
          </a:stretch>
        </p:blipFill>
        <p:spPr bwMode="auto">
          <a:xfrm>
            <a:off x="1547664" y="5949280"/>
            <a:ext cx="5000625" cy="57606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2420888"/>
            <a:ext cx="8229600" cy="1143000"/>
          </a:xfrm>
        </p:spPr>
        <p:txBody>
          <a:bodyPr/>
          <a:lstStyle/>
          <a:p>
            <a:r>
              <a:rPr lang="hu-HU" dirty="0" smtClean="0"/>
              <a:t>I</a:t>
            </a:r>
            <a:r>
              <a:rPr lang="hu-HU" dirty="0" smtClean="0"/>
              <a:t>. Társasági adó</a:t>
            </a:r>
            <a:endParaRPr lang="hu-H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116013" y="277813"/>
            <a:ext cx="7570787" cy="1139825"/>
          </a:xfrm>
        </p:spPr>
        <p:txBody>
          <a:bodyPr/>
          <a:lstStyle/>
          <a:p>
            <a:pPr eaLnBrk="1" hangingPunct="1">
              <a:defRPr/>
            </a:pPr>
            <a:r>
              <a:rPr lang="hu-HU" smtClean="0">
                <a:solidFill>
                  <a:srgbClr val="FFFF00"/>
                </a:solidFill>
              </a:rPr>
              <a:t>Társasági adó   2013</a:t>
            </a:r>
          </a:p>
        </p:txBody>
      </p:sp>
      <p:sp>
        <p:nvSpPr>
          <p:cNvPr id="117763" name="Rectangle 3"/>
          <p:cNvSpPr>
            <a:spLocks noGrp="1" noChangeArrowheads="1"/>
          </p:cNvSpPr>
          <p:nvPr>
            <p:ph type="body" sz="half" idx="1"/>
          </p:nvPr>
        </p:nvSpPr>
        <p:spPr>
          <a:xfrm>
            <a:off x="457200" y="1844675"/>
            <a:ext cx="7570788" cy="4286250"/>
          </a:xfrm>
        </p:spPr>
        <p:txBody>
          <a:bodyPr/>
          <a:lstStyle/>
          <a:p>
            <a:pPr eaLnBrk="1" hangingPunct="1">
              <a:lnSpc>
                <a:spcPct val="110000"/>
              </a:lnSpc>
              <a:spcAft>
                <a:spcPct val="20000"/>
              </a:spcAft>
              <a:buFont typeface="Wingdings" pitchFamily="2" charset="2"/>
              <a:buNone/>
              <a:defRPr/>
            </a:pPr>
            <a:r>
              <a:rPr lang="hu-HU" sz="2800" b="1" dirty="0" smtClean="0">
                <a:solidFill>
                  <a:srgbClr val="FFFF00"/>
                </a:solidFill>
                <a:latin typeface="Arial" charset="0"/>
              </a:rPr>
              <a:t>Adóalap korrekciók</a:t>
            </a:r>
          </a:p>
          <a:p>
            <a:pPr eaLnBrk="1" hangingPunct="1">
              <a:lnSpc>
                <a:spcPct val="110000"/>
              </a:lnSpc>
              <a:spcAft>
                <a:spcPct val="20000"/>
              </a:spcAft>
              <a:buFont typeface="Wingdings" pitchFamily="2" charset="2"/>
              <a:buNone/>
              <a:defRPr/>
            </a:pPr>
            <a:r>
              <a:rPr lang="hu-HU" sz="2800" dirty="0" smtClean="0">
                <a:solidFill>
                  <a:srgbClr val="FFFF00"/>
                </a:solidFill>
                <a:latin typeface="Arial" charset="0"/>
              </a:rPr>
              <a:t>1. </a:t>
            </a:r>
            <a:r>
              <a:rPr lang="hu-HU" sz="2800" dirty="0" smtClean="0">
                <a:solidFill>
                  <a:schemeClr val="tx2">
                    <a:lumMod val="75000"/>
                  </a:schemeClr>
                </a:solidFill>
                <a:latin typeface="Arial" charset="0"/>
              </a:rPr>
              <a:t>Visszafizetési kötelezettség nélkül adott pénz, térítés nélkül átadott eszköz, nyújtott szolgáltatás, átvállalt kötelezettség</a:t>
            </a:r>
          </a:p>
          <a:p>
            <a:pPr eaLnBrk="1" hangingPunct="1">
              <a:lnSpc>
                <a:spcPct val="110000"/>
              </a:lnSpc>
              <a:spcAft>
                <a:spcPct val="20000"/>
              </a:spcAft>
              <a:defRPr/>
            </a:pPr>
            <a:r>
              <a:rPr lang="hu-HU" sz="2800" dirty="0" smtClean="0">
                <a:solidFill>
                  <a:srgbClr val="FFFF00"/>
                </a:solidFill>
                <a:latin typeface="Arial" charset="0"/>
              </a:rPr>
              <a:t>Adóalapra gyakorolt hatása </a:t>
            </a:r>
            <a:r>
              <a:rPr lang="hu-HU" sz="2800" dirty="0" smtClean="0">
                <a:solidFill>
                  <a:srgbClr val="FF0000"/>
                </a:solidFill>
                <a:latin typeface="Arial" charset="0"/>
              </a:rPr>
              <a:t>attól függ</a:t>
            </a:r>
            <a:r>
              <a:rPr lang="hu-HU" sz="2800" dirty="0" smtClean="0">
                <a:solidFill>
                  <a:srgbClr val="FFFF00"/>
                </a:solidFill>
                <a:latin typeface="Arial" charset="0"/>
              </a:rPr>
              <a:t>, hogy milyen személynek történik az átadás</a:t>
            </a:r>
          </a:p>
          <a:p>
            <a:pPr eaLnBrk="1" hangingPunct="1">
              <a:lnSpc>
                <a:spcPct val="110000"/>
              </a:lnSpc>
              <a:buFont typeface="Wingdings" pitchFamily="2" charset="2"/>
              <a:buNone/>
              <a:defRPr/>
            </a:pPr>
            <a:endParaRPr lang="hu-HU" sz="2800" dirty="0" smtClean="0">
              <a:solidFill>
                <a:srgbClr val="FFFF00"/>
              </a:solidFill>
              <a:latin typeface="Arial" charset="0"/>
            </a:endParaRPr>
          </a:p>
          <a:p>
            <a:pPr eaLnBrk="1" hangingPunct="1">
              <a:defRPr/>
            </a:pPr>
            <a:endParaRPr lang="hu-HU" sz="2800" dirty="0" smtClean="0">
              <a:solidFill>
                <a:srgbClr val="FFFF00"/>
              </a:solidFill>
              <a:latin typeface="Arial" charset="0"/>
            </a:endParaRPr>
          </a:p>
        </p:txBody>
      </p:sp>
      <p:sp>
        <p:nvSpPr>
          <p:cNvPr id="7" name="Dia számának helye 6"/>
          <p:cNvSpPr>
            <a:spLocks noGrp="1"/>
          </p:cNvSpPr>
          <p:nvPr>
            <p:ph type="sldNum" sz="quarter" idx="12"/>
          </p:nvPr>
        </p:nvSpPr>
        <p:spPr/>
        <p:txBody>
          <a:bodyPr/>
          <a:lstStyle/>
          <a:p>
            <a:pPr>
              <a:defRPr/>
            </a:pPr>
            <a:fld id="{07739604-691A-448C-AD3C-D2942672E87B}" type="slidenum">
              <a:rPr lang="hu-HU"/>
              <a:pPr>
                <a:defRPr/>
              </a:pPr>
              <a:t>4</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box(in)">
                                      <p:cBhvr>
                                        <p:cTn id="7" dur="500"/>
                                        <p:tgtEl>
                                          <p:spTgt spid="1177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7763">
                                            <p:txEl>
                                              <p:pRg st="1" end="1"/>
                                            </p:txEl>
                                          </p:spTgt>
                                        </p:tgtEl>
                                        <p:attrNameLst>
                                          <p:attrName>style.visibility</p:attrName>
                                        </p:attrNameLst>
                                      </p:cBhvr>
                                      <p:to>
                                        <p:strVal val="visible"/>
                                      </p:to>
                                    </p:set>
                                    <p:animEffect transition="in" filter="box(in)">
                                      <p:cBhvr>
                                        <p:cTn id="12" dur="500"/>
                                        <p:tgtEl>
                                          <p:spTgt spid="1177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7763">
                                            <p:txEl>
                                              <p:pRg st="2" end="2"/>
                                            </p:txEl>
                                          </p:spTgt>
                                        </p:tgtEl>
                                        <p:attrNameLst>
                                          <p:attrName>style.visibility</p:attrName>
                                        </p:attrNameLst>
                                      </p:cBhvr>
                                      <p:to>
                                        <p:strVal val="visible"/>
                                      </p:to>
                                    </p:set>
                                    <p:animEffect transition="in" filter="box(in)">
                                      <p:cBhvr>
                                        <p:cTn id="17" dur="500"/>
                                        <p:tgtEl>
                                          <p:spTgt spid="1177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116013" y="277813"/>
            <a:ext cx="7570787" cy="1139825"/>
          </a:xfrm>
        </p:spPr>
        <p:txBody>
          <a:bodyPr/>
          <a:lstStyle/>
          <a:p>
            <a:pPr eaLnBrk="1" hangingPunct="1">
              <a:defRPr/>
            </a:pPr>
            <a:r>
              <a:rPr lang="hu-HU" smtClean="0">
                <a:solidFill>
                  <a:srgbClr val="FFFF00"/>
                </a:solidFill>
              </a:rPr>
              <a:t>Társasági adó   2013</a:t>
            </a:r>
          </a:p>
        </p:txBody>
      </p:sp>
      <p:sp>
        <p:nvSpPr>
          <p:cNvPr id="174083" name="Rectangle 3"/>
          <p:cNvSpPr>
            <a:spLocks noGrp="1" noChangeArrowheads="1"/>
          </p:cNvSpPr>
          <p:nvPr>
            <p:ph type="body" sz="half" idx="1"/>
          </p:nvPr>
        </p:nvSpPr>
        <p:spPr>
          <a:xfrm>
            <a:off x="457200" y="1844675"/>
            <a:ext cx="7570788" cy="4286250"/>
          </a:xfrm>
        </p:spPr>
        <p:txBody>
          <a:bodyPr/>
          <a:lstStyle/>
          <a:p>
            <a:pPr eaLnBrk="1" hangingPunct="1">
              <a:lnSpc>
                <a:spcPct val="110000"/>
              </a:lnSpc>
              <a:spcAft>
                <a:spcPct val="5000"/>
              </a:spcAft>
              <a:buFont typeface="Wingdings" pitchFamily="2" charset="2"/>
              <a:buNone/>
              <a:defRPr/>
            </a:pPr>
            <a:r>
              <a:rPr lang="hu-HU" sz="2400" b="1" dirty="0" smtClean="0">
                <a:solidFill>
                  <a:schemeClr val="tx2">
                    <a:lumMod val="75000"/>
                  </a:schemeClr>
                </a:solidFill>
                <a:latin typeface="Arial" charset="0"/>
              </a:rPr>
              <a:t>Adomány</a:t>
            </a:r>
          </a:p>
          <a:p>
            <a:pPr eaLnBrk="1" hangingPunct="1">
              <a:lnSpc>
                <a:spcPct val="110000"/>
              </a:lnSpc>
              <a:spcAft>
                <a:spcPct val="5000"/>
              </a:spcAft>
              <a:defRPr/>
            </a:pPr>
            <a:r>
              <a:rPr lang="hu-HU" sz="2200" dirty="0" smtClean="0">
                <a:solidFill>
                  <a:srgbClr val="FFFF00"/>
                </a:solidFill>
                <a:latin typeface="Arial" charset="0"/>
              </a:rPr>
              <a:t>Közhasznú szervezet részére, a közhasznú tevékenységének támogatására, vagy</a:t>
            </a:r>
          </a:p>
          <a:p>
            <a:pPr eaLnBrk="1" hangingPunct="1">
              <a:lnSpc>
                <a:spcPct val="110000"/>
              </a:lnSpc>
              <a:spcAft>
                <a:spcPct val="5000"/>
              </a:spcAft>
              <a:defRPr/>
            </a:pPr>
            <a:r>
              <a:rPr lang="hu-HU" sz="2200" dirty="0" smtClean="0">
                <a:solidFill>
                  <a:srgbClr val="FFFF00"/>
                </a:solidFill>
                <a:latin typeface="Arial" charset="0"/>
              </a:rPr>
              <a:t>Egyház részére, vagy</a:t>
            </a:r>
          </a:p>
          <a:p>
            <a:pPr eaLnBrk="1" hangingPunct="1">
              <a:lnSpc>
                <a:spcPct val="110000"/>
              </a:lnSpc>
              <a:spcAft>
                <a:spcPct val="5000"/>
              </a:spcAft>
              <a:defRPr/>
            </a:pPr>
            <a:r>
              <a:rPr lang="hu-HU" sz="2200" dirty="0" smtClean="0">
                <a:solidFill>
                  <a:srgbClr val="FFFF00"/>
                </a:solidFill>
                <a:latin typeface="Arial" charset="0"/>
              </a:rPr>
              <a:t>Közérdekű kötelezettség vállalás céljából történik az átadás.</a:t>
            </a:r>
          </a:p>
          <a:p>
            <a:pPr eaLnBrk="1" hangingPunct="1">
              <a:lnSpc>
                <a:spcPct val="110000"/>
              </a:lnSpc>
              <a:spcAft>
                <a:spcPct val="5000"/>
              </a:spcAft>
              <a:defRPr/>
            </a:pPr>
            <a:r>
              <a:rPr lang="hu-HU" sz="2200" dirty="0" smtClean="0">
                <a:solidFill>
                  <a:srgbClr val="FFFF00"/>
                </a:solidFill>
                <a:latin typeface="Arial" charset="0"/>
              </a:rPr>
              <a:t>Ha nem jelent vagyoni előnyt: az adományozónak, tagjainak, vezető tisztségviselőinek, és mindezek közeli hozzátartozójának</a:t>
            </a:r>
          </a:p>
          <a:p>
            <a:pPr eaLnBrk="1" hangingPunct="1">
              <a:lnSpc>
                <a:spcPct val="110000"/>
              </a:lnSpc>
              <a:spcAft>
                <a:spcPct val="5000"/>
              </a:spcAft>
              <a:defRPr/>
            </a:pPr>
            <a:r>
              <a:rPr lang="hu-HU" sz="2200" dirty="0" smtClean="0">
                <a:solidFill>
                  <a:srgbClr val="FFFF00"/>
                </a:solidFill>
                <a:latin typeface="Arial" charset="0"/>
              </a:rPr>
              <a:t>Igazolás szükséges az adományban részesülőtől</a:t>
            </a:r>
          </a:p>
        </p:txBody>
      </p:sp>
      <p:sp>
        <p:nvSpPr>
          <p:cNvPr id="7" name="Dia számának helye 6"/>
          <p:cNvSpPr>
            <a:spLocks noGrp="1"/>
          </p:cNvSpPr>
          <p:nvPr>
            <p:ph type="sldNum" sz="quarter" idx="12"/>
          </p:nvPr>
        </p:nvSpPr>
        <p:spPr/>
        <p:txBody>
          <a:bodyPr/>
          <a:lstStyle/>
          <a:p>
            <a:pPr>
              <a:defRPr/>
            </a:pPr>
            <a:fld id="{0E4272A9-C002-412A-B414-262FF696E173}" type="slidenum">
              <a:rPr lang="hu-HU"/>
              <a:pPr>
                <a:defRPr/>
              </a:pPr>
              <a:t>5</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slide(fromBottom)">
                                      <p:cBhvr>
                                        <p:cTn id="7" dur="500"/>
                                        <p:tgtEl>
                                          <p:spTgt spid="174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74083">
                                            <p:txEl>
                                              <p:pRg st="1" end="1"/>
                                            </p:txEl>
                                          </p:spTgt>
                                        </p:tgtEl>
                                        <p:attrNameLst>
                                          <p:attrName>style.visibility</p:attrName>
                                        </p:attrNameLst>
                                      </p:cBhvr>
                                      <p:to>
                                        <p:strVal val="visible"/>
                                      </p:to>
                                    </p:set>
                                    <p:animEffect transition="in" filter="slide(fromBottom)">
                                      <p:cBhvr>
                                        <p:cTn id="12" dur="500"/>
                                        <p:tgtEl>
                                          <p:spTgt spid="174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74083">
                                            <p:txEl>
                                              <p:pRg st="2" end="2"/>
                                            </p:txEl>
                                          </p:spTgt>
                                        </p:tgtEl>
                                        <p:attrNameLst>
                                          <p:attrName>style.visibility</p:attrName>
                                        </p:attrNameLst>
                                      </p:cBhvr>
                                      <p:to>
                                        <p:strVal val="visible"/>
                                      </p:to>
                                    </p:set>
                                    <p:animEffect transition="in" filter="slide(fromBottom)">
                                      <p:cBhvr>
                                        <p:cTn id="17" dur="500"/>
                                        <p:tgtEl>
                                          <p:spTgt spid="174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74083">
                                            <p:txEl>
                                              <p:pRg st="3" end="3"/>
                                            </p:txEl>
                                          </p:spTgt>
                                        </p:tgtEl>
                                        <p:attrNameLst>
                                          <p:attrName>style.visibility</p:attrName>
                                        </p:attrNameLst>
                                      </p:cBhvr>
                                      <p:to>
                                        <p:strVal val="visible"/>
                                      </p:to>
                                    </p:set>
                                    <p:animEffect transition="in" filter="slide(fromBottom)">
                                      <p:cBhvr>
                                        <p:cTn id="22" dur="500"/>
                                        <p:tgtEl>
                                          <p:spTgt spid="174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74083">
                                            <p:txEl>
                                              <p:pRg st="4" end="4"/>
                                            </p:txEl>
                                          </p:spTgt>
                                        </p:tgtEl>
                                        <p:attrNameLst>
                                          <p:attrName>style.visibility</p:attrName>
                                        </p:attrNameLst>
                                      </p:cBhvr>
                                      <p:to>
                                        <p:strVal val="visible"/>
                                      </p:to>
                                    </p:set>
                                    <p:animEffect transition="in" filter="slide(fromBottom)">
                                      <p:cBhvr>
                                        <p:cTn id="27" dur="500"/>
                                        <p:tgtEl>
                                          <p:spTgt spid="1740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74083">
                                            <p:txEl>
                                              <p:pRg st="5" end="5"/>
                                            </p:txEl>
                                          </p:spTgt>
                                        </p:tgtEl>
                                        <p:attrNameLst>
                                          <p:attrName>style.visibility</p:attrName>
                                        </p:attrNameLst>
                                      </p:cBhvr>
                                      <p:to>
                                        <p:strVal val="visible"/>
                                      </p:to>
                                    </p:set>
                                    <p:animEffect transition="in" filter="slide(fromBottom)">
                                      <p:cBhvr>
                                        <p:cTn id="32" dur="500"/>
                                        <p:tgtEl>
                                          <p:spTgt spid="1740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042988" y="277813"/>
            <a:ext cx="7643812" cy="1139825"/>
          </a:xfrm>
        </p:spPr>
        <p:txBody>
          <a:bodyPr/>
          <a:lstStyle/>
          <a:p>
            <a:pPr eaLnBrk="1" hangingPunct="1">
              <a:defRPr/>
            </a:pPr>
            <a:r>
              <a:rPr lang="hu-HU" smtClean="0">
                <a:solidFill>
                  <a:srgbClr val="FFFF00"/>
                </a:solidFill>
              </a:rPr>
              <a:t>Társasági adó   2013</a:t>
            </a:r>
          </a:p>
        </p:txBody>
      </p:sp>
      <p:sp>
        <p:nvSpPr>
          <p:cNvPr id="108547" name="Rectangle 3"/>
          <p:cNvSpPr>
            <a:spLocks noGrp="1" noChangeArrowheads="1"/>
          </p:cNvSpPr>
          <p:nvPr>
            <p:ph type="body" sz="half" idx="1"/>
          </p:nvPr>
        </p:nvSpPr>
        <p:spPr>
          <a:xfrm>
            <a:off x="457200" y="1844675"/>
            <a:ext cx="7786688" cy="4286250"/>
          </a:xfrm>
        </p:spPr>
        <p:txBody>
          <a:bodyPr>
            <a:normAutofit/>
          </a:bodyPr>
          <a:lstStyle/>
          <a:p>
            <a:pPr eaLnBrk="1" hangingPunct="1">
              <a:lnSpc>
                <a:spcPct val="125000"/>
              </a:lnSpc>
              <a:spcAft>
                <a:spcPct val="5000"/>
              </a:spcAft>
              <a:defRPr/>
            </a:pPr>
            <a:r>
              <a:rPr lang="hu-HU" sz="2200" dirty="0" smtClean="0">
                <a:solidFill>
                  <a:srgbClr val="FFFF00"/>
                </a:solidFill>
                <a:latin typeface="Arial" charset="0"/>
              </a:rPr>
              <a:t>Vállalkozás érdekében felmerülő ráfordításnak minősül az igazolás birtokában</a:t>
            </a:r>
          </a:p>
          <a:p>
            <a:pPr eaLnBrk="1" hangingPunct="1">
              <a:lnSpc>
                <a:spcPct val="125000"/>
              </a:lnSpc>
              <a:spcAft>
                <a:spcPct val="5000"/>
              </a:spcAft>
              <a:defRPr/>
            </a:pPr>
            <a:r>
              <a:rPr lang="hu-HU" sz="2200" dirty="0" smtClean="0">
                <a:solidFill>
                  <a:schemeClr val="tx2">
                    <a:lumMod val="75000"/>
                  </a:schemeClr>
                </a:solidFill>
                <a:latin typeface="Arial" charset="0"/>
              </a:rPr>
              <a:t>Adózás előtti eredményt </a:t>
            </a:r>
            <a:r>
              <a:rPr lang="hu-HU" sz="2200" u="sng" dirty="0" smtClean="0">
                <a:solidFill>
                  <a:schemeClr val="tx2">
                    <a:lumMod val="75000"/>
                  </a:schemeClr>
                </a:solidFill>
                <a:latin typeface="Arial" charset="0"/>
              </a:rPr>
              <a:t>csökkenti</a:t>
            </a:r>
            <a:r>
              <a:rPr lang="hu-HU" sz="2200" dirty="0" smtClean="0">
                <a:solidFill>
                  <a:schemeClr val="tx2">
                    <a:lumMod val="75000"/>
                  </a:schemeClr>
                </a:solidFill>
                <a:latin typeface="Arial" charset="0"/>
              </a:rPr>
              <a:t> az adomány</a:t>
            </a:r>
          </a:p>
          <a:p>
            <a:pPr lvl="1" eaLnBrk="1" hangingPunct="1">
              <a:lnSpc>
                <a:spcPct val="125000"/>
              </a:lnSpc>
              <a:spcAft>
                <a:spcPct val="5000"/>
              </a:spcAft>
              <a:defRPr/>
            </a:pPr>
            <a:r>
              <a:rPr lang="hu-HU" sz="2200" dirty="0" smtClean="0">
                <a:solidFill>
                  <a:srgbClr val="FFFF00"/>
                </a:solidFill>
                <a:latin typeface="Arial" charset="0"/>
              </a:rPr>
              <a:t>20 %-a</a:t>
            </a:r>
          </a:p>
          <a:p>
            <a:pPr lvl="1" eaLnBrk="1" hangingPunct="1">
              <a:lnSpc>
                <a:spcPct val="125000"/>
              </a:lnSpc>
              <a:spcAft>
                <a:spcPct val="5000"/>
              </a:spcAft>
              <a:defRPr/>
            </a:pPr>
            <a:r>
              <a:rPr lang="hu-HU" sz="2200" dirty="0" smtClean="0">
                <a:solidFill>
                  <a:srgbClr val="FFFF00"/>
                </a:solidFill>
                <a:latin typeface="Arial" charset="0"/>
              </a:rPr>
              <a:t>Magyar Kármentő Alap és a Nemzeti Kulturális Alap esetén 50 %-a</a:t>
            </a:r>
          </a:p>
          <a:p>
            <a:pPr lvl="1" eaLnBrk="1" hangingPunct="1">
              <a:lnSpc>
                <a:spcPct val="125000"/>
              </a:lnSpc>
              <a:spcAft>
                <a:spcPct val="5000"/>
              </a:spcAft>
              <a:defRPr/>
            </a:pPr>
            <a:r>
              <a:rPr lang="hu-HU" sz="2200" dirty="0" smtClean="0">
                <a:solidFill>
                  <a:srgbClr val="FFFF00"/>
                </a:solidFill>
                <a:latin typeface="Arial" charset="0"/>
              </a:rPr>
              <a:t>Tartós adomány esetén (legalább 3 év) további 20 %-a</a:t>
            </a:r>
          </a:p>
          <a:p>
            <a:pPr eaLnBrk="1" hangingPunct="1">
              <a:lnSpc>
                <a:spcPct val="125000"/>
              </a:lnSpc>
              <a:spcAft>
                <a:spcPct val="5000"/>
              </a:spcAft>
              <a:defRPr/>
            </a:pPr>
            <a:r>
              <a:rPr lang="hu-HU" sz="2200" dirty="0" smtClean="0">
                <a:solidFill>
                  <a:srgbClr val="FFFF00"/>
                </a:solidFill>
                <a:latin typeface="Arial" charset="0"/>
              </a:rPr>
              <a:t>De együttesen legfeljebb az adózás előtti eredmény összege</a:t>
            </a:r>
          </a:p>
        </p:txBody>
      </p:sp>
      <p:sp>
        <p:nvSpPr>
          <p:cNvPr id="7" name="Dia számának helye 6"/>
          <p:cNvSpPr>
            <a:spLocks noGrp="1"/>
          </p:cNvSpPr>
          <p:nvPr>
            <p:ph type="sldNum" sz="quarter" idx="12"/>
          </p:nvPr>
        </p:nvSpPr>
        <p:spPr/>
        <p:txBody>
          <a:bodyPr/>
          <a:lstStyle/>
          <a:p>
            <a:pPr>
              <a:defRPr/>
            </a:pPr>
            <a:fld id="{4FE9AD9D-F821-437A-AF23-518AEF46B786}" type="slidenum">
              <a:rPr lang="hu-HU"/>
              <a:pPr>
                <a:defRPr/>
              </a:pPr>
              <a:t>6</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slide(fromBottom)">
                                      <p:cBhvr>
                                        <p:cTn id="7" dur="500"/>
                                        <p:tgtEl>
                                          <p:spTgt spid="108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slide(fromBottom)">
                                      <p:cBhvr>
                                        <p:cTn id="12" dur="500"/>
                                        <p:tgtEl>
                                          <p:spTgt spid="1085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slide(fromBottom)">
                                      <p:cBhvr>
                                        <p:cTn id="17" dur="500"/>
                                        <p:tgtEl>
                                          <p:spTgt spid="1085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8547">
                                            <p:txEl>
                                              <p:pRg st="3" end="3"/>
                                            </p:txEl>
                                          </p:spTgt>
                                        </p:tgtEl>
                                        <p:attrNameLst>
                                          <p:attrName>style.visibility</p:attrName>
                                        </p:attrNameLst>
                                      </p:cBhvr>
                                      <p:to>
                                        <p:strVal val="visible"/>
                                      </p:to>
                                    </p:set>
                                    <p:animEffect transition="in" filter="slide(fromBottom)">
                                      <p:cBhvr>
                                        <p:cTn id="22" dur="500"/>
                                        <p:tgtEl>
                                          <p:spTgt spid="1085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08547">
                                            <p:txEl>
                                              <p:pRg st="4" end="4"/>
                                            </p:txEl>
                                          </p:spTgt>
                                        </p:tgtEl>
                                        <p:attrNameLst>
                                          <p:attrName>style.visibility</p:attrName>
                                        </p:attrNameLst>
                                      </p:cBhvr>
                                      <p:to>
                                        <p:strVal val="visible"/>
                                      </p:to>
                                    </p:set>
                                    <p:animEffect transition="in" filter="slide(fromBottom)">
                                      <p:cBhvr>
                                        <p:cTn id="27" dur="500"/>
                                        <p:tgtEl>
                                          <p:spTgt spid="1085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08547">
                                            <p:txEl>
                                              <p:pRg st="5" end="5"/>
                                            </p:txEl>
                                          </p:spTgt>
                                        </p:tgtEl>
                                        <p:attrNameLst>
                                          <p:attrName>style.visibility</p:attrName>
                                        </p:attrNameLst>
                                      </p:cBhvr>
                                      <p:to>
                                        <p:strVal val="visible"/>
                                      </p:to>
                                    </p:set>
                                    <p:animEffect transition="in" filter="slide(fromBottom)">
                                      <p:cBhvr>
                                        <p:cTn id="32" dur="500"/>
                                        <p:tgtEl>
                                          <p:spTgt spid="1085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763713" y="277813"/>
            <a:ext cx="6923087" cy="1139825"/>
          </a:xfrm>
        </p:spPr>
        <p:txBody>
          <a:bodyPr/>
          <a:lstStyle/>
          <a:p>
            <a:pPr eaLnBrk="1" hangingPunct="1">
              <a:defRPr/>
            </a:pPr>
            <a:r>
              <a:rPr lang="hu-HU" smtClean="0">
                <a:solidFill>
                  <a:srgbClr val="FFFF00"/>
                </a:solidFill>
              </a:rPr>
              <a:t>Társasági adó   2013</a:t>
            </a:r>
          </a:p>
        </p:txBody>
      </p:sp>
      <p:sp>
        <p:nvSpPr>
          <p:cNvPr id="17412" name="Rectangle 3"/>
          <p:cNvSpPr>
            <a:spLocks noGrp="1" noChangeArrowheads="1"/>
          </p:cNvSpPr>
          <p:nvPr>
            <p:ph type="body" sz="half" idx="1"/>
          </p:nvPr>
        </p:nvSpPr>
        <p:spPr>
          <a:xfrm>
            <a:off x="457200" y="1484313"/>
            <a:ext cx="8362950" cy="4897437"/>
          </a:xfrm>
        </p:spPr>
        <p:txBody>
          <a:bodyPr>
            <a:normAutofit lnSpcReduction="10000"/>
          </a:bodyPr>
          <a:lstStyle/>
          <a:p>
            <a:pPr eaLnBrk="1" hangingPunct="1">
              <a:spcBef>
                <a:spcPct val="25000"/>
              </a:spcBef>
              <a:buFont typeface="Wingdings" pitchFamily="2" charset="2"/>
              <a:buNone/>
            </a:pPr>
            <a:r>
              <a:rPr lang="hu-HU" sz="2200" b="1" dirty="0" smtClean="0">
                <a:solidFill>
                  <a:schemeClr val="tx2">
                    <a:lumMod val="75000"/>
                  </a:schemeClr>
                </a:solidFill>
                <a:effectLst/>
                <a:latin typeface="Arial" charset="0"/>
              </a:rPr>
              <a:t>Látvány-csapatsport támogatása</a:t>
            </a:r>
          </a:p>
          <a:p>
            <a:pPr algn="just" eaLnBrk="1" hangingPunct="1">
              <a:spcBef>
                <a:spcPct val="25000"/>
              </a:spcBef>
            </a:pPr>
            <a:r>
              <a:rPr lang="hu-HU" sz="2200" b="1" dirty="0" smtClean="0">
                <a:solidFill>
                  <a:srgbClr val="FFFF00"/>
                </a:solidFill>
                <a:effectLst/>
                <a:latin typeface="Arial" charset="0"/>
              </a:rPr>
              <a:t>Két típusú kedvezmény</a:t>
            </a:r>
          </a:p>
          <a:p>
            <a:pPr lvl="1" algn="just" eaLnBrk="1" hangingPunct="1">
              <a:spcBef>
                <a:spcPct val="25000"/>
              </a:spcBef>
            </a:pPr>
            <a:r>
              <a:rPr lang="hu-HU" sz="2200" dirty="0" smtClean="0">
                <a:solidFill>
                  <a:srgbClr val="FFFF00"/>
                </a:solidFill>
                <a:effectLst/>
                <a:latin typeface="Arial" charset="0"/>
              </a:rPr>
              <a:t>A vállalkozás érdekében felmerülő ráfordítás</a:t>
            </a:r>
          </a:p>
          <a:p>
            <a:pPr lvl="1" algn="just" eaLnBrk="1" hangingPunct="1">
              <a:spcBef>
                <a:spcPct val="25000"/>
              </a:spcBef>
            </a:pPr>
            <a:r>
              <a:rPr lang="hu-HU" sz="2200" dirty="0" smtClean="0">
                <a:solidFill>
                  <a:srgbClr val="FFFF00"/>
                </a:solidFill>
                <a:effectLst/>
                <a:latin typeface="Arial" charset="0"/>
              </a:rPr>
              <a:t>Adókedvezményt lehet igénybe venni </a:t>
            </a:r>
          </a:p>
          <a:p>
            <a:pPr eaLnBrk="1" hangingPunct="1">
              <a:spcBef>
                <a:spcPct val="25000"/>
              </a:spcBef>
            </a:pPr>
            <a:r>
              <a:rPr lang="hu-HU" sz="2200" b="1" dirty="0" smtClean="0">
                <a:solidFill>
                  <a:srgbClr val="FFFF00"/>
                </a:solidFill>
                <a:effectLst/>
                <a:latin typeface="Arial" charset="0"/>
              </a:rPr>
              <a:t>Az alábbi feltételek teljesülése esetén</a:t>
            </a:r>
          </a:p>
          <a:p>
            <a:pPr lvl="1" algn="just" eaLnBrk="1" hangingPunct="1">
              <a:spcBef>
                <a:spcPct val="25000"/>
              </a:spcBef>
            </a:pPr>
            <a:r>
              <a:rPr lang="hu-HU" sz="2200" dirty="0" smtClean="0">
                <a:solidFill>
                  <a:srgbClr val="FFFF00"/>
                </a:solidFill>
                <a:effectLst/>
                <a:latin typeface="Arial" charset="0"/>
              </a:rPr>
              <a:t>Jóváhagyott sportfejlesztési programmal rendelkező amatőr vagy hivatásos sportszervezet, közhasznú alapítvány, köztestület, vagy a látvány-csapatsport országos sportági szakszövetsége (továbbiakban sportszervezetek) részére </a:t>
            </a:r>
          </a:p>
          <a:p>
            <a:pPr lvl="1" algn="just" eaLnBrk="1" hangingPunct="1">
              <a:spcBef>
                <a:spcPct val="25000"/>
              </a:spcBef>
            </a:pPr>
            <a:r>
              <a:rPr lang="hu-HU" sz="2200" dirty="0" err="1" smtClean="0">
                <a:solidFill>
                  <a:srgbClr val="FFFF00"/>
                </a:solidFill>
                <a:effectLst/>
                <a:latin typeface="Arial" charset="0"/>
              </a:rPr>
              <a:t>Köztartozásmentesség</a:t>
            </a:r>
            <a:r>
              <a:rPr lang="hu-HU" sz="2200" dirty="0" smtClean="0">
                <a:solidFill>
                  <a:srgbClr val="FFFF00"/>
                </a:solidFill>
                <a:effectLst/>
                <a:latin typeface="Arial" charset="0"/>
              </a:rPr>
              <a:t> a támogató részéről </a:t>
            </a:r>
          </a:p>
          <a:p>
            <a:pPr lvl="1" algn="just" eaLnBrk="1" hangingPunct="1">
              <a:spcBef>
                <a:spcPct val="25000"/>
              </a:spcBef>
            </a:pPr>
            <a:r>
              <a:rPr lang="hu-HU" sz="2200" dirty="0" smtClean="0">
                <a:solidFill>
                  <a:srgbClr val="FFFF00"/>
                </a:solidFill>
                <a:effectLst/>
                <a:latin typeface="Arial" charset="0"/>
              </a:rPr>
              <a:t>A támogatási igazolás kézhezvételét követően  teljesített (átutalt, átadott) támogatás után jogosult kedvezményre</a:t>
            </a:r>
          </a:p>
          <a:p>
            <a:pPr lvl="1" algn="just" eaLnBrk="1" hangingPunct="1">
              <a:spcBef>
                <a:spcPct val="25000"/>
              </a:spcBef>
            </a:pPr>
            <a:r>
              <a:rPr lang="hu-HU" sz="2200" dirty="0" smtClean="0">
                <a:solidFill>
                  <a:srgbClr val="FFFF00"/>
                </a:solidFill>
                <a:effectLst/>
                <a:latin typeface="Arial" charset="0"/>
              </a:rPr>
              <a:t>8 napon belül értesíteni kell az állami adóhatóságot</a:t>
            </a:r>
          </a:p>
        </p:txBody>
      </p:sp>
      <p:sp>
        <p:nvSpPr>
          <p:cNvPr id="7" name="Dia számának helye 6"/>
          <p:cNvSpPr>
            <a:spLocks noGrp="1"/>
          </p:cNvSpPr>
          <p:nvPr>
            <p:ph type="sldNum" sz="quarter" idx="12"/>
          </p:nvPr>
        </p:nvSpPr>
        <p:spPr/>
        <p:txBody>
          <a:bodyPr/>
          <a:lstStyle/>
          <a:p>
            <a:pPr>
              <a:defRPr/>
            </a:pPr>
            <a:fld id="{AE22E344-3F1F-4AD8-ACBB-570C5D51539C}" type="slidenum">
              <a:rPr lang="hu-HU"/>
              <a:pPr>
                <a:defRPr/>
              </a:pPr>
              <a:t>7</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slide(fromBottom)">
                                      <p:cBhvr>
                                        <p:cTn id="7" dur="500"/>
                                        <p:tgtEl>
                                          <p:spTgt spid="17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7412">
                                            <p:txEl>
                                              <p:pRg st="1" end="1"/>
                                            </p:txEl>
                                          </p:spTgt>
                                        </p:tgtEl>
                                        <p:attrNameLst>
                                          <p:attrName>style.visibility</p:attrName>
                                        </p:attrNameLst>
                                      </p:cBhvr>
                                      <p:to>
                                        <p:strVal val="visible"/>
                                      </p:to>
                                    </p:set>
                                    <p:animEffect transition="in" filter="slide(fromBottom)">
                                      <p:cBhvr>
                                        <p:cTn id="12" dur="500"/>
                                        <p:tgtEl>
                                          <p:spTgt spid="174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7412">
                                            <p:txEl>
                                              <p:pRg st="2" end="2"/>
                                            </p:txEl>
                                          </p:spTgt>
                                        </p:tgtEl>
                                        <p:attrNameLst>
                                          <p:attrName>style.visibility</p:attrName>
                                        </p:attrNameLst>
                                      </p:cBhvr>
                                      <p:to>
                                        <p:strVal val="visible"/>
                                      </p:to>
                                    </p:set>
                                    <p:animEffect transition="in" filter="slide(fromBottom)">
                                      <p:cBhvr>
                                        <p:cTn id="17" dur="500"/>
                                        <p:tgtEl>
                                          <p:spTgt spid="174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7412">
                                            <p:txEl>
                                              <p:pRg st="3" end="3"/>
                                            </p:txEl>
                                          </p:spTgt>
                                        </p:tgtEl>
                                        <p:attrNameLst>
                                          <p:attrName>style.visibility</p:attrName>
                                        </p:attrNameLst>
                                      </p:cBhvr>
                                      <p:to>
                                        <p:strVal val="visible"/>
                                      </p:to>
                                    </p:set>
                                    <p:animEffect transition="in" filter="slide(fromBottom)">
                                      <p:cBhvr>
                                        <p:cTn id="22" dur="500"/>
                                        <p:tgtEl>
                                          <p:spTgt spid="174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7412">
                                            <p:txEl>
                                              <p:pRg st="4" end="4"/>
                                            </p:txEl>
                                          </p:spTgt>
                                        </p:tgtEl>
                                        <p:attrNameLst>
                                          <p:attrName>style.visibility</p:attrName>
                                        </p:attrNameLst>
                                      </p:cBhvr>
                                      <p:to>
                                        <p:strVal val="visible"/>
                                      </p:to>
                                    </p:set>
                                    <p:animEffect transition="in" filter="slide(fromBottom)">
                                      <p:cBhvr>
                                        <p:cTn id="27" dur="500"/>
                                        <p:tgtEl>
                                          <p:spTgt spid="174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7412">
                                            <p:txEl>
                                              <p:pRg st="5" end="5"/>
                                            </p:txEl>
                                          </p:spTgt>
                                        </p:tgtEl>
                                        <p:attrNameLst>
                                          <p:attrName>style.visibility</p:attrName>
                                        </p:attrNameLst>
                                      </p:cBhvr>
                                      <p:to>
                                        <p:strVal val="visible"/>
                                      </p:to>
                                    </p:set>
                                    <p:animEffect transition="in" filter="slide(fromBottom)">
                                      <p:cBhvr>
                                        <p:cTn id="32" dur="500"/>
                                        <p:tgtEl>
                                          <p:spTgt spid="174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7412">
                                            <p:txEl>
                                              <p:pRg st="6" end="6"/>
                                            </p:txEl>
                                          </p:spTgt>
                                        </p:tgtEl>
                                        <p:attrNameLst>
                                          <p:attrName>style.visibility</p:attrName>
                                        </p:attrNameLst>
                                      </p:cBhvr>
                                      <p:to>
                                        <p:strVal val="visible"/>
                                      </p:to>
                                    </p:set>
                                    <p:animEffect transition="in" filter="slide(fromBottom)">
                                      <p:cBhvr>
                                        <p:cTn id="37" dur="500"/>
                                        <p:tgtEl>
                                          <p:spTgt spid="174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7412">
                                            <p:txEl>
                                              <p:pRg st="7" end="7"/>
                                            </p:txEl>
                                          </p:spTgt>
                                        </p:tgtEl>
                                        <p:attrNameLst>
                                          <p:attrName>style.visibility</p:attrName>
                                        </p:attrNameLst>
                                      </p:cBhvr>
                                      <p:to>
                                        <p:strVal val="visible"/>
                                      </p:to>
                                    </p:set>
                                    <p:animEffect transition="in" filter="slide(fromBottom)">
                                      <p:cBhvr>
                                        <p:cTn id="42" dur="500"/>
                                        <p:tgtEl>
                                          <p:spTgt spid="1741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17412">
                                            <p:txEl>
                                              <p:pRg st="8" end="8"/>
                                            </p:txEl>
                                          </p:spTgt>
                                        </p:tgtEl>
                                        <p:attrNameLst>
                                          <p:attrName>style.visibility</p:attrName>
                                        </p:attrNameLst>
                                      </p:cBhvr>
                                      <p:to>
                                        <p:strVal val="visible"/>
                                      </p:to>
                                    </p:set>
                                    <p:animEffect transition="in" filter="slide(fromBottom)">
                                      <p:cBhvr>
                                        <p:cTn id="47" dur="500"/>
                                        <p:tgtEl>
                                          <p:spTgt spid="174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1763713" y="277813"/>
            <a:ext cx="6923087" cy="1139825"/>
          </a:xfrm>
        </p:spPr>
        <p:txBody>
          <a:bodyPr/>
          <a:lstStyle/>
          <a:p>
            <a:pPr eaLnBrk="1" hangingPunct="1">
              <a:defRPr/>
            </a:pPr>
            <a:r>
              <a:rPr lang="hu-HU" smtClean="0">
                <a:solidFill>
                  <a:srgbClr val="FFFF00"/>
                </a:solidFill>
              </a:rPr>
              <a:t>Társasági adó   2013</a:t>
            </a:r>
          </a:p>
        </p:txBody>
      </p:sp>
      <p:sp>
        <p:nvSpPr>
          <p:cNvPr id="175107" name="Rectangle 3"/>
          <p:cNvSpPr>
            <a:spLocks noGrp="1" noChangeArrowheads="1"/>
          </p:cNvSpPr>
          <p:nvPr>
            <p:ph type="body" sz="half" idx="1"/>
          </p:nvPr>
        </p:nvSpPr>
        <p:spPr>
          <a:xfrm>
            <a:off x="457200" y="1628775"/>
            <a:ext cx="8362950" cy="4752975"/>
          </a:xfrm>
        </p:spPr>
        <p:txBody>
          <a:bodyPr/>
          <a:lstStyle/>
          <a:p>
            <a:pPr eaLnBrk="1" hangingPunct="1">
              <a:lnSpc>
                <a:spcPct val="90000"/>
              </a:lnSpc>
              <a:buFont typeface="Wingdings" pitchFamily="2" charset="2"/>
              <a:buNone/>
              <a:defRPr/>
            </a:pPr>
            <a:endParaRPr lang="hu-HU" sz="2400" dirty="0" smtClean="0">
              <a:latin typeface="Arial" charset="0"/>
            </a:endParaRPr>
          </a:p>
          <a:p>
            <a:pPr algn="just" eaLnBrk="1" hangingPunct="1">
              <a:lnSpc>
                <a:spcPct val="90000"/>
              </a:lnSpc>
              <a:buFont typeface="Wingdings" pitchFamily="2" charset="2"/>
              <a:buNone/>
              <a:defRPr/>
            </a:pPr>
            <a:r>
              <a:rPr lang="hu-HU" sz="2500" b="1" dirty="0" smtClean="0">
                <a:solidFill>
                  <a:srgbClr val="FFFF00"/>
                </a:solidFill>
                <a:effectLst/>
                <a:latin typeface="Arial" charset="0"/>
              </a:rPr>
              <a:t>Látvány-csapatsport támogatása</a:t>
            </a:r>
          </a:p>
          <a:p>
            <a:pPr algn="just" eaLnBrk="1" hangingPunct="1">
              <a:lnSpc>
                <a:spcPct val="90000"/>
              </a:lnSpc>
              <a:defRPr/>
            </a:pPr>
            <a:endParaRPr lang="hu-HU" sz="2500" b="1" dirty="0" smtClean="0">
              <a:solidFill>
                <a:srgbClr val="FFFF00"/>
              </a:solidFill>
              <a:effectLst/>
              <a:latin typeface="Arial" charset="0"/>
            </a:endParaRPr>
          </a:p>
          <a:p>
            <a:pPr algn="just" eaLnBrk="1" hangingPunct="1">
              <a:lnSpc>
                <a:spcPct val="90000"/>
              </a:lnSpc>
              <a:spcAft>
                <a:spcPct val="20000"/>
              </a:spcAft>
              <a:defRPr/>
            </a:pPr>
            <a:r>
              <a:rPr lang="hu-HU" sz="2900" dirty="0" smtClean="0">
                <a:solidFill>
                  <a:srgbClr val="FFFF00"/>
                </a:solidFill>
                <a:effectLst/>
                <a:latin typeface="Arial" charset="0"/>
              </a:rPr>
              <a:t>A támogatás a pénzügyi rendezés adóévben minősül ráfordításnak (a szerződés, igazolás nem elegendő az elszámolásához)</a:t>
            </a:r>
          </a:p>
          <a:p>
            <a:pPr eaLnBrk="1" hangingPunct="1">
              <a:lnSpc>
                <a:spcPct val="90000"/>
              </a:lnSpc>
              <a:spcAft>
                <a:spcPct val="20000"/>
              </a:spcAft>
              <a:defRPr/>
            </a:pPr>
            <a:r>
              <a:rPr lang="hu-HU" sz="2900" dirty="0" smtClean="0">
                <a:solidFill>
                  <a:srgbClr val="FFFF00"/>
                </a:solidFill>
                <a:effectLst/>
                <a:latin typeface="Arial" charset="0"/>
              </a:rPr>
              <a:t>Adókedvezmény a támogatás teljes összege</a:t>
            </a:r>
          </a:p>
          <a:p>
            <a:pPr lvl="1" eaLnBrk="1" hangingPunct="1">
              <a:lnSpc>
                <a:spcPct val="90000"/>
              </a:lnSpc>
              <a:spcAft>
                <a:spcPct val="20000"/>
              </a:spcAft>
              <a:defRPr/>
            </a:pPr>
            <a:r>
              <a:rPr lang="hu-HU" sz="2500" dirty="0" smtClean="0">
                <a:solidFill>
                  <a:srgbClr val="FFFF00"/>
                </a:solidFill>
                <a:effectLst/>
                <a:latin typeface="Arial" charset="0"/>
              </a:rPr>
              <a:t>A tárgyévben és az azt  követő 3 adóévben</a:t>
            </a:r>
          </a:p>
          <a:p>
            <a:pPr lvl="1" eaLnBrk="1" hangingPunct="1">
              <a:lnSpc>
                <a:spcPct val="90000"/>
              </a:lnSpc>
              <a:spcAft>
                <a:spcPct val="20000"/>
              </a:spcAft>
              <a:defRPr/>
            </a:pPr>
            <a:r>
              <a:rPr lang="hu-HU" sz="2500" u="sng" dirty="0" smtClean="0">
                <a:solidFill>
                  <a:schemeClr val="tx2">
                    <a:lumMod val="75000"/>
                  </a:schemeClr>
                </a:solidFill>
                <a:effectLst/>
                <a:latin typeface="Arial" charset="0"/>
              </a:rPr>
              <a:t>Tárgyévi adókedvezmény maximum a számított adó 70 %-a</a:t>
            </a:r>
          </a:p>
          <a:p>
            <a:pPr lvl="1" eaLnBrk="1" hangingPunct="1">
              <a:lnSpc>
                <a:spcPct val="90000"/>
              </a:lnSpc>
              <a:buFontTx/>
              <a:buNone/>
              <a:defRPr/>
            </a:pPr>
            <a:endParaRPr lang="hu-HU" sz="2500" dirty="0" smtClean="0">
              <a:solidFill>
                <a:srgbClr val="FFFF00"/>
              </a:solidFill>
              <a:effectLst/>
              <a:latin typeface="Arial" charset="0"/>
            </a:endParaRPr>
          </a:p>
        </p:txBody>
      </p:sp>
      <p:sp>
        <p:nvSpPr>
          <p:cNvPr id="7" name="Dia számának helye 6"/>
          <p:cNvSpPr>
            <a:spLocks noGrp="1"/>
          </p:cNvSpPr>
          <p:nvPr>
            <p:ph type="sldNum" sz="quarter" idx="12"/>
          </p:nvPr>
        </p:nvSpPr>
        <p:spPr/>
        <p:txBody>
          <a:bodyPr/>
          <a:lstStyle/>
          <a:p>
            <a:pPr>
              <a:defRPr/>
            </a:pPr>
            <a:fld id="{DF5CACE1-2D90-4C18-B008-0A0DA62C1245}" type="slidenum">
              <a:rPr lang="hu-HU"/>
              <a:pPr>
                <a:defRPr/>
              </a:pPr>
              <a:t>8</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75107">
                                            <p:txEl>
                                              <p:pRg st="1" end="1"/>
                                            </p:txEl>
                                          </p:spTgt>
                                        </p:tgtEl>
                                        <p:attrNameLst>
                                          <p:attrName>style.visibility</p:attrName>
                                        </p:attrNameLst>
                                      </p:cBhvr>
                                      <p:to>
                                        <p:strVal val="visible"/>
                                      </p:to>
                                    </p:set>
                                    <p:animEffect transition="in" filter="slide(fromBottom)">
                                      <p:cBhvr>
                                        <p:cTn id="7" dur="500"/>
                                        <p:tgtEl>
                                          <p:spTgt spid="1751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75107">
                                            <p:txEl>
                                              <p:pRg st="3" end="3"/>
                                            </p:txEl>
                                          </p:spTgt>
                                        </p:tgtEl>
                                        <p:attrNameLst>
                                          <p:attrName>style.visibility</p:attrName>
                                        </p:attrNameLst>
                                      </p:cBhvr>
                                      <p:to>
                                        <p:strVal val="visible"/>
                                      </p:to>
                                    </p:set>
                                    <p:animEffect transition="in" filter="slide(fromBottom)">
                                      <p:cBhvr>
                                        <p:cTn id="12" dur="500"/>
                                        <p:tgtEl>
                                          <p:spTgt spid="17510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75107">
                                            <p:txEl>
                                              <p:pRg st="4" end="4"/>
                                            </p:txEl>
                                          </p:spTgt>
                                        </p:tgtEl>
                                        <p:attrNameLst>
                                          <p:attrName>style.visibility</p:attrName>
                                        </p:attrNameLst>
                                      </p:cBhvr>
                                      <p:to>
                                        <p:strVal val="visible"/>
                                      </p:to>
                                    </p:set>
                                    <p:animEffect transition="in" filter="slide(fromBottom)">
                                      <p:cBhvr>
                                        <p:cTn id="17" dur="500"/>
                                        <p:tgtEl>
                                          <p:spTgt spid="17510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75107">
                                            <p:txEl>
                                              <p:pRg st="5" end="5"/>
                                            </p:txEl>
                                          </p:spTgt>
                                        </p:tgtEl>
                                        <p:attrNameLst>
                                          <p:attrName>style.visibility</p:attrName>
                                        </p:attrNameLst>
                                      </p:cBhvr>
                                      <p:to>
                                        <p:strVal val="visible"/>
                                      </p:to>
                                    </p:set>
                                    <p:animEffect transition="in" filter="slide(fromBottom)">
                                      <p:cBhvr>
                                        <p:cTn id="22" dur="500"/>
                                        <p:tgtEl>
                                          <p:spTgt spid="17510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75107">
                                            <p:txEl>
                                              <p:pRg st="6" end="6"/>
                                            </p:txEl>
                                          </p:spTgt>
                                        </p:tgtEl>
                                        <p:attrNameLst>
                                          <p:attrName>style.visibility</p:attrName>
                                        </p:attrNameLst>
                                      </p:cBhvr>
                                      <p:to>
                                        <p:strVal val="visible"/>
                                      </p:to>
                                    </p:set>
                                    <p:animEffect transition="in" filter="slide(fromBottom)">
                                      <p:cBhvr>
                                        <p:cTn id="27" dur="500"/>
                                        <p:tgtEl>
                                          <p:spTgt spid="175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1763713" y="277813"/>
            <a:ext cx="6923087" cy="1139825"/>
          </a:xfrm>
        </p:spPr>
        <p:txBody>
          <a:bodyPr/>
          <a:lstStyle/>
          <a:p>
            <a:pPr eaLnBrk="1" hangingPunct="1">
              <a:defRPr/>
            </a:pPr>
            <a:r>
              <a:rPr lang="hu-HU" smtClean="0">
                <a:solidFill>
                  <a:srgbClr val="FFFF00"/>
                </a:solidFill>
              </a:rPr>
              <a:t>Társasági adó   2013</a:t>
            </a:r>
          </a:p>
        </p:txBody>
      </p:sp>
      <p:sp>
        <p:nvSpPr>
          <p:cNvPr id="19460" name="Rectangle 3"/>
          <p:cNvSpPr>
            <a:spLocks noGrp="1" noChangeArrowheads="1"/>
          </p:cNvSpPr>
          <p:nvPr>
            <p:ph type="body" sz="half" idx="1"/>
          </p:nvPr>
        </p:nvSpPr>
        <p:spPr>
          <a:xfrm>
            <a:off x="457200" y="1628775"/>
            <a:ext cx="8362950" cy="5040313"/>
          </a:xfrm>
        </p:spPr>
        <p:txBody>
          <a:bodyPr/>
          <a:lstStyle/>
          <a:p>
            <a:pPr eaLnBrk="1" hangingPunct="1">
              <a:lnSpc>
                <a:spcPct val="80000"/>
              </a:lnSpc>
              <a:spcBef>
                <a:spcPct val="10000"/>
              </a:spcBef>
              <a:spcAft>
                <a:spcPct val="10000"/>
              </a:spcAft>
              <a:buFont typeface="Wingdings" pitchFamily="2" charset="2"/>
              <a:buNone/>
            </a:pPr>
            <a:r>
              <a:rPr lang="hu-HU" sz="2200" b="1" dirty="0" smtClean="0">
                <a:solidFill>
                  <a:srgbClr val="FFFF00"/>
                </a:solidFill>
                <a:effectLst/>
                <a:latin typeface="Arial" charset="0"/>
              </a:rPr>
              <a:t>Film és előadó művészeti tevékenység támogatása</a:t>
            </a:r>
          </a:p>
          <a:p>
            <a:pPr algn="just" eaLnBrk="1" hangingPunct="1">
              <a:spcBef>
                <a:spcPct val="10000"/>
              </a:spcBef>
              <a:spcAft>
                <a:spcPct val="10000"/>
              </a:spcAft>
            </a:pPr>
            <a:r>
              <a:rPr lang="hu-HU" sz="2000" dirty="0" smtClean="0">
                <a:solidFill>
                  <a:srgbClr val="FFFF00"/>
                </a:solidFill>
                <a:effectLst/>
                <a:latin typeface="Arial" charset="0"/>
              </a:rPr>
              <a:t>Két típusú kedvezmény</a:t>
            </a:r>
          </a:p>
          <a:p>
            <a:pPr lvl="1" algn="just" eaLnBrk="1" hangingPunct="1">
              <a:spcBef>
                <a:spcPct val="10000"/>
              </a:spcBef>
              <a:spcAft>
                <a:spcPct val="10000"/>
              </a:spcAft>
            </a:pPr>
            <a:r>
              <a:rPr lang="hu-HU" sz="2000" dirty="0" smtClean="0">
                <a:solidFill>
                  <a:srgbClr val="FFFF00"/>
                </a:solidFill>
                <a:effectLst/>
                <a:latin typeface="Arial" charset="0"/>
              </a:rPr>
              <a:t>A vállalkozás érdekében felmerülő ráfordítás</a:t>
            </a:r>
          </a:p>
          <a:p>
            <a:pPr lvl="1" algn="just" eaLnBrk="1" hangingPunct="1">
              <a:spcBef>
                <a:spcPct val="10000"/>
              </a:spcBef>
              <a:spcAft>
                <a:spcPct val="10000"/>
              </a:spcAft>
            </a:pPr>
            <a:r>
              <a:rPr lang="hu-HU" sz="2000" dirty="0" smtClean="0">
                <a:solidFill>
                  <a:srgbClr val="FFFF00"/>
                </a:solidFill>
                <a:effectLst/>
                <a:latin typeface="Arial" charset="0"/>
              </a:rPr>
              <a:t>Adókedvezményt lehet igénybe venni </a:t>
            </a:r>
          </a:p>
          <a:p>
            <a:pPr eaLnBrk="1" hangingPunct="1">
              <a:spcBef>
                <a:spcPct val="10000"/>
              </a:spcBef>
              <a:spcAft>
                <a:spcPct val="10000"/>
              </a:spcAft>
            </a:pPr>
            <a:r>
              <a:rPr lang="hu-HU" sz="2000" dirty="0" smtClean="0">
                <a:solidFill>
                  <a:srgbClr val="FFFF00"/>
                </a:solidFill>
                <a:effectLst/>
                <a:latin typeface="Arial" charset="0"/>
              </a:rPr>
              <a:t>Az alábbi feltételek teljesülése esetén</a:t>
            </a:r>
          </a:p>
          <a:p>
            <a:pPr lvl="1" algn="just" eaLnBrk="1" hangingPunct="1">
              <a:spcBef>
                <a:spcPct val="10000"/>
              </a:spcBef>
              <a:spcAft>
                <a:spcPct val="10000"/>
              </a:spcAft>
            </a:pPr>
            <a:r>
              <a:rPr lang="hu-HU" sz="2000" dirty="0" smtClean="0">
                <a:solidFill>
                  <a:srgbClr val="FFFF00"/>
                </a:solidFill>
                <a:effectLst/>
                <a:latin typeface="Arial" charset="0"/>
              </a:rPr>
              <a:t>Mozgóképszakmai hatóság által kiadott igazolás</a:t>
            </a:r>
          </a:p>
          <a:p>
            <a:pPr lvl="1" algn="just" eaLnBrk="1" hangingPunct="1">
              <a:spcBef>
                <a:spcPct val="10000"/>
              </a:spcBef>
              <a:spcAft>
                <a:spcPct val="10000"/>
              </a:spcAft>
            </a:pPr>
            <a:r>
              <a:rPr lang="hu-HU" sz="2000" dirty="0" smtClean="0">
                <a:solidFill>
                  <a:srgbClr val="FFFF00"/>
                </a:solidFill>
                <a:effectLst/>
                <a:latin typeface="Arial" charset="0"/>
              </a:rPr>
              <a:t>Nem szükséges:</a:t>
            </a:r>
          </a:p>
          <a:p>
            <a:pPr lvl="2" algn="just" eaLnBrk="1" hangingPunct="1">
              <a:spcBef>
                <a:spcPct val="10000"/>
              </a:spcBef>
              <a:spcAft>
                <a:spcPct val="10000"/>
              </a:spcAft>
            </a:pPr>
            <a:r>
              <a:rPr lang="hu-HU" sz="2000" dirty="0" err="1" smtClean="0">
                <a:solidFill>
                  <a:srgbClr val="FFFF00"/>
                </a:solidFill>
                <a:effectLst/>
                <a:latin typeface="Arial" charset="0"/>
              </a:rPr>
              <a:t>Köztartozásmentesség</a:t>
            </a:r>
            <a:r>
              <a:rPr lang="hu-HU" sz="2000" dirty="0" smtClean="0">
                <a:solidFill>
                  <a:srgbClr val="FFFF00"/>
                </a:solidFill>
                <a:effectLst/>
                <a:latin typeface="Arial" charset="0"/>
              </a:rPr>
              <a:t> a támogató részéről </a:t>
            </a:r>
          </a:p>
          <a:p>
            <a:pPr lvl="2" algn="just" eaLnBrk="1" hangingPunct="1">
              <a:spcBef>
                <a:spcPct val="10000"/>
              </a:spcBef>
              <a:spcAft>
                <a:spcPct val="10000"/>
              </a:spcAft>
            </a:pPr>
            <a:r>
              <a:rPr lang="hu-HU" sz="2000" dirty="0" smtClean="0">
                <a:solidFill>
                  <a:srgbClr val="FFFF00"/>
                </a:solidFill>
                <a:effectLst/>
                <a:latin typeface="Arial" charset="0"/>
              </a:rPr>
              <a:t>értesíteni az állami adóhatóságot</a:t>
            </a:r>
            <a:endParaRPr lang="hu-HU" sz="2000" b="1" dirty="0" smtClean="0">
              <a:solidFill>
                <a:srgbClr val="FFFF00"/>
              </a:solidFill>
              <a:effectLst/>
              <a:latin typeface="Arial" charset="0"/>
            </a:endParaRPr>
          </a:p>
          <a:p>
            <a:pPr algn="just" eaLnBrk="1" hangingPunct="1">
              <a:lnSpc>
                <a:spcPct val="80000"/>
              </a:lnSpc>
              <a:spcBef>
                <a:spcPct val="10000"/>
              </a:spcBef>
              <a:spcAft>
                <a:spcPct val="10000"/>
              </a:spcAft>
            </a:pPr>
            <a:r>
              <a:rPr lang="hu-HU" sz="2000" dirty="0" smtClean="0">
                <a:solidFill>
                  <a:srgbClr val="FFFF00"/>
                </a:solidFill>
                <a:effectLst/>
                <a:latin typeface="Arial" charset="0"/>
              </a:rPr>
              <a:t>A támogatás a pénzügyi rendezés adóévben minősül ráfordításnak (a szerződés, igazolás nem elegendő az elszámolásához)</a:t>
            </a:r>
          </a:p>
          <a:p>
            <a:pPr eaLnBrk="1" hangingPunct="1">
              <a:lnSpc>
                <a:spcPct val="80000"/>
              </a:lnSpc>
              <a:spcBef>
                <a:spcPct val="10000"/>
              </a:spcBef>
              <a:spcAft>
                <a:spcPct val="10000"/>
              </a:spcAft>
            </a:pPr>
            <a:r>
              <a:rPr lang="hu-HU" sz="2000" dirty="0" smtClean="0">
                <a:solidFill>
                  <a:srgbClr val="FFFF00"/>
                </a:solidFill>
                <a:effectLst/>
                <a:latin typeface="Arial" charset="0"/>
              </a:rPr>
              <a:t>Adókedvezmény a támogatás teljes összege</a:t>
            </a:r>
          </a:p>
          <a:p>
            <a:pPr lvl="1" eaLnBrk="1" hangingPunct="1">
              <a:lnSpc>
                <a:spcPct val="80000"/>
              </a:lnSpc>
              <a:spcBef>
                <a:spcPct val="10000"/>
              </a:spcBef>
              <a:spcAft>
                <a:spcPct val="10000"/>
              </a:spcAft>
            </a:pPr>
            <a:r>
              <a:rPr lang="hu-HU" sz="2000" dirty="0" smtClean="0">
                <a:solidFill>
                  <a:srgbClr val="FFFF00"/>
                </a:solidFill>
                <a:effectLst/>
                <a:latin typeface="Arial" charset="0"/>
              </a:rPr>
              <a:t>A tárgyévben és az azt  követő 3 adóévben</a:t>
            </a:r>
          </a:p>
          <a:p>
            <a:pPr lvl="1" eaLnBrk="1" hangingPunct="1">
              <a:lnSpc>
                <a:spcPct val="80000"/>
              </a:lnSpc>
              <a:spcBef>
                <a:spcPct val="10000"/>
              </a:spcBef>
              <a:spcAft>
                <a:spcPct val="10000"/>
              </a:spcAft>
            </a:pPr>
            <a:r>
              <a:rPr lang="hu-HU" sz="2000" dirty="0" smtClean="0">
                <a:solidFill>
                  <a:srgbClr val="FFFF00"/>
                </a:solidFill>
                <a:effectLst/>
                <a:latin typeface="Arial" charset="0"/>
              </a:rPr>
              <a:t>Tárgyévi adókedvezmény maximum a számított adó 70 %-a</a:t>
            </a:r>
          </a:p>
        </p:txBody>
      </p:sp>
      <p:sp>
        <p:nvSpPr>
          <p:cNvPr id="7" name="Dia számának helye 6"/>
          <p:cNvSpPr>
            <a:spLocks noGrp="1"/>
          </p:cNvSpPr>
          <p:nvPr>
            <p:ph type="sldNum" sz="quarter" idx="12"/>
          </p:nvPr>
        </p:nvSpPr>
        <p:spPr/>
        <p:txBody>
          <a:bodyPr/>
          <a:lstStyle/>
          <a:p>
            <a:pPr>
              <a:defRPr/>
            </a:pPr>
            <a:fld id="{163A83FE-49A6-41AE-B259-C54110152143}" type="slidenum">
              <a:rPr lang="hu-HU"/>
              <a:pPr>
                <a:defRPr/>
              </a:pPr>
              <a:t>9</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slide(fromBottom)">
                                      <p:cBhvr>
                                        <p:cTn id="7" dur="500"/>
                                        <p:tgtEl>
                                          <p:spTgt spid="19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9460">
                                            <p:txEl>
                                              <p:pRg st="1" end="1"/>
                                            </p:txEl>
                                          </p:spTgt>
                                        </p:tgtEl>
                                        <p:attrNameLst>
                                          <p:attrName>style.visibility</p:attrName>
                                        </p:attrNameLst>
                                      </p:cBhvr>
                                      <p:to>
                                        <p:strVal val="visible"/>
                                      </p:to>
                                    </p:set>
                                    <p:animEffect transition="in" filter="slide(fromBottom)">
                                      <p:cBhvr>
                                        <p:cTn id="12" dur="500"/>
                                        <p:tgtEl>
                                          <p:spTgt spid="194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9460">
                                            <p:txEl>
                                              <p:pRg st="2" end="2"/>
                                            </p:txEl>
                                          </p:spTgt>
                                        </p:tgtEl>
                                        <p:attrNameLst>
                                          <p:attrName>style.visibility</p:attrName>
                                        </p:attrNameLst>
                                      </p:cBhvr>
                                      <p:to>
                                        <p:strVal val="visible"/>
                                      </p:to>
                                    </p:set>
                                    <p:animEffect transition="in" filter="slide(fromBottom)">
                                      <p:cBhvr>
                                        <p:cTn id="17" dur="500"/>
                                        <p:tgtEl>
                                          <p:spTgt spid="194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9460">
                                            <p:txEl>
                                              <p:pRg st="3" end="3"/>
                                            </p:txEl>
                                          </p:spTgt>
                                        </p:tgtEl>
                                        <p:attrNameLst>
                                          <p:attrName>style.visibility</p:attrName>
                                        </p:attrNameLst>
                                      </p:cBhvr>
                                      <p:to>
                                        <p:strVal val="visible"/>
                                      </p:to>
                                    </p:set>
                                    <p:animEffect transition="in" filter="slide(fromBottom)">
                                      <p:cBhvr>
                                        <p:cTn id="22" dur="500"/>
                                        <p:tgtEl>
                                          <p:spTgt spid="194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9460">
                                            <p:txEl>
                                              <p:pRg st="4" end="4"/>
                                            </p:txEl>
                                          </p:spTgt>
                                        </p:tgtEl>
                                        <p:attrNameLst>
                                          <p:attrName>style.visibility</p:attrName>
                                        </p:attrNameLst>
                                      </p:cBhvr>
                                      <p:to>
                                        <p:strVal val="visible"/>
                                      </p:to>
                                    </p:set>
                                    <p:animEffect transition="in" filter="slide(fromBottom)">
                                      <p:cBhvr>
                                        <p:cTn id="27" dur="500"/>
                                        <p:tgtEl>
                                          <p:spTgt spid="194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9460">
                                            <p:txEl>
                                              <p:pRg st="5" end="5"/>
                                            </p:txEl>
                                          </p:spTgt>
                                        </p:tgtEl>
                                        <p:attrNameLst>
                                          <p:attrName>style.visibility</p:attrName>
                                        </p:attrNameLst>
                                      </p:cBhvr>
                                      <p:to>
                                        <p:strVal val="visible"/>
                                      </p:to>
                                    </p:set>
                                    <p:animEffect transition="in" filter="slide(fromBottom)">
                                      <p:cBhvr>
                                        <p:cTn id="32" dur="500"/>
                                        <p:tgtEl>
                                          <p:spTgt spid="1946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9460">
                                            <p:txEl>
                                              <p:pRg st="6" end="6"/>
                                            </p:txEl>
                                          </p:spTgt>
                                        </p:tgtEl>
                                        <p:attrNameLst>
                                          <p:attrName>style.visibility</p:attrName>
                                        </p:attrNameLst>
                                      </p:cBhvr>
                                      <p:to>
                                        <p:strVal val="visible"/>
                                      </p:to>
                                    </p:set>
                                    <p:animEffect transition="in" filter="slide(fromBottom)">
                                      <p:cBhvr>
                                        <p:cTn id="37" dur="500"/>
                                        <p:tgtEl>
                                          <p:spTgt spid="1946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9460">
                                            <p:txEl>
                                              <p:pRg st="7" end="7"/>
                                            </p:txEl>
                                          </p:spTgt>
                                        </p:tgtEl>
                                        <p:attrNameLst>
                                          <p:attrName>style.visibility</p:attrName>
                                        </p:attrNameLst>
                                      </p:cBhvr>
                                      <p:to>
                                        <p:strVal val="visible"/>
                                      </p:to>
                                    </p:set>
                                    <p:animEffect transition="in" filter="slide(fromBottom)">
                                      <p:cBhvr>
                                        <p:cTn id="42" dur="500"/>
                                        <p:tgtEl>
                                          <p:spTgt spid="1946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19460">
                                            <p:txEl>
                                              <p:pRg st="8" end="8"/>
                                            </p:txEl>
                                          </p:spTgt>
                                        </p:tgtEl>
                                        <p:attrNameLst>
                                          <p:attrName>style.visibility</p:attrName>
                                        </p:attrNameLst>
                                      </p:cBhvr>
                                      <p:to>
                                        <p:strVal val="visible"/>
                                      </p:to>
                                    </p:set>
                                    <p:animEffect transition="in" filter="slide(fromBottom)">
                                      <p:cBhvr>
                                        <p:cTn id="47" dur="500"/>
                                        <p:tgtEl>
                                          <p:spTgt spid="1946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19460">
                                            <p:txEl>
                                              <p:pRg st="9" end="9"/>
                                            </p:txEl>
                                          </p:spTgt>
                                        </p:tgtEl>
                                        <p:attrNameLst>
                                          <p:attrName>style.visibility</p:attrName>
                                        </p:attrNameLst>
                                      </p:cBhvr>
                                      <p:to>
                                        <p:strVal val="visible"/>
                                      </p:to>
                                    </p:set>
                                    <p:animEffect transition="in" filter="slide(fromBottom)">
                                      <p:cBhvr>
                                        <p:cTn id="52" dur="500"/>
                                        <p:tgtEl>
                                          <p:spTgt spid="1946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19460">
                                            <p:txEl>
                                              <p:pRg st="10" end="10"/>
                                            </p:txEl>
                                          </p:spTgt>
                                        </p:tgtEl>
                                        <p:attrNameLst>
                                          <p:attrName>style.visibility</p:attrName>
                                        </p:attrNameLst>
                                      </p:cBhvr>
                                      <p:to>
                                        <p:strVal val="visible"/>
                                      </p:to>
                                    </p:set>
                                    <p:animEffect transition="in" filter="slide(fromBottom)">
                                      <p:cBhvr>
                                        <p:cTn id="57" dur="500"/>
                                        <p:tgtEl>
                                          <p:spTgt spid="1946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nodeType="clickEffect">
                                  <p:stCondLst>
                                    <p:cond delay="0"/>
                                  </p:stCondLst>
                                  <p:childTnLst>
                                    <p:set>
                                      <p:cBhvr>
                                        <p:cTn id="61" dur="1" fill="hold">
                                          <p:stCondLst>
                                            <p:cond delay="0"/>
                                          </p:stCondLst>
                                        </p:cTn>
                                        <p:tgtEl>
                                          <p:spTgt spid="19460">
                                            <p:txEl>
                                              <p:pRg st="11" end="11"/>
                                            </p:txEl>
                                          </p:spTgt>
                                        </p:tgtEl>
                                        <p:attrNameLst>
                                          <p:attrName>style.visibility</p:attrName>
                                        </p:attrNameLst>
                                      </p:cBhvr>
                                      <p:to>
                                        <p:strVal val="visible"/>
                                      </p:to>
                                    </p:set>
                                    <p:animEffect transition="in" filter="slide(fromBottom)">
                                      <p:cBhvr>
                                        <p:cTn id="62" dur="500"/>
                                        <p:tgtEl>
                                          <p:spTgt spid="19460">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19460">
                                            <p:txEl>
                                              <p:pRg st="12" end="12"/>
                                            </p:txEl>
                                          </p:spTgt>
                                        </p:tgtEl>
                                        <p:attrNameLst>
                                          <p:attrName>style.visibility</p:attrName>
                                        </p:attrNameLst>
                                      </p:cBhvr>
                                      <p:to>
                                        <p:strVal val="visible"/>
                                      </p:to>
                                    </p:set>
                                    <p:animEffect transition="in" filter="slide(fromBottom)">
                                      <p:cBhvr>
                                        <p:cTn id="67" dur="500"/>
                                        <p:tgtEl>
                                          <p:spTgt spid="1946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1006</Words>
  <Application>Microsoft Office PowerPoint</Application>
  <PresentationFormat>Diavetítés a képernyőre (4:3 oldalarány)</PresentationFormat>
  <Paragraphs>273</Paragraphs>
  <Slides>28</Slides>
  <Notes>0</Notes>
  <HiddenSlides>0</HiddenSlides>
  <MMClips>0</MMClips>
  <ScaleCrop>false</ScaleCrop>
  <HeadingPairs>
    <vt:vector size="4" baseType="variant">
      <vt:variant>
        <vt:lpstr>Téma</vt:lpstr>
      </vt:variant>
      <vt:variant>
        <vt:i4>1</vt:i4>
      </vt:variant>
      <vt:variant>
        <vt:lpstr>Diacímek</vt:lpstr>
      </vt:variant>
      <vt:variant>
        <vt:i4>28</vt:i4>
      </vt:variant>
    </vt:vector>
  </HeadingPairs>
  <TitlesOfParts>
    <vt:vector size="29" baseType="lpstr">
      <vt:lpstr>Office-téma</vt:lpstr>
      <vt:lpstr>3. Konzultáció Adózási ismeretek</vt:lpstr>
      <vt:lpstr>Áttekintendő adónemek</vt:lpstr>
      <vt:lpstr>I. Társasági adó</vt:lpstr>
      <vt:lpstr>Társasági adó   2013</vt:lpstr>
      <vt:lpstr>Társasági adó   2013</vt:lpstr>
      <vt:lpstr>Társasági adó   2013</vt:lpstr>
      <vt:lpstr>Társasági adó   2013</vt:lpstr>
      <vt:lpstr>Társasági adó   2013</vt:lpstr>
      <vt:lpstr>Társasági adó   2013</vt:lpstr>
      <vt:lpstr>Társasági adó   2013</vt:lpstr>
      <vt:lpstr>Társasági adó   2013</vt:lpstr>
      <vt:lpstr>Társasági adó   2013</vt:lpstr>
      <vt:lpstr> Társasági adó   2013</vt:lpstr>
      <vt:lpstr>Társasági adó   2013</vt:lpstr>
      <vt:lpstr>Társasági adó   2013</vt:lpstr>
      <vt:lpstr>Társasági adó Adóalap növelő tételek</vt:lpstr>
      <vt:lpstr>Társasági adó Adóalap csökkentő tételek</vt:lpstr>
      <vt:lpstr>Régi vizsgasorokból</vt:lpstr>
      <vt:lpstr>3. konz/TA 1. példa</vt:lpstr>
      <vt:lpstr>3. Konz / TA. 1. példa megoldása</vt:lpstr>
      <vt:lpstr>3. konz. /TA 2. példa</vt:lpstr>
      <vt:lpstr>3. konz. /TA. 2. példa megoldása</vt:lpstr>
      <vt:lpstr>3. konz. /TA 3. példa</vt:lpstr>
      <vt:lpstr>3. konz. /TA 3. példa</vt:lpstr>
      <vt:lpstr>3. konz. /TA. 4. példa</vt:lpstr>
      <vt:lpstr>26. dia</vt:lpstr>
      <vt:lpstr>3. konz/TA. 5. példa</vt:lpstr>
      <vt:lpstr>3. konz/TA 5. példa megoldása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Konzultáció Adózási ismeretek</dc:title>
  <dc:creator>Kiss Balázs</dc:creator>
  <cp:lastModifiedBy>Kiss Balázs</cp:lastModifiedBy>
  <cp:revision>54</cp:revision>
  <dcterms:created xsi:type="dcterms:W3CDTF">2011-09-25T09:02:37Z</dcterms:created>
  <dcterms:modified xsi:type="dcterms:W3CDTF">2013-04-07T14:06:01Z</dcterms:modified>
</cp:coreProperties>
</file>