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7" r:id="rId3"/>
    <p:sldId id="364" r:id="rId4"/>
    <p:sldId id="365" r:id="rId5"/>
    <p:sldId id="366" r:id="rId6"/>
    <p:sldId id="367" r:id="rId7"/>
    <p:sldId id="368" r:id="rId8"/>
    <p:sldId id="369" r:id="rId9"/>
    <p:sldId id="377" r:id="rId10"/>
    <p:sldId id="370" r:id="rId11"/>
    <p:sldId id="371" r:id="rId12"/>
    <p:sldId id="372" r:id="rId13"/>
    <p:sldId id="373" r:id="rId14"/>
    <p:sldId id="376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413" r:id="rId25"/>
    <p:sldId id="389" r:id="rId26"/>
    <p:sldId id="390" r:id="rId27"/>
    <p:sldId id="391" r:id="rId28"/>
    <p:sldId id="392" r:id="rId29"/>
    <p:sldId id="414" r:id="rId30"/>
    <p:sldId id="415" r:id="rId31"/>
    <p:sldId id="393" r:id="rId32"/>
    <p:sldId id="416" r:id="rId33"/>
    <p:sldId id="394" r:id="rId34"/>
    <p:sldId id="395" r:id="rId35"/>
    <p:sldId id="396" r:id="rId36"/>
    <p:sldId id="397" r:id="rId37"/>
    <p:sldId id="398" r:id="rId38"/>
    <p:sldId id="417" r:id="rId39"/>
    <p:sldId id="418" r:id="rId40"/>
    <p:sldId id="419" r:id="rId41"/>
    <p:sldId id="420" r:id="rId42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A226-E9B9-4006-BAFF-A3EC604EA3AA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562E-D46E-43FF-A070-70F56DDBF7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C5CF15-D6A3-4D1E-B26A-6EA19257E698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990E4C-5CFD-403A-A79A-9E269EE70D4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4DAF9-9A67-4FD7-9EBD-4AA44F14EB1A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/>
              <a:t>A képlet ilyen formájú felírásához természetesen Q-szerint kellene deriválni a TC függvényt, majd inflexiós pontot, ill. a második deriváltnál zérushelyet keresni.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3360" cy="113916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63F7-EDC8-4A1F-B74B-C7077F5D5E1C}" type="datetimeFigureOut">
              <a:rPr lang="hu-HU" smtClean="0"/>
              <a:pPr/>
              <a:t>2013.04.07.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Konzultáció</a:t>
            </a:r>
            <a:br>
              <a:rPr lang="hu-HU" dirty="0" smtClean="0"/>
            </a:br>
            <a:r>
              <a:rPr lang="hu-HU" dirty="0" smtClean="0"/>
              <a:t>Téma: Finanszírozás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Pénzügyi szakügyintéző </a:t>
            </a:r>
          </a:p>
          <a:p>
            <a:r>
              <a:rPr lang="hu-HU" dirty="0" smtClean="0"/>
              <a:t>2012/2013-as tanév.</a:t>
            </a:r>
          </a:p>
          <a:p>
            <a:r>
              <a:rPr lang="hu-HU" dirty="0" smtClean="0"/>
              <a:t>2. konzultáció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188913"/>
            <a:ext cx="8229600" cy="792162"/>
          </a:xfrm>
        </p:spPr>
        <p:txBody>
          <a:bodyPr/>
          <a:lstStyle/>
          <a:p>
            <a:pPr eaLnBrk="1" hangingPunct="1"/>
            <a:r>
              <a:rPr lang="hu-HU" sz="3200" smtClean="0"/>
              <a:t>A MODELLBEN SZEREPLŐ JELÖLÉSEK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5288" y="1746250"/>
            <a:ext cx="83534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hu-HU" sz="2400"/>
              <a:t>   </a:t>
            </a:r>
            <a:r>
              <a:rPr lang="hu-HU" sz="2400" b="1"/>
              <a:t>D  = (demand)  összes évi szükséglet természetes            	   mértékegységben </a:t>
            </a:r>
            <a:r>
              <a:rPr lang="hu-HU" sz="2400" b="1" i="1">
                <a:sym typeface="Wingdings" pitchFamily="2" charset="2"/>
              </a:rPr>
              <a:t> konstans</a:t>
            </a:r>
          </a:p>
          <a:p>
            <a:pPr algn="just"/>
            <a:r>
              <a:rPr lang="hu-HU" sz="2400" b="1"/>
              <a:t>   Q   = (quantity) rendelésenként beszerzendő 	   	   mennyiség</a:t>
            </a:r>
          </a:p>
          <a:p>
            <a:pPr algn="just"/>
            <a:r>
              <a:rPr lang="hu-HU" sz="2400" b="1"/>
              <a:t>   O   = (ordering cost) egyszeri rendelési költség</a:t>
            </a:r>
          </a:p>
          <a:p>
            <a:pPr algn="just"/>
            <a:r>
              <a:rPr lang="hu-HU" sz="2400" b="1"/>
              <a:t>	   </a:t>
            </a:r>
            <a:r>
              <a:rPr lang="hu-HU" sz="2400" b="1" i="1">
                <a:sym typeface="Wingdings" pitchFamily="2" charset="2"/>
              </a:rPr>
              <a:t> konstans</a:t>
            </a:r>
            <a:endParaRPr lang="hu-HU" sz="2400" b="1"/>
          </a:p>
          <a:p>
            <a:pPr algn="just"/>
            <a:r>
              <a:rPr lang="hu-HU" sz="2400" b="1"/>
              <a:t>   C  = (carrying cost) egységnyi készlet éves tartási 	   költsége </a:t>
            </a:r>
            <a:r>
              <a:rPr lang="hu-HU" sz="2400" b="1" i="1">
                <a:sym typeface="Wingdings" pitchFamily="2" charset="2"/>
              </a:rPr>
              <a:t> egységre vetítve konstans</a:t>
            </a:r>
            <a:endParaRPr lang="hu-HU" sz="2400" b="1"/>
          </a:p>
          <a:p>
            <a:pPr algn="just"/>
            <a:r>
              <a:rPr lang="hu-HU" sz="2400" b="1"/>
              <a:t> </a:t>
            </a:r>
            <a:r>
              <a:rPr lang="hu-HU" sz="2400" b="1">
                <a:solidFill>
                  <a:schemeClr val="hlink"/>
                </a:solidFill>
              </a:rPr>
              <a:t>TC   = (total cost) évi összes készletezési költség</a:t>
            </a:r>
          </a:p>
          <a:p>
            <a:pPr algn="just"/>
            <a:r>
              <a:rPr lang="hu-HU" sz="2400" b="1">
                <a:solidFill>
                  <a:schemeClr val="hlink"/>
                </a:solidFill>
              </a:rPr>
              <a:t>Q/2  = átlagkészlet</a:t>
            </a:r>
          </a:p>
          <a:p>
            <a:pPr algn="just"/>
            <a:r>
              <a:rPr lang="hu-HU" sz="2400" b="1">
                <a:solidFill>
                  <a:schemeClr val="hlink"/>
                </a:solidFill>
              </a:rPr>
              <a:t>D/Q = évi rendelések száma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224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00275" y="1314450"/>
          <a:ext cx="4256088" cy="1406525"/>
        </p:xfrm>
        <a:graphic>
          <a:graphicData uri="http://schemas.openxmlformats.org/presentationml/2006/ole">
            <p:oleObj spid="_x0000_s143362" name="Equation" r:id="rId4" imgW="1269720" imgH="419040" progId="Equation.3">
              <p:embed/>
            </p:oleObj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304800" y="2816225"/>
            <a:ext cx="8534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600" b="1">
                <a:cs typeface="Times New Roman" pitchFamily="18" charset="0"/>
              </a:rPr>
              <a:t>D, O és C konstans </a:t>
            </a:r>
            <a:r>
              <a:rPr lang="hu-HU" sz="2600" b="1">
                <a:cs typeface="Times New Roman" pitchFamily="18" charset="0"/>
                <a:sym typeface="Wingdings" pitchFamily="2" charset="2"/>
              </a:rPr>
              <a:t></a:t>
            </a:r>
            <a:r>
              <a:rPr lang="hu-HU" sz="2600" b="1">
                <a:cs typeface="Times New Roman" pitchFamily="18" charset="0"/>
              </a:rPr>
              <a:t> TC egyedül az alkalmankénti rendelés mennyiségének (Q-nak) lesz a függvénye.</a:t>
            </a:r>
            <a:endParaRPr lang="hu-HU" sz="2600" b="1"/>
          </a:p>
          <a:p>
            <a:pPr eaLnBrk="0" hangingPunct="0"/>
            <a:r>
              <a:rPr lang="hu-HU" sz="2600" b="1">
                <a:cs typeface="Times New Roman" pitchFamily="18" charset="0"/>
              </a:rPr>
              <a:t>             </a:t>
            </a:r>
            <a:endParaRPr lang="hu-HU" sz="2600" b="1"/>
          </a:p>
          <a:p>
            <a:pPr eaLnBrk="0" hangingPunct="0"/>
            <a:r>
              <a:rPr lang="hu-HU" sz="2600" b="1">
                <a:cs typeface="Times New Roman" pitchFamily="18" charset="0"/>
              </a:rPr>
              <a:t>Meg kell keresni a TC (Q) függvény minimumát!</a:t>
            </a:r>
            <a:endParaRPr lang="hu-HU" sz="2600" b="1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328863" y="4765675"/>
          <a:ext cx="3767137" cy="1482725"/>
        </p:xfrm>
        <a:graphic>
          <a:graphicData uri="http://schemas.openxmlformats.org/presentationml/2006/ole">
            <p:oleObj spid="_x0000_s143363" name="Microsoft Equation 3.0" r:id="rId5" imgW="1104840" imgH="431640" progId="Equation.3">
              <p:embed/>
            </p:oleObj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28600" y="700088"/>
            <a:ext cx="8458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2800" b="1">
                <a:cs typeface="Times New Roman" pitchFamily="18" charset="0"/>
              </a:rPr>
              <a:t>Írjuk fel ezek ismeretében a teljes költség függvényét!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13. Példa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30909" t="40212" r="27074" b="35450"/>
          <a:stretch>
            <a:fillRect/>
          </a:stretch>
        </p:blipFill>
        <p:spPr bwMode="auto">
          <a:xfrm>
            <a:off x="683568" y="1412776"/>
            <a:ext cx="74888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076056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D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3728" y="32849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TC=????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827584" y="1340768"/>
            <a:ext cx="2952328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067944" y="1412776"/>
            <a:ext cx="720080" cy="3600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6444208" y="1268760"/>
            <a:ext cx="1080120" cy="7920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707904" y="11247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O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8367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Q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27584" y="9807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C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851920" y="38610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Q*=???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899592" y="1340768"/>
            <a:ext cx="864096" cy="3600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EOQ modell példa 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1528407"/>
          <a:ext cx="7992888" cy="492493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a)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TC=(O*D/Q)+ (C*Q/2)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1886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Teljes készletezési költség= rendelési költség+ készletezési költség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Ismert: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O=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250000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latin typeface="Arial CE"/>
                        </a:rPr>
                        <a:t>D=3600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db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71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Q=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400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db (jelenleg!!! Ez fog változni, ha EOQ szerint rendel)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C=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125000*0,16=20000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latin typeface="Arial CE"/>
                      </a:endParaRP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TC: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6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Rendelési </a:t>
                      </a:r>
                      <a:r>
                        <a:rPr lang="hu-HU" sz="18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250000*(3600/400)=2 250 000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9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Készletezési </a:t>
                      </a:r>
                      <a:r>
                        <a:rPr lang="hu-HU" sz="18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20</a:t>
                      </a:r>
                      <a:r>
                        <a:rPr lang="hu-HU" sz="1800" b="0" i="0" u="none" strike="noStrike" baseline="0" dirty="0" smtClean="0">
                          <a:latin typeface="Arial CE"/>
                        </a:rPr>
                        <a:t> 000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*(400/2)=   4 000 </a:t>
                      </a:r>
                      <a:r>
                        <a:rPr lang="hu-HU" sz="1800" b="0" i="0" u="none" strike="noStrike" dirty="0" err="1" smtClean="0">
                          <a:latin typeface="Arial CE"/>
                        </a:rPr>
                        <a:t>000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7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Összesen: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 6 250 000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/>
          </p:nvPr>
        </p:nvSpPr>
        <p:spPr>
          <a:xfrm>
            <a:off x="673100" y="504825"/>
            <a:ext cx="7802563" cy="11382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EOQ példa folytatása</a:t>
            </a:r>
            <a:br>
              <a:rPr lang="hu-HU" dirty="0" smtClean="0"/>
            </a:br>
            <a:endParaRPr lang="hu-HU" dirty="0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179512" y="1340768"/>
          <a:ext cx="8640960" cy="4248330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403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b) EOQ modell szerint: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Q*= gyök {(2*O*D)/C} = gyök {(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2*250000*3600)/20000}=300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db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c) Megtakarítás: a jelenlegi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400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db esetén a költség: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6 250000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                         EOQ szerint a költség: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Rendelési </a:t>
                      </a:r>
                      <a:r>
                        <a:rPr lang="hu-HU" sz="20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250 000*(3600/</a:t>
                      </a:r>
                      <a:r>
                        <a:rPr lang="hu-HU" sz="2000" b="0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300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)=3 000 </a:t>
                      </a:r>
                      <a:r>
                        <a:rPr lang="hu-HU" sz="2000" b="0" i="0" u="none" strike="noStrike" dirty="0" err="1" smtClean="0">
                          <a:latin typeface="Arial CE"/>
                        </a:rPr>
                        <a:t>000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Készletezési </a:t>
                      </a:r>
                      <a:r>
                        <a:rPr lang="hu-HU" sz="20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20 000*(</a:t>
                      </a:r>
                      <a:r>
                        <a:rPr lang="hu-HU" sz="2000" b="0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300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/2)=3</a:t>
                      </a:r>
                      <a:r>
                        <a:rPr lang="hu-HU" sz="2000" b="0" i="0" u="none" strike="noStrike" baseline="0" dirty="0" smtClean="0">
                          <a:latin typeface="Arial CE"/>
                        </a:rPr>
                        <a:t> 000 </a:t>
                      </a:r>
                      <a:r>
                        <a:rPr lang="hu-HU" sz="2000" b="0" i="0" u="none" strike="noStrike" dirty="0" err="1" smtClean="0">
                          <a:latin typeface="Arial CE"/>
                        </a:rPr>
                        <a:t>000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Összesen: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6 000 </a:t>
                      </a:r>
                      <a:r>
                        <a:rPr lang="hu-HU" sz="2000" b="0" i="0" u="none" strike="noStrike" dirty="0" err="1" smtClean="0">
                          <a:latin typeface="Arial CE"/>
                        </a:rPr>
                        <a:t>000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Megtakarítás</a:t>
                      </a:r>
                      <a:r>
                        <a:rPr lang="hu-HU" sz="2000" b="0" i="0" u="none" strike="noStrike">
                          <a:latin typeface="Arial CE"/>
                        </a:rPr>
                        <a:t>: </a:t>
                      </a:r>
                      <a:r>
                        <a:rPr lang="hu-HU" sz="2000" b="0" i="0" u="none" strike="noStrike" smtClean="0">
                          <a:latin typeface="Arial CE"/>
                        </a:rPr>
                        <a:t>6 000 000-6 250 000= 250 000 Ft</a:t>
                      </a:r>
                    </a:p>
                    <a:p>
                      <a:pPr algn="l" fontAlgn="b"/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0"/>
            <a:ext cx="7802563" cy="5762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600" dirty="0" smtClean="0"/>
              <a:t>14. Példa (II. mintafeladat)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755650" y="1844675"/>
          <a:ext cx="7848871" cy="4312600"/>
        </p:xfrm>
        <a:graphic>
          <a:graphicData uri="http://schemas.openxmlformats.org/drawingml/2006/table">
            <a:tbl>
              <a:tblPr/>
              <a:tblGrid>
                <a:gridCol w="7848871"/>
              </a:tblGrid>
              <a:tr h="157712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Egy vállalkozás éves szükséglete „Z” alkatrészből 27000 db. Az alkatrészek beszerzési ára 10800 Ft/db. A rendelési költség alkalmanként 30000 Ft. Egy darab alkatrész tartási költsége éves szinten a beszerzési ár 15%-a.</a:t>
                      </a:r>
                    </a:p>
                  </a:txBody>
                  <a:tcPr marL="3513" marR="3513" marT="3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1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Feladat:</a:t>
                      </a:r>
                    </a:p>
                  </a:txBody>
                  <a:tcPr marL="3513" marR="3513" marT="3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32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a) Mennyi a vállalkozás készletezési költsége, ha jelenleg 3000 db terméket szerez be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alkalmanként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?</a:t>
                      </a:r>
                    </a:p>
                  </a:txBody>
                  <a:tcPr marL="3513" marR="3513" marT="3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032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b) Hány darab alkatrészt kellene alkalmanként rendelnie a vállalkozásnak, hogy a készlete optimális legyen?</a:t>
                      </a:r>
                    </a:p>
                  </a:txBody>
                  <a:tcPr marL="3513" marR="3513" marT="3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652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c) Mekkora összeget takaríthatna meg a vállalkozás a jelenlegi helyzethez képest, ha az EOQ modell alapján rendelne?</a:t>
                      </a:r>
                    </a:p>
                  </a:txBody>
                  <a:tcPr marL="3513" marR="3513" marT="35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Lefelé nyíl 4"/>
          <p:cNvSpPr/>
          <p:nvPr/>
        </p:nvSpPr>
        <p:spPr>
          <a:xfrm>
            <a:off x="6732588" y="1628775"/>
            <a:ext cx="28733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7019925" y="170021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7524750" y="3500438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8027988" y="34290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alibri" pitchFamily="34" charset="0"/>
              </a:rPr>
              <a:t>Q !!!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2555875" y="1484313"/>
            <a:ext cx="360363" cy="1368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2195513" y="170021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5867400" y="1916113"/>
            <a:ext cx="217488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5651500" y="17002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4859338" y="42926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Calibri" pitchFamily="34" charset="0"/>
              </a:rPr>
              <a:t>TC=???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6659563" y="508476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Calibri" pitchFamily="34" charset="0"/>
              </a:rPr>
              <a:t>Q*=????</a:t>
            </a:r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7235825" y="602138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alibri" pitchFamily="34" charset="0"/>
              </a:rPr>
              <a:t>Hány Ft???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2601" t="35986" r="10751" b="46240"/>
          <a:stretch>
            <a:fillRect/>
          </a:stretch>
        </p:blipFill>
        <p:spPr bwMode="auto">
          <a:xfrm>
            <a:off x="900113" y="476250"/>
            <a:ext cx="72723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/>
          </p:nvPr>
        </p:nvSpPr>
        <p:spPr>
          <a:xfrm>
            <a:off x="673100" y="504825"/>
            <a:ext cx="7802563" cy="1138238"/>
          </a:xfrm>
        </p:spPr>
        <p:txBody>
          <a:bodyPr/>
          <a:lstStyle/>
          <a:p>
            <a:r>
              <a:rPr lang="hu-HU" smtClean="0"/>
              <a:t>EOQ modell példa megoldás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8313" y="1557338"/>
          <a:ext cx="7992888" cy="492493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a)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TC=(O*D/Q)+ (C*Q/2)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1886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Teljes készletezési költség= rendelési költség+ készletezési költség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Ismert: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O= 30000 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D=27000 db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71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Q= 3000 db (jelenleg!!! Ez fog változni, ha EOQ szerint rendel)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C= 10800*0,15=1620 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latin typeface="Arial CE"/>
                      </a:endParaRP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TC: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6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Rendelési ktg: 30000*(27000/3000)=270000 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9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Készletezési ktg: 1620*(3000/2)=2430000 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Összesen: 2700000 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/>
          </p:nvPr>
        </p:nvSpPr>
        <p:spPr>
          <a:xfrm>
            <a:off x="673100" y="504825"/>
            <a:ext cx="7802563" cy="1138238"/>
          </a:xfrm>
        </p:spPr>
        <p:txBody>
          <a:bodyPr/>
          <a:lstStyle/>
          <a:p>
            <a:r>
              <a:rPr lang="hu-HU" smtClean="0"/>
              <a:t>EOQ példa folytatása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468313" y="1700213"/>
          <a:ext cx="8208912" cy="4032450"/>
        </p:xfrm>
        <a:graphic>
          <a:graphicData uri="http://schemas.openxmlformats.org/drawingml/2006/table">
            <a:tbl>
              <a:tblPr/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403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b) EOQ modell szerint: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Q*= gyök {(2*O*D)/C} = gyök {(2*30000*27000)/1620}=1000 db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c) Megtakarítás: a jelenlegi 3000 db esetén a költség: 2700000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                         EOQ szerint a költség: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Rendelési ktg: 30000*(27000/</a:t>
                      </a:r>
                      <a:r>
                        <a:rPr lang="hu-HU" sz="2000" b="0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1000</a:t>
                      </a:r>
                      <a:r>
                        <a:rPr lang="hu-HU" sz="2000" b="0" i="0" u="none" strike="noStrike">
                          <a:latin typeface="Arial CE"/>
                        </a:rPr>
                        <a:t>)=810000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Készletezési ktg: 1620*(</a:t>
                      </a:r>
                      <a:r>
                        <a:rPr lang="hu-HU" sz="2000" b="0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1000</a:t>
                      </a:r>
                      <a:r>
                        <a:rPr lang="hu-HU" sz="2000" b="0" i="0" u="none" strike="noStrike">
                          <a:latin typeface="Arial CE"/>
                        </a:rPr>
                        <a:t>/2)=810000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Összesen: 1620000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Megtakarítás: 2700000-1620000=1080000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76056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D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3728" y="32849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TC=????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899592" y="1340768"/>
            <a:ext cx="1728192" cy="12241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995936" y="1484784"/>
            <a:ext cx="360040" cy="10801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6372200" y="1268760"/>
            <a:ext cx="1152128" cy="13681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707904" y="11247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O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8367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Q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27584" y="9807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C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851920" y="38610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Q*=???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899592" y="1340768"/>
            <a:ext cx="792088" cy="12241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/>
          <p:nvPr/>
        </p:nvPicPr>
        <p:blipFill rotWithShape="1">
          <a:blip r:embed="rId2" cstate="print"/>
          <a:srcRect l="32409" t="16959" r="30718" b="60847"/>
          <a:stretch/>
        </p:blipFill>
        <p:spPr bwMode="auto">
          <a:xfrm>
            <a:off x="1043608" y="2636912"/>
            <a:ext cx="6768752" cy="3800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9" name="Egyenes összekötő nyíllal 18"/>
          <p:cNvCxnSpPr/>
          <p:nvPr/>
        </p:nvCxnSpPr>
        <p:spPr>
          <a:xfrm flipH="1">
            <a:off x="5076056" y="1484784"/>
            <a:ext cx="72008" cy="10801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835696" y="4766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15. Példa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EOQ modell példa 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1556793"/>
          <a:ext cx="7992888" cy="492493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a)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TC=(O*D/Q)+ (C*Q/2)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1886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Teljes készletezési költség= rendelési költség+ készletezési költség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Ismert: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O=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250000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latin typeface="Arial CE"/>
                        </a:rPr>
                        <a:t>D=1800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db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71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Q=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db (jelenleg!!! Ez fog változni, ha EOQ szerint rendel)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C=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125000*0,08=10000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latin typeface="Arial CE"/>
                      </a:endParaRP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TC: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6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Rendelési </a:t>
                      </a:r>
                      <a:r>
                        <a:rPr lang="hu-HU" sz="18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250000*(1800/200)=2 250 000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9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Készletezési </a:t>
                      </a:r>
                      <a:r>
                        <a:rPr lang="hu-HU" sz="18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10</a:t>
                      </a:r>
                      <a:r>
                        <a:rPr lang="hu-HU" sz="1800" b="0" i="0" u="none" strike="noStrike" baseline="0" dirty="0" smtClean="0">
                          <a:latin typeface="Arial CE"/>
                        </a:rPr>
                        <a:t> 000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*(200/2)=   1000 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Összesen: </a:t>
                      </a:r>
                      <a:r>
                        <a:rPr lang="hu-HU" sz="1800" b="0" i="0" u="none" strike="noStrike" dirty="0" smtClean="0">
                          <a:latin typeface="Arial CE"/>
                        </a:rPr>
                        <a:t> 3 250 000 </a:t>
                      </a:r>
                      <a:r>
                        <a:rPr lang="hu-HU" sz="18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5544" marR="5544" marT="5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Finanszírozási képletgyűjtemény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79" t="16542" r="34090" b="24020"/>
          <a:stretch>
            <a:fillRect/>
          </a:stretch>
        </p:blipFill>
        <p:spPr>
          <a:xfrm>
            <a:off x="2339975" y="1341438"/>
            <a:ext cx="4176713" cy="520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EOQ példa folytatása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467544" y="1700808"/>
          <a:ext cx="8208912" cy="4248330"/>
        </p:xfrm>
        <a:graphic>
          <a:graphicData uri="http://schemas.openxmlformats.org/drawingml/2006/table">
            <a:tbl>
              <a:tblPr/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403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b) EOQ modell szerint: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Q*= gyök {(2*O*D)/C} = </a:t>
                      </a:r>
                      <a:r>
                        <a:rPr lang="hu-HU" sz="20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gyök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 {(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2*250000*1800)/10000}=300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db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c) Megtakarítás: a jelenlegi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300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db esetén a költség: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3 250 000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latin typeface="Arial CE"/>
                        </a:rPr>
                        <a:t>                         EOQ szerint a költség: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Rendelési </a:t>
                      </a:r>
                      <a:r>
                        <a:rPr lang="hu-HU" sz="20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250000*(1800/</a:t>
                      </a:r>
                      <a:r>
                        <a:rPr lang="hu-HU" sz="2000" b="0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300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)=1 500 000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Készletezési </a:t>
                      </a:r>
                      <a:r>
                        <a:rPr lang="hu-HU" sz="2000" b="0" i="0" u="none" strike="noStrike" dirty="0" err="1">
                          <a:latin typeface="Arial CE"/>
                        </a:rPr>
                        <a:t>ktg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10000*(</a:t>
                      </a:r>
                      <a:r>
                        <a:rPr lang="hu-HU" sz="2000" b="0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300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/2)=1 500 000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 CE"/>
                        </a:rPr>
                        <a:t>Összesen: 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3 000 </a:t>
                      </a:r>
                      <a:r>
                        <a:rPr lang="hu-HU" sz="2000" b="0" i="0" u="none" strike="noStrike" dirty="0" err="1" smtClean="0">
                          <a:latin typeface="Arial CE"/>
                        </a:rPr>
                        <a:t>000</a:t>
                      </a:r>
                      <a:r>
                        <a:rPr lang="hu-HU" sz="2000" b="0" i="0" u="none" strike="noStrike" dirty="0" smtClean="0">
                          <a:latin typeface="Arial CE"/>
                        </a:rPr>
                        <a:t> 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latin typeface="Arial CE"/>
                        </a:rPr>
                        <a:t>d) Megtakarítás</a:t>
                      </a:r>
                      <a:r>
                        <a:rPr lang="hu-HU" sz="2000" b="0" i="0" u="none" strike="noStrike" dirty="0">
                          <a:latin typeface="Arial CE"/>
                        </a:rPr>
                        <a:t>: </a:t>
                      </a:r>
                      <a:endParaRPr lang="hu-HU" sz="2000" b="0" i="0" u="none" strike="noStrike" dirty="0" smtClean="0">
                        <a:latin typeface="Arial CE"/>
                      </a:endParaRPr>
                    </a:p>
                    <a:p>
                      <a:pPr algn="l" fontAlgn="b"/>
                      <a:r>
                        <a:rPr lang="hu-HU" sz="2000" b="0" i="0" u="none" strike="noStrike" dirty="0" smtClean="0">
                          <a:latin typeface="Arial CE"/>
                        </a:rPr>
                        <a:t>3 250 000-3 000 000 Ft=250</a:t>
                      </a:r>
                      <a:r>
                        <a:rPr lang="hu-HU" sz="2000" b="0" i="0" u="none" strike="noStrike" baseline="0" dirty="0" smtClean="0">
                          <a:latin typeface="Arial CE"/>
                        </a:rPr>
                        <a:t> 000 Ft</a:t>
                      </a:r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EOQ megoldása – nem szokásos kérdés (de már néztünk ilyet!)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43608" y="213285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e) Ha 8 nap szükséges (360 nap egy év), hány db alkatrész legyen raktáron?</a:t>
            </a:r>
          </a:p>
          <a:p>
            <a:endParaRPr lang="hu-HU" dirty="0" smtClean="0"/>
          </a:p>
          <a:p>
            <a:r>
              <a:rPr lang="hu-HU" dirty="0" smtClean="0"/>
              <a:t>(1800 db:360)*8 nap= 40 db- </a:t>
            </a:r>
            <a:r>
              <a:rPr lang="hu-HU" dirty="0" err="1" smtClean="0"/>
              <a:t>ra</a:t>
            </a:r>
            <a:r>
              <a:rPr lang="hu-HU" dirty="0" smtClean="0"/>
              <a:t> van szükség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803360" cy="1139160"/>
          </a:xfrm>
        </p:spPr>
        <p:txBody>
          <a:bodyPr/>
          <a:lstStyle/>
          <a:p>
            <a:r>
              <a:rPr lang="hu-HU" dirty="0" smtClean="0"/>
              <a:t>IV. Üzleti terv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13650" t="33600" r="10226" b="23880"/>
          <a:stretch>
            <a:fillRect/>
          </a:stretch>
        </p:blipFill>
        <p:spPr bwMode="auto">
          <a:xfrm>
            <a:off x="539552" y="1628800"/>
            <a:ext cx="77048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03360" cy="1139160"/>
          </a:xfrm>
        </p:spPr>
        <p:txBody>
          <a:bodyPr/>
          <a:lstStyle/>
          <a:p>
            <a:r>
              <a:rPr lang="hu-HU" dirty="0" smtClean="0"/>
              <a:t>Képletgyűjteményből: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213285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Mérlegmódszer (STK, Vásárolt készletek, tárgyi eszköz, </a:t>
            </a:r>
            <a:r>
              <a:rPr lang="hu-HU" dirty="0" err="1" smtClean="0">
                <a:solidFill>
                  <a:srgbClr val="FF0000"/>
                </a:solidFill>
              </a:rPr>
              <a:t>bef</a:t>
            </a:r>
            <a:r>
              <a:rPr lang="hu-HU" dirty="0" smtClean="0">
                <a:solidFill>
                  <a:srgbClr val="FF0000"/>
                </a:solidFill>
              </a:rPr>
              <a:t>. </a:t>
            </a:r>
            <a:r>
              <a:rPr lang="hu-HU" dirty="0" err="1" smtClean="0">
                <a:solidFill>
                  <a:srgbClr val="FF0000"/>
                </a:solidFill>
              </a:rPr>
              <a:t>Püi</a:t>
            </a:r>
            <a:r>
              <a:rPr lang="hu-HU" dirty="0" smtClean="0">
                <a:solidFill>
                  <a:srgbClr val="FF0000"/>
                </a:solidFill>
              </a:rPr>
              <a:t> eszköz)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0120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Forgási sebesség módszerrel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</a:p>
          <a:p>
            <a:r>
              <a:rPr lang="hu-HU" u="sng" dirty="0" smtClean="0">
                <a:solidFill>
                  <a:srgbClr val="FF0000"/>
                </a:solidFill>
              </a:rPr>
              <a:t>Vevő</a:t>
            </a:r>
            <a:r>
              <a:rPr lang="hu-HU" dirty="0" smtClean="0">
                <a:solidFill>
                  <a:srgbClr val="FF0000"/>
                </a:solidFill>
              </a:rPr>
              <a:t>: 1 napi </a:t>
            </a:r>
            <a:r>
              <a:rPr lang="hu-HU" b="1" dirty="0" smtClean="0">
                <a:solidFill>
                  <a:srgbClr val="FF0000"/>
                </a:solidFill>
              </a:rPr>
              <a:t>bruttó</a:t>
            </a:r>
            <a:r>
              <a:rPr lang="hu-HU" dirty="0" smtClean="0">
                <a:solidFill>
                  <a:srgbClr val="FF0000"/>
                </a:solidFill>
              </a:rPr>
              <a:t>  ért x forgási idő </a:t>
            </a:r>
          </a:p>
          <a:p>
            <a:r>
              <a:rPr lang="hu-HU" u="sng" dirty="0" smtClean="0">
                <a:solidFill>
                  <a:srgbClr val="FF0000"/>
                </a:solidFill>
              </a:rPr>
              <a:t>Szállító: </a:t>
            </a:r>
            <a:r>
              <a:rPr lang="hu-HU" dirty="0" smtClean="0">
                <a:solidFill>
                  <a:srgbClr val="FF0000"/>
                </a:solidFill>
              </a:rPr>
              <a:t>1 napi </a:t>
            </a:r>
            <a:r>
              <a:rPr lang="hu-HU" b="1" dirty="0" smtClean="0">
                <a:solidFill>
                  <a:srgbClr val="FF0000"/>
                </a:solidFill>
              </a:rPr>
              <a:t>bruttó</a:t>
            </a:r>
            <a:r>
              <a:rPr lang="hu-HU" dirty="0" smtClean="0">
                <a:solidFill>
                  <a:srgbClr val="FF0000"/>
                </a:solidFill>
              </a:rPr>
              <a:t> beszerzés x forgási idő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Pénzeszköz</a:t>
            </a:r>
            <a:r>
              <a:rPr lang="hu-HU" dirty="0" smtClean="0">
                <a:solidFill>
                  <a:srgbClr val="FF0000"/>
                </a:solidFill>
              </a:rPr>
              <a:t> tervezés : kiegészítő információ!!!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1247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Mérlegterv</a:t>
            </a:r>
            <a:r>
              <a:rPr lang="hu-HU" dirty="0" smtClean="0"/>
              <a:t>    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Likviditási terv      Eredményterv   </a:t>
            </a:r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971600" y="1412776"/>
            <a:ext cx="50405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755576" y="1412776"/>
            <a:ext cx="936104" cy="3888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1835696" y="1412776"/>
            <a:ext cx="4104456" cy="4211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051720" y="1412776"/>
            <a:ext cx="3888432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3131840" y="1484784"/>
            <a:ext cx="864096" cy="30963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3995936" y="1484784"/>
            <a:ext cx="1368152" cy="151216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3995936" y="1484784"/>
            <a:ext cx="1296144" cy="30963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03360" cy="1139160"/>
          </a:xfrm>
        </p:spPr>
        <p:txBody>
          <a:bodyPr/>
          <a:lstStyle/>
          <a:p>
            <a:r>
              <a:rPr lang="hu-HU" dirty="0" smtClean="0"/>
              <a:t>16. példa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36471" t="31481" r="34958" b="12963"/>
          <a:stretch>
            <a:fillRect/>
          </a:stretch>
        </p:blipFill>
        <p:spPr bwMode="auto">
          <a:xfrm>
            <a:off x="539552" y="980728"/>
            <a:ext cx="5976663" cy="54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16. Példa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32656"/>
          </a:xfrm>
        </p:spPr>
        <p:txBody>
          <a:bodyPr>
            <a:noAutofit/>
          </a:bodyPr>
          <a:lstStyle/>
          <a:p>
            <a:r>
              <a:rPr lang="hu-HU" sz="2400" dirty="0" smtClean="0"/>
              <a:t>a) STK tervezés</a:t>
            </a:r>
          </a:p>
          <a:p>
            <a:pPr>
              <a:buNone/>
            </a:pPr>
            <a:r>
              <a:rPr lang="hu-HU" sz="2400" dirty="0" smtClean="0"/>
              <a:t>Mérlegmódszerrel:</a:t>
            </a:r>
          </a:p>
          <a:p>
            <a:pPr>
              <a:buNone/>
            </a:pPr>
            <a:r>
              <a:rPr lang="hu-HU" sz="2400" dirty="0" smtClean="0"/>
              <a:t>Nyitó+növelő-csökkentő= záró</a:t>
            </a:r>
          </a:p>
          <a:p>
            <a:pPr>
              <a:buNone/>
            </a:pPr>
            <a:r>
              <a:rPr lang="hu-HU" sz="2400" dirty="0" smtClean="0"/>
              <a:t>növelő=termelés  csökkentő=értékesítés</a:t>
            </a:r>
          </a:p>
          <a:p>
            <a:pPr>
              <a:buNone/>
            </a:pPr>
            <a:endParaRPr lang="hu-HU" sz="2400" dirty="0" smtClean="0"/>
          </a:p>
          <a:p>
            <a:endParaRPr lang="hu-HU" sz="24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39552" y="3212976"/>
          <a:ext cx="72728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936104"/>
                <a:gridCol w="972109"/>
                <a:gridCol w="1212135"/>
                <a:gridCol w="1212135"/>
                <a:gridCol w="1212135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</a:t>
                      </a:r>
                      <a:r>
                        <a:rPr lang="hu-HU" dirty="0" err="1" smtClean="0"/>
                        <a:t>n.év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 </a:t>
                      </a:r>
                      <a:r>
                        <a:rPr lang="hu-HU" dirty="0" err="1" smtClean="0"/>
                        <a:t>n.év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III. </a:t>
                      </a:r>
                      <a:r>
                        <a:rPr lang="hu-HU" dirty="0" err="1" smtClean="0"/>
                        <a:t>n.év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n.év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539552" y="3573016"/>
          <a:ext cx="17281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Nyitóállomány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+termelés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-értékesítés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Záróállomány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2267744" y="357301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18500</a:t>
            </a:r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2339752" y="4005064"/>
          <a:ext cx="8640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91500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91050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2339752" y="472514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18950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275856" y="357301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18950</a:t>
            </a:r>
            <a:endParaRPr lang="hu-HU" dirty="0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3275856" y="3933056"/>
          <a:ext cx="33963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9"/>
                <a:gridCol w="1212135"/>
                <a:gridCol w="1212135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101000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104000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108000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96600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104650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112700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3275856" y="472514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23350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4283968" y="357301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23350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4427984" y="472514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22700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5580112" y="357301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22700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5580112" y="472514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18000</a:t>
            </a:r>
            <a:endParaRPr lang="hu-HU" dirty="0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/>
        </p:nvGraphicFramePr>
        <p:xfrm>
          <a:off x="6588224" y="3573016"/>
          <a:ext cx="13321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404500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405000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7919" t="37071" r="58604" b="46442"/>
          <a:stretch>
            <a:fillRect/>
          </a:stretch>
        </p:blipFill>
        <p:spPr bwMode="auto">
          <a:xfrm>
            <a:off x="5652120" y="1556792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16. Példa megoldás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b)Záró pénzállomány tervszáma</a:t>
            </a:r>
          </a:p>
          <a:p>
            <a:r>
              <a:rPr lang="hu-HU" dirty="0" smtClean="0"/>
              <a:t>(A feladatban szerepel: </a:t>
            </a:r>
            <a:r>
              <a:rPr lang="hu-HU" dirty="0" smtClean="0">
                <a:solidFill>
                  <a:srgbClr val="FF0000"/>
                </a:solidFill>
              </a:rPr>
              <a:t>NINCS képlete!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 pénzeszközöket az </a:t>
            </a:r>
            <a:r>
              <a:rPr lang="hu-HU" u="sng" dirty="0" smtClean="0"/>
              <a:t>évi bruttó értékesítés </a:t>
            </a:r>
            <a:r>
              <a:rPr lang="hu-HU" dirty="0" smtClean="0"/>
              <a:t>3 napi értékének megfelelő összegben tervezi a vállalkozás)</a:t>
            </a:r>
          </a:p>
          <a:p>
            <a:pPr>
              <a:buNone/>
            </a:pPr>
            <a:r>
              <a:rPr lang="hu-HU" dirty="0" smtClean="0"/>
              <a:t>Éves bruttó értékesítés: (405000*1,25)/0,6=843750 ezer Ft</a:t>
            </a:r>
          </a:p>
          <a:p>
            <a:pPr>
              <a:buNone/>
            </a:pPr>
            <a:r>
              <a:rPr lang="hu-HU" dirty="0" smtClean="0"/>
              <a:t>3 napi: (843750*3)/360= 7031 ezer Ft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16. Példa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C) Tartós </a:t>
            </a:r>
            <a:r>
              <a:rPr lang="hu-HU" dirty="0" err="1" smtClean="0"/>
              <a:t>forgóeszközlekötés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933" t="55294" r="10226" b="24748"/>
          <a:stretch>
            <a:fillRect/>
          </a:stretch>
        </p:blipFill>
        <p:spPr bwMode="auto">
          <a:xfrm>
            <a:off x="611560" y="2276872"/>
            <a:ext cx="3528392" cy="172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71600" y="40770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Mindig az információkból!!!! </a:t>
            </a:r>
            <a:r>
              <a:rPr lang="hu-HU" dirty="0" smtClean="0"/>
              <a:t>(Bázis </a:t>
            </a:r>
            <a:r>
              <a:rPr lang="hu-HU" dirty="0" err="1" smtClean="0"/>
              <a:t>forgóeszközlekötés</a:t>
            </a:r>
            <a:r>
              <a:rPr lang="hu-HU" dirty="0" smtClean="0"/>
              <a:t>: 87530 ezer Ft)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4509121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Tartós forgóeszköz: értékpapírok nélküli forgóeszköz közül a legkisebb érték:</a:t>
            </a:r>
          </a:p>
          <a:p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115616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Forgóeszk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101330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108305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111650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112396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-Ép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FE-Ép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97530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104505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107850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108596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275856" y="242088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97530</a:t>
            </a:r>
          </a:p>
          <a:p>
            <a:r>
              <a:rPr lang="hu-HU" dirty="0" smtClean="0"/>
              <a:t>-</a:t>
            </a:r>
            <a:r>
              <a:rPr lang="hu-HU" u="sng" dirty="0" smtClean="0"/>
              <a:t>87530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10000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24928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Változás finanszírozása (30-70 %):</a:t>
            </a:r>
          </a:p>
          <a:p>
            <a:r>
              <a:rPr lang="hu-HU" dirty="0" smtClean="0"/>
              <a:t>Saját tőkéből: 3000ezer Ft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Új  középlejárató hitel: 7000 ezer Ft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d) Új hiteligény meghatározása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409288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Megnevezés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Eszközök összesen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199982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204080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210170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209960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Meglévő források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188830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193797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201067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198252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Új hiteligény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Ebből: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Beruhási</a:t>
                      </a:r>
                      <a:r>
                        <a:rPr lang="hu-HU" baseline="0" dirty="0" smtClean="0"/>
                        <a:t> hitel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Középlejáratú forgóeszközhitel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Rövidlejáratú forgóeszközhitel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987824" y="2708920"/>
            <a:ext cx="76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dirty="0" smtClean="0"/>
              <a:t>11152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411760" y="3789040"/>
          <a:ext cx="63470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288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</a:p>
                    <a:p>
                      <a:pPr algn="r"/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</a:p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</a:p>
                    <a:p>
                      <a:pPr algn="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2915816" y="458112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dirty="0" smtClean="0"/>
              <a:t>4152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3779912" y="2780928"/>
          <a:ext cx="49377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10283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9103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11708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3779912" y="4581128"/>
          <a:ext cx="49377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3283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2103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2708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17. példa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33073" t="19048" r="28893" b="3704"/>
          <a:stretch>
            <a:fillRect/>
          </a:stretch>
        </p:blipFill>
        <p:spPr bwMode="auto">
          <a:xfrm>
            <a:off x="2843808" y="332656"/>
            <a:ext cx="59046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dirty="0" smtClean="0"/>
              <a:t>IV. Árukészlet és forgalom viszonyának elemzése</a:t>
            </a:r>
            <a:br>
              <a:rPr lang="hu-HU" dirty="0" smtClean="0"/>
            </a:br>
            <a:r>
              <a:rPr lang="hu-HU" sz="3600" dirty="0" smtClean="0"/>
              <a:t>a) készletmegtérülés (forgási sebesség)</a:t>
            </a:r>
            <a:br>
              <a:rPr lang="hu-HU" sz="3600" dirty="0" smtClean="0"/>
            </a:br>
            <a:r>
              <a:rPr lang="hu-HU" sz="3600" dirty="0" smtClean="0"/>
              <a:t>b) készlethatékonyság</a:t>
            </a:r>
            <a:br>
              <a:rPr lang="hu-HU" sz="3600" dirty="0" smtClean="0"/>
            </a:br>
            <a:r>
              <a:rPr lang="hu-HU" sz="3600" dirty="0" smtClean="0"/>
              <a:t>c) készletrugalmasság elemzés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/>
          <a:srcRect l="31750" t="67915" r="29554" b="16605"/>
          <a:stretch>
            <a:fillRect/>
          </a:stretch>
        </p:blipFill>
        <p:spPr bwMode="auto">
          <a:xfrm>
            <a:off x="755576" y="332656"/>
            <a:ext cx="64087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650" t="33600" r="10226" b="23880"/>
          <a:stretch>
            <a:fillRect/>
          </a:stretch>
        </p:blipFill>
        <p:spPr bwMode="auto">
          <a:xfrm>
            <a:off x="755576" y="2564904"/>
            <a:ext cx="77048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>
          <a:xfrm>
            <a:off x="4211960" y="1052736"/>
            <a:ext cx="1296144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995936" y="1484784"/>
            <a:ext cx="1224136" cy="3672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 Példa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468052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a) Értékesítés árbevétel tervezése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Nyitó és záró vevő értéke ismert (ld. Vállalkozás forgóeszközeinek értéke)</a:t>
            </a:r>
          </a:p>
          <a:p>
            <a:r>
              <a:rPr lang="hu-HU" dirty="0" smtClean="0"/>
              <a:t>Bruttó értékesítés:?</a:t>
            </a:r>
          </a:p>
          <a:p>
            <a:r>
              <a:rPr lang="hu-HU" dirty="0" smtClean="0"/>
              <a:t>Értékesítés közvetlen költségen ismert csak!, ebből:</a:t>
            </a:r>
          </a:p>
          <a:p>
            <a:r>
              <a:rPr lang="hu-HU" dirty="0" smtClean="0"/>
              <a:t>a) ért. nettó </a:t>
            </a:r>
            <a:r>
              <a:rPr lang="hu-HU" dirty="0" err="1" smtClean="0"/>
              <a:t>árbev</a:t>
            </a:r>
            <a:r>
              <a:rPr lang="hu-HU" dirty="0" smtClean="0"/>
              <a:t>= eladási áron: közvetlen </a:t>
            </a:r>
            <a:r>
              <a:rPr lang="hu-HU" dirty="0" err="1" smtClean="0"/>
              <a:t>ktg</a:t>
            </a:r>
            <a:r>
              <a:rPr lang="hu-HU" dirty="0" smtClean="0"/>
              <a:t>/60 % (vagy mennyiség x eladási árral, ha ilyen információk vannak megadva)</a:t>
            </a:r>
          </a:p>
          <a:p>
            <a:r>
              <a:rPr lang="hu-HU" dirty="0" smtClean="0"/>
              <a:t>b)  ért bruttó </a:t>
            </a:r>
            <a:r>
              <a:rPr lang="hu-HU" dirty="0" err="1" smtClean="0"/>
              <a:t>árbev</a:t>
            </a:r>
            <a:r>
              <a:rPr lang="hu-HU" dirty="0" smtClean="0"/>
              <a:t>= ért. nettó </a:t>
            </a:r>
            <a:r>
              <a:rPr lang="hu-HU" dirty="0" err="1" smtClean="0"/>
              <a:t>árbev</a:t>
            </a:r>
            <a:r>
              <a:rPr lang="hu-HU" dirty="0" smtClean="0"/>
              <a:t> * 1,27 (vagy régi példákban 1,25)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645" t="37071" r="11649" b="47309"/>
          <a:stretch>
            <a:fillRect/>
          </a:stretch>
        </p:blipFill>
        <p:spPr bwMode="auto">
          <a:xfrm>
            <a:off x="2411760" y="1700808"/>
            <a:ext cx="38164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17/a) Bruttó árbevétel meghatározása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924" t="52079" r="44351" b="22721"/>
          <a:stretch>
            <a:fillRect/>
          </a:stretch>
        </p:blipFill>
        <p:spPr bwMode="auto">
          <a:xfrm>
            <a:off x="1331640" y="1484784"/>
            <a:ext cx="6336704" cy="38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 Példa a) rész folytatás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645" t="37071" r="10226" b="46442"/>
          <a:stretch>
            <a:fillRect/>
          </a:stretch>
        </p:blipFill>
        <p:spPr bwMode="auto">
          <a:xfrm>
            <a:off x="1403648" y="1556792"/>
            <a:ext cx="5400600" cy="18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27584" y="4005064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Ebből:</a:t>
            </a:r>
          </a:p>
          <a:p>
            <a:pPr>
              <a:buFontTx/>
              <a:buChar char="-"/>
            </a:pPr>
            <a:r>
              <a:rPr lang="hu-HU" sz="2800" dirty="0" smtClean="0"/>
              <a:t>Már ismert a nyitó vevő (mérleg nyitó adata)</a:t>
            </a:r>
          </a:p>
          <a:p>
            <a:pPr>
              <a:buFontTx/>
              <a:buChar char="-"/>
            </a:pPr>
            <a:r>
              <a:rPr lang="hu-HU" sz="2800" dirty="0" smtClean="0"/>
              <a:t>Bruttó értékesítés (előző számítás)</a:t>
            </a:r>
          </a:p>
          <a:p>
            <a:pPr>
              <a:buFontTx/>
              <a:buChar char="-"/>
            </a:pPr>
            <a:r>
              <a:rPr lang="hu-HU" sz="2800" dirty="0" smtClean="0"/>
              <a:t>Záró vevő  (mérleg adata)</a:t>
            </a:r>
          </a:p>
          <a:p>
            <a:endParaRPr lang="hu-HU" sz="2800" dirty="0" smtClean="0"/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17.a) Befolyó árbevétel tervezése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Össz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Nyitó vevő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+ bruttó értékesítés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-záró</a:t>
                      </a:r>
                      <a:r>
                        <a:rPr lang="hu-HU" dirty="0" smtClean="0"/>
                        <a:t> vevő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Befolyó árbevétel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835696" y="1988840"/>
          <a:ext cx="548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57825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55106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58722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61328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979712" y="2996952"/>
          <a:ext cx="548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55106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58722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61328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66111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835696" y="2492896"/>
          <a:ext cx="68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177125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188750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197125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212500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775500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2267744" y="3429000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dirty="0" smtClean="0"/>
              <a:t>179844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3275856" y="3501008"/>
          <a:ext cx="548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185134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194519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207717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767214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 b) Bevételi és kiadási egyenleg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99592" y="1196752"/>
          <a:ext cx="7344814" cy="4972993"/>
        </p:xfrm>
        <a:graphic>
          <a:graphicData uri="http://schemas.openxmlformats.org/drawingml/2006/table">
            <a:tbl>
              <a:tblPr/>
              <a:tblGrid>
                <a:gridCol w="1736662"/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III.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IV.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Összesen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Árbevétel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PÜ műv.bev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6000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8500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8500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12783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35783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BEVÉTEL ÖSSZ: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4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Folyó műk. Összes kiadása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181059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188942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198967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214049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783017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4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Eredményt nem érintő összes kiadás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16897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4120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11443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22441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54895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KIADÁS ÖSSZ: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197950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193062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210410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236490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837912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EGYENLEG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Hitelszükséglet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Ebből: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beruházási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középlejáratú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rövidlejáratú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627784" y="1556792"/>
          <a:ext cx="5608152" cy="349443"/>
        </p:xfrm>
        <a:graphic>
          <a:graphicData uri="http://schemas.openxmlformats.org/drawingml/2006/table">
            <a:tbl>
              <a:tblPr/>
              <a:tblGrid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179844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185134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194519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207717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767214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627784" y="2276872"/>
          <a:ext cx="5608152" cy="349443"/>
        </p:xfrm>
        <a:graphic>
          <a:graphicData uri="http://schemas.openxmlformats.org/drawingml/2006/table">
            <a:tbl>
              <a:tblPr/>
              <a:tblGrid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185844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193634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203019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220500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 smtClean="0">
                          <a:latin typeface="Calibri"/>
                        </a:rPr>
                        <a:t>802997</a:t>
                      </a:r>
                      <a:endParaRPr lang="hu-HU" sz="1400" b="1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699792" y="4149080"/>
          <a:ext cx="5608152" cy="349443"/>
        </p:xfrm>
        <a:graphic>
          <a:graphicData uri="http://schemas.openxmlformats.org/drawingml/2006/table">
            <a:tbl>
              <a:tblPr/>
              <a:tblGrid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-12106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572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7391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-15990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-34915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17.c) Tartós forgóeszköz lekötés növekménye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Tartós </a:t>
            </a:r>
            <a:r>
              <a:rPr lang="hu-HU" dirty="0" err="1" smtClean="0"/>
              <a:t>forgóeszközlekötés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933" t="55294" r="10226" b="24748"/>
          <a:stretch>
            <a:fillRect/>
          </a:stretch>
        </p:blipFill>
        <p:spPr bwMode="auto">
          <a:xfrm>
            <a:off x="611560" y="2276872"/>
            <a:ext cx="3528392" cy="172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971600" y="40770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Mindig az információkból!!!! (Bázis </a:t>
            </a:r>
            <a:r>
              <a:rPr lang="hu-HU" dirty="0" err="1" smtClean="0"/>
              <a:t>forgóeszközlekötés</a:t>
            </a:r>
            <a:r>
              <a:rPr lang="hu-HU" dirty="0" smtClean="0"/>
              <a:t>: 105485 ezer Ft)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4509121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Tartós forgóeszköz: értékpapírok nélküli forgóeszköz közül a legkisebb érték:</a:t>
            </a:r>
          </a:p>
          <a:p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115616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III.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Forgóeszk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125525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122469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121285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122891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-Ép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3800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FE-Ép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117485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275856" y="242088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117485</a:t>
            </a:r>
          </a:p>
          <a:p>
            <a:r>
              <a:rPr lang="hu-HU" dirty="0" smtClean="0"/>
              <a:t>-</a:t>
            </a:r>
            <a:r>
              <a:rPr lang="hu-HU" u="sng" dirty="0" smtClean="0"/>
              <a:t>105485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   12000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24928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Változás finanszírozása (50-50 %):</a:t>
            </a:r>
          </a:p>
          <a:p>
            <a:r>
              <a:rPr lang="hu-HU" dirty="0" smtClean="0"/>
              <a:t>Saját tőkéből: 6000ezer Ft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Új  középlejárató hitel: 6000 ezer Ft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 d) új hitelszükséglet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99592" y="1196752"/>
          <a:ext cx="7344814" cy="5188110"/>
        </p:xfrm>
        <a:graphic>
          <a:graphicData uri="http://schemas.openxmlformats.org/drawingml/2006/table">
            <a:tbl>
              <a:tblPr/>
              <a:tblGrid>
                <a:gridCol w="1736662"/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III.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IV.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Összesen 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Árbevétel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179844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185134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194519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207717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767214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PÜ </a:t>
                      </a:r>
                      <a:r>
                        <a:rPr lang="hu-HU" sz="1400" b="0" dirty="0" err="1">
                          <a:latin typeface="Calibri"/>
                          <a:ea typeface="Calibri"/>
                          <a:cs typeface="Times New Roman"/>
                        </a:rPr>
                        <a:t>műv.bev</a:t>
                      </a: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6000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8500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8500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12783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35783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i="1" dirty="0">
                          <a:latin typeface="Calibri"/>
                          <a:ea typeface="Calibri"/>
                          <a:cs typeface="Times New Roman"/>
                        </a:rPr>
                        <a:t>BEVÉTEL ÖSSZ: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185844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193634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203019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220500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0" dirty="0" smtClean="0">
                          <a:latin typeface="Calibri"/>
                        </a:rPr>
                        <a:t>802997</a:t>
                      </a:r>
                      <a:endParaRPr lang="hu-HU" sz="1400" b="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4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Folyó műk. Összes kiadása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181059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188942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198967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214049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783017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4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Eredményt nem érintő összes kiadás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16897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4120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11443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22441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54895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KIADÁS ÖSSZ: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197950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193062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210410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>
                          <a:latin typeface="Calibri"/>
                          <a:ea typeface="Calibri"/>
                          <a:cs typeface="Times New Roman"/>
                        </a:rPr>
                        <a:t>236490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0" dirty="0">
                          <a:latin typeface="Calibri"/>
                          <a:ea typeface="Calibri"/>
                          <a:cs typeface="Times New Roman"/>
                        </a:rPr>
                        <a:t>837912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latin typeface="Calibri"/>
                          <a:ea typeface="Calibri"/>
                          <a:cs typeface="Times New Roman"/>
                        </a:rPr>
                        <a:t>EGYENLEG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-12106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572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7391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-15990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-34915</a:t>
                      </a:r>
                      <a:endParaRPr lang="hu-HU" b="1" dirty="0"/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Hitelszükséglet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 smtClean="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Ebből: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beruházási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középlejáratú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Új rövidlejáratú hitel </a:t>
                      </a: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2699792" y="4365104"/>
            <a:ext cx="7697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hu-HU" dirty="0" smtClean="0"/>
              <a:t>12106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635896" y="4283746"/>
            <a:ext cx="15841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dirty="0" smtClean="0"/>
              <a:t>11534=</a:t>
            </a:r>
          </a:p>
          <a:p>
            <a:pPr>
              <a:lnSpc>
                <a:spcPct val="115000"/>
              </a:lnSpc>
            </a:pPr>
            <a:r>
              <a:rPr lang="hu-HU" dirty="0" smtClean="0"/>
              <a:t>12106-572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788024" y="4437112"/>
            <a:ext cx="122413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1400" dirty="0" smtClean="0"/>
              <a:t>11534+7391=18925</a:t>
            </a:r>
            <a:endParaRPr lang="hu-HU" sz="1400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6012160" y="4509120"/>
          <a:ext cx="2337588" cy="349443"/>
        </p:xfrm>
        <a:graphic>
          <a:graphicData uri="http://schemas.openxmlformats.org/drawingml/2006/table">
            <a:tbl>
              <a:tblPr/>
              <a:tblGrid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34915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-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2627784" y="5589240"/>
          <a:ext cx="5608152" cy="349443"/>
        </p:xfrm>
        <a:graphic>
          <a:graphicData uri="http://schemas.openxmlformats.org/drawingml/2006/table">
            <a:tbl>
              <a:tblPr/>
              <a:tblGrid>
                <a:gridCol w="1090188"/>
                <a:gridCol w="1090188"/>
                <a:gridCol w="1090188"/>
                <a:gridCol w="1112228"/>
                <a:gridCol w="1225360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6000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6000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6000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6000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-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" name="Téglalap 11"/>
          <p:cNvSpPr/>
          <p:nvPr/>
        </p:nvSpPr>
        <p:spPr>
          <a:xfrm>
            <a:off x="2699792" y="5949280"/>
            <a:ext cx="6527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hu-HU" dirty="0" smtClean="0"/>
              <a:t>6106</a:t>
            </a:r>
            <a:endParaRPr lang="hu-HU" dirty="0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3923928" y="6021288"/>
          <a:ext cx="3292604" cy="349443"/>
        </p:xfrm>
        <a:graphic>
          <a:graphicData uri="http://schemas.openxmlformats.org/drawingml/2006/table">
            <a:tbl>
              <a:tblPr/>
              <a:tblGrid>
                <a:gridCol w="1090188"/>
                <a:gridCol w="1090188"/>
                <a:gridCol w="1112228"/>
              </a:tblGrid>
              <a:tr h="3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5534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12925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dirty="0" smtClean="0">
                          <a:latin typeface="Calibri"/>
                        </a:rPr>
                        <a:t>28915</a:t>
                      </a:r>
                      <a:endParaRPr lang="hu-HU" sz="1400" dirty="0">
                        <a:latin typeface="Calibri"/>
                      </a:endParaRPr>
                    </a:p>
                  </a:txBody>
                  <a:tcPr marL="73831" marR="73831" marT="36916" marB="3691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18. Példa (mintafeladatból)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28375" t="21951" r="29015" b="6585"/>
          <a:stretch>
            <a:fillRect/>
          </a:stretch>
        </p:blipFill>
        <p:spPr bwMode="auto">
          <a:xfrm>
            <a:off x="971600" y="1143138"/>
            <a:ext cx="6264696" cy="52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18/a) Vásárolt készletek tervezése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827583" y="2996955"/>
          <a:ext cx="7416825" cy="2733493"/>
        </p:xfrm>
        <a:graphic>
          <a:graphicData uri="http://schemas.openxmlformats.org/drawingml/2006/table">
            <a:tbl>
              <a:tblPr/>
              <a:tblGrid>
                <a:gridCol w="3401012"/>
                <a:gridCol w="941819"/>
                <a:gridCol w="981062"/>
                <a:gridCol w="1029024"/>
                <a:gridCol w="1063908"/>
              </a:tblGrid>
              <a:tr h="47525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I. negyedév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II. negyedév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III. negyedév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IV. negyedév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Nyk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7000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1F497D"/>
                          </a:solidFill>
                          <a:latin typeface="Arial CE"/>
                        </a:rPr>
                        <a:t>8500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B050"/>
                          </a:solidFill>
                          <a:latin typeface="Arial CE"/>
                        </a:rPr>
                        <a:t>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E46D0A"/>
                          </a:solidFill>
                          <a:latin typeface="Arial CE"/>
                        </a:rPr>
                        <a:t>8500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latin typeface="Arial CE"/>
                        </a:rPr>
                        <a:t>beszerzés(+)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17500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felhasználás(-)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16000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19000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19000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latin typeface="Arial CE"/>
                        </a:rPr>
                        <a:t>22000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>
                          <a:latin typeface="Arial CE"/>
                        </a:rPr>
                        <a:t>záró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1F497D"/>
                          </a:solidFill>
                          <a:latin typeface="Arial CE"/>
                        </a:rPr>
                        <a:t>8500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B050"/>
                          </a:solidFill>
                          <a:latin typeface="Arial CE"/>
                        </a:rPr>
                        <a:t>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E46D0A"/>
                          </a:solidFill>
                          <a:latin typeface="Arial CE"/>
                        </a:rPr>
                        <a:t>8500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6500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496" t="37939" r="52201" b="46442"/>
          <a:stretch>
            <a:fillRect/>
          </a:stretch>
        </p:blipFill>
        <p:spPr bwMode="auto">
          <a:xfrm>
            <a:off x="539552" y="1340768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3126" t="42000" r="10751" b="13481"/>
          <a:stretch>
            <a:fillRect/>
          </a:stretch>
        </p:blipFill>
        <p:spPr bwMode="auto">
          <a:xfrm>
            <a:off x="0" y="1484313"/>
            <a:ext cx="8667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576263" y="1360488"/>
            <a:ext cx="7947025" cy="4489450"/>
          </a:xfrm>
          <a:custGeom>
            <a:avLst/>
            <a:gdLst>
              <a:gd name="connsiteX0" fmla="*/ 4942391 w 7946848"/>
              <a:gd name="connsiteY0" fmla="*/ 293915 h 4489462"/>
              <a:gd name="connsiteX1" fmla="*/ 4789991 w 7946848"/>
              <a:gd name="connsiteY1" fmla="*/ 337457 h 4489462"/>
              <a:gd name="connsiteX2" fmla="*/ 4702905 w 7946848"/>
              <a:gd name="connsiteY2" fmla="*/ 381000 h 4489462"/>
              <a:gd name="connsiteX3" fmla="*/ 4583163 w 7946848"/>
              <a:gd name="connsiteY3" fmla="*/ 457200 h 4489462"/>
              <a:gd name="connsiteX4" fmla="*/ 4528734 w 7946848"/>
              <a:gd name="connsiteY4" fmla="*/ 489857 h 4489462"/>
              <a:gd name="connsiteX5" fmla="*/ 4485191 w 7946848"/>
              <a:gd name="connsiteY5" fmla="*/ 511629 h 4489462"/>
              <a:gd name="connsiteX6" fmla="*/ 4419877 w 7946848"/>
              <a:gd name="connsiteY6" fmla="*/ 555172 h 4489462"/>
              <a:gd name="connsiteX7" fmla="*/ 4343677 w 7946848"/>
              <a:gd name="connsiteY7" fmla="*/ 598715 h 4489462"/>
              <a:gd name="connsiteX8" fmla="*/ 4321905 w 7946848"/>
              <a:gd name="connsiteY8" fmla="*/ 631372 h 4489462"/>
              <a:gd name="connsiteX9" fmla="*/ 4234820 w 7946848"/>
              <a:gd name="connsiteY9" fmla="*/ 664029 h 4489462"/>
              <a:gd name="connsiteX10" fmla="*/ 4202163 w 7946848"/>
              <a:gd name="connsiteY10" fmla="*/ 696686 h 4489462"/>
              <a:gd name="connsiteX11" fmla="*/ 4093305 w 7946848"/>
              <a:gd name="connsiteY11" fmla="*/ 718457 h 4489462"/>
              <a:gd name="connsiteX12" fmla="*/ 3951791 w 7946848"/>
              <a:gd name="connsiteY12" fmla="*/ 772886 h 4489462"/>
              <a:gd name="connsiteX13" fmla="*/ 3777620 w 7946848"/>
              <a:gd name="connsiteY13" fmla="*/ 827315 h 4489462"/>
              <a:gd name="connsiteX14" fmla="*/ 3690534 w 7946848"/>
              <a:gd name="connsiteY14" fmla="*/ 849086 h 4489462"/>
              <a:gd name="connsiteX15" fmla="*/ 3592563 w 7946848"/>
              <a:gd name="connsiteY15" fmla="*/ 892629 h 4489462"/>
              <a:gd name="connsiteX16" fmla="*/ 3396620 w 7946848"/>
              <a:gd name="connsiteY16" fmla="*/ 947057 h 4489462"/>
              <a:gd name="connsiteX17" fmla="*/ 3320420 w 7946848"/>
              <a:gd name="connsiteY17" fmla="*/ 979715 h 4489462"/>
              <a:gd name="connsiteX18" fmla="*/ 3255105 w 7946848"/>
              <a:gd name="connsiteY18" fmla="*/ 1001486 h 4489462"/>
              <a:gd name="connsiteX19" fmla="*/ 3124477 w 7946848"/>
              <a:gd name="connsiteY19" fmla="*/ 1055915 h 4489462"/>
              <a:gd name="connsiteX20" fmla="*/ 2961191 w 7946848"/>
              <a:gd name="connsiteY20" fmla="*/ 1088572 h 4489462"/>
              <a:gd name="connsiteX21" fmla="*/ 2808791 w 7946848"/>
              <a:gd name="connsiteY21" fmla="*/ 1143000 h 4489462"/>
              <a:gd name="connsiteX22" fmla="*/ 2514877 w 7946848"/>
              <a:gd name="connsiteY22" fmla="*/ 1164772 h 4489462"/>
              <a:gd name="connsiteX23" fmla="*/ 1872620 w 7946848"/>
              <a:gd name="connsiteY23" fmla="*/ 1186543 h 4489462"/>
              <a:gd name="connsiteX24" fmla="*/ 1731105 w 7946848"/>
              <a:gd name="connsiteY24" fmla="*/ 1219200 h 4489462"/>
              <a:gd name="connsiteX25" fmla="*/ 882020 w 7946848"/>
              <a:gd name="connsiteY25" fmla="*/ 1240972 h 4489462"/>
              <a:gd name="connsiteX26" fmla="*/ 326848 w 7946848"/>
              <a:gd name="connsiteY26" fmla="*/ 1251857 h 4489462"/>
              <a:gd name="connsiteX27" fmla="*/ 294191 w 7946848"/>
              <a:gd name="connsiteY27" fmla="*/ 1262743 h 4489462"/>
              <a:gd name="connsiteX28" fmla="*/ 174448 w 7946848"/>
              <a:gd name="connsiteY28" fmla="*/ 1360715 h 4489462"/>
              <a:gd name="connsiteX29" fmla="*/ 152677 w 7946848"/>
              <a:gd name="connsiteY29" fmla="*/ 1393372 h 4489462"/>
              <a:gd name="connsiteX30" fmla="*/ 120020 w 7946848"/>
              <a:gd name="connsiteY30" fmla="*/ 1469572 h 4489462"/>
              <a:gd name="connsiteX31" fmla="*/ 109134 w 7946848"/>
              <a:gd name="connsiteY31" fmla="*/ 1513115 h 4489462"/>
              <a:gd name="connsiteX32" fmla="*/ 98248 w 7946848"/>
              <a:gd name="connsiteY32" fmla="*/ 1676400 h 4489462"/>
              <a:gd name="connsiteX33" fmla="*/ 76477 w 7946848"/>
              <a:gd name="connsiteY33" fmla="*/ 1698172 h 4489462"/>
              <a:gd name="connsiteX34" fmla="*/ 65591 w 7946848"/>
              <a:gd name="connsiteY34" fmla="*/ 1828800 h 4489462"/>
              <a:gd name="connsiteX35" fmla="*/ 43820 w 7946848"/>
              <a:gd name="connsiteY35" fmla="*/ 1915886 h 4489462"/>
              <a:gd name="connsiteX36" fmla="*/ 22048 w 7946848"/>
              <a:gd name="connsiteY36" fmla="*/ 1981200 h 4489462"/>
              <a:gd name="connsiteX37" fmla="*/ 43820 w 7946848"/>
              <a:gd name="connsiteY37" fmla="*/ 2547257 h 4489462"/>
              <a:gd name="connsiteX38" fmla="*/ 54705 w 7946848"/>
              <a:gd name="connsiteY38" fmla="*/ 2590800 h 4489462"/>
              <a:gd name="connsiteX39" fmla="*/ 120020 w 7946848"/>
              <a:gd name="connsiteY39" fmla="*/ 2688772 h 4489462"/>
              <a:gd name="connsiteX40" fmla="*/ 141791 w 7946848"/>
              <a:gd name="connsiteY40" fmla="*/ 2732315 h 4489462"/>
              <a:gd name="connsiteX41" fmla="*/ 152677 w 7946848"/>
              <a:gd name="connsiteY41" fmla="*/ 2764972 h 4489462"/>
              <a:gd name="connsiteX42" fmla="*/ 261534 w 7946848"/>
              <a:gd name="connsiteY42" fmla="*/ 2895600 h 4489462"/>
              <a:gd name="connsiteX43" fmla="*/ 305077 w 7946848"/>
              <a:gd name="connsiteY43" fmla="*/ 2950029 h 4489462"/>
              <a:gd name="connsiteX44" fmla="*/ 348620 w 7946848"/>
              <a:gd name="connsiteY44" fmla="*/ 2993572 h 4489462"/>
              <a:gd name="connsiteX45" fmla="*/ 381277 w 7946848"/>
              <a:gd name="connsiteY45" fmla="*/ 3048000 h 4489462"/>
              <a:gd name="connsiteX46" fmla="*/ 435705 w 7946848"/>
              <a:gd name="connsiteY46" fmla="*/ 3091543 h 4489462"/>
              <a:gd name="connsiteX47" fmla="*/ 588105 w 7946848"/>
              <a:gd name="connsiteY47" fmla="*/ 3243943 h 4489462"/>
              <a:gd name="connsiteX48" fmla="*/ 664305 w 7946848"/>
              <a:gd name="connsiteY48" fmla="*/ 3309257 h 4489462"/>
              <a:gd name="connsiteX49" fmla="*/ 696963 w 7946848"/>
              <a:gd name="connsiteY49" fmla="*/ 3341915 h 4489462"/>
              <a:gd name="connsiteX50" fmla="*/ 762277 w 7946848"/>
              <a:gd name="connsiteY50" fmla="*/ 3396343 h 4489462"/>
              <a:gd name="connsiteX51" fmla="*/ 805820 w 7946848"/>
              <a:gd name="connsiteY51" fmla="*/ 3418115 h 4489462"/>
              <a:gd name="connsiteX52" fmla="*/ 849363 w 7946848"/>
              <a:gd name="connsiteY52" fmla="*/ 3450772 h 4489462"/>
              <a:gd name="connsiteX53" fmla="*/ 914677 w 7946848"/>
              <a:gd name="connsiteY53" fmla="*/ 3494315 h 4489462"/>
              <a:gd name="connsiteX54" fmla="*/ 958220 w 7946848"/>
              <a:gd name="connsiteY54" fmla="*/ 3526972 h 4489462"/>
              <a:gd name="connsiteX55" fmla="*/ 1110620 w 7946848"/>
              <a:gd name="connsiteY55" fmla="*/ 3624943 h 4489462"/>
              <a:gd name="connsiteX56" fmla="*/ 1186820 w 7946848"/>
              <a:gd name="connsiteY56" fmla="*/ 3679372 h 4489462"/>
              <a:gd name="connsiteX57" fmla="*/ 1252134 w 7946848"/>
              <a:gd name="connsiteY57" fmla="*/ 3712029 h 4489462"/>
              <a:gd name="connsiteX58" fmla="*/ 1339220 w 7946848"/>
              <a:gd name="connsiteY58" fmla="*/ 3766457 h 4489462"/>
              <a:gd name="connsiteX59" fmla="*/ 1415420 w 7946848"/>
              <a:gd name="connsiteY59" fmla="*/ 3820886 h 4489462"/>
              <a:gd name="connsiteX60" fmla="*/ 1502505 w 7946848"/>
              <a:gd name="connsiteY60" fmla="*/ 3864429 h 4489462"/>
              <a:gd name="connsiteX61" fmla="*/ 1589591 w 7946848"/>
              <a:gd name="connsiteY61" fmla="*/ 3897086 h 4489462"/>
              <a:gd name="connsiteX62" fmla="*/ 1731105 w 7946848"/>
              <a:gd name="connsiteY62" fmla="*/ 3940629 h 4489462"/>
              <a:gd name="connsiteX63" fmla="*/ 1807305 w 7946848"/>
              <a:gd name="connsiteY63" fmla="*/ 3973286 h 4489462"/>
              <a:gd name="connsiteX64" fmla="*/ 1883505 w 7946848"/>
              <a:gd name="connsiteY64" fmla="*/ 4016829 h 4489462"/>
              <a:gd name="connsiteX65" fmla="*/ 1959705 w 7946848"/>
              <a:gd name="connsiteY65" fmla="*/ 4038600 h 4489462"/>
              <a:gd name="connsiteX66" fmla="*/ 2133877 w 7946848"/>
              <a:gd name="connsiteY66" fmla="*/ 4093029 h 4489462"/>
              <a:gd name="connsiteX67" fmla="*/ 2188305 w 7946848"/>
              <a:gd name="connsiteY67" fmla="*/ 4114800 h 4489462"/>
              <a:gd name="connsiteX68" fmla="*/ 2362477 w 7946848"/>
              <a:gd name="connsiteY68" fmla="*/ 4136572 h 4489462"/>
              <a:gd name="connsiteX69" fmla="*/ 6727648 w 7946848"/>
              <a:gd name="connsiteY69" fmla="*/ 4169229 h 4489462"/>
              <a:gd name="connsiteX70" fmla="*/ 6836505 w 7946848"/>
              <a:gd name="connsiteY70" fmla="*/ 4147457 h 4489462"/>
              <a:gd name="connsiteX71" fmla="*/ 7250163 w 7946848"/>
              <a:gd name="connsiteY71" fmla="*/ 4136572 h 4489462"/>
              <a:gd name="connsiteX72" fmla="*/ 7304591 w 7946848"/>
              <a:gd name="connsiteY72" fmla="*/ 4114800 h 4489462"/>
              <a:gd name="connsiteX73" fmla="*/ 7402563 w 7946848"/>
              <a:gd name="connsiteY73" fmla="*/ 4071257 h 4489462"/>
              <a:gd name="connsiteX74" fmla="*/ 7522305 w 7946848"/>
              <a:gd name="connsiteY74" fmla="*/ 4038600 h 4489462"/>
              <a:gd name="connsiteX75" fmla="*/ 7565848 w 7946848"/>
              <a:gd name="connsiteY75" fmla="*/ 4016829 h 4489462"/>
              <a:gd name="connsiteX76" fmla="*/ 7652934 w 7946848"/>
              <a:gd name="connsiteY76" fmla="*/ 3995057 h 4489462"/>
              <a:gd name="connsiteX77" fmla="*/ 7718248 w 7946848"/>
              <a:gd name="connsiteY77" fmla="*/ 3951515 h 4489462"/>
              <a:gd name="connsiteX78" fmla="*/ 7783563 w 7946848"/>
              <a:gd name="connsiteY78" fmla="*/ 3897086 h 4489462"/>
              <a:gd name="connsiteX79" fmla="*/ 7805334 w 7946848"/>
              <a:gd name="connsiteY79" fmla="*/ 3864429 h 4489462"/>
              <a:gd name="connsiteX80" fmla="*/ 7816220 w 7946848"/>
              <a:gd name="connsiteY80" fmla="*/ 3831772 h 4489462"/>
              <a:gd name="connsiteX81" fmla="*/ 7837991 w 7946848"/>
              <a:gd name="connsiteY81" fmla="*/ 3810000 h 4489462"/>
              <a:gd name="connsiteX82" fmla="*/ 7859763 w 7946848"/>
              <a:gd name="connsiteY82" fmla="*/ 3722915 h 4489462"/>
              <a:gd name="connsiteX83" fmla="*/ 7881534 w 7946848"/>
              <a:gd name="connsiteY83" fmla="*/ 3679372 h 4489462"/>
              <a:gd name="connsiteX84" fmla="*/ 7903305 w 7946848"/>
              <a:gd name="connsiteY84" fmla="*/ 3592286 h 4489462"/>
              <a:gd name="connsiteX85" fmla="*/ 7925077 w 7946848"/>
              <a:gd name="connsiteY85" fmla="*/ 3526972 h 4489462"/>
              <a:gd name="connsiteX86" fmla="*/ 7946848 w 7946848"/>
              <a:gd name="connsiteY86" fmla="*/ 3439886 h 4489462"/>
              <a:gd name="connsiteX87" fmla="*/ 7925077 w 7946848"/>
              <a:gd name="connsiteY87" fmla="*/ 3037115 h 4489462"/>
              <a:gd name="connsiteX88" fmla="*/ 7914191 w 7946848"/>
              <a:gd name="connsiteY88" fmla="*/ 3004457 h 4489462"/>
              <a:gd name="connsiteX89" fmla="*/ 7892420 w 7946848"/>
              <a:gd name="connsiteY89" fmla="*/ 2960915 h 4489462"/>
              <a:gd name="connsiteX90" fmla="*/ 7837991 w 7946848"/>
              <a:gd name="connsiteY90" fmla="*/ 2884715 h 4489462"/>
              <a:gd name="connsiteX91" fmla="*/ 7827105 w 7946848"/>
              <a:gd name="connsiteY91" fmla="*/ 2852057 h 4489462"/>
              <a:gd name="connsiteX92" fmla="*/ 7761791 w 7946848"/>
              <a:gd name="connsiteY92" fmla="*/ 2764972 h 4489462"/>
              <a:gd name="connsiteX93" fmla="*/ 7729134 w 7946848"/>
              <a:gd name="connsiteY93" fmla="*/ 2688772 h 4489462"/>
              <a:gd name="connsiteX94" fmla="*/ 7696477 w 7946848"/>
              <a:gd name="connsiteY94" fmla="*/ 2656115 h 4489462"/>
              <a:gd name="connsiteX95" fmla="*/ 7631163 w 7946848"/>
              <a:gd name="connsiteY95" fmla="*/ 2547257 h 4489462"/>
              <a:gd name="connsiteX96" fmla="*/ 7565848 w 7946848"/>
              <a:gd name="connsiteY96" fmla="*/ 2471057 h 4489462"/>
              <a:gd name="connsiteX97" fmla="*/ 7533191 w 7946848"/>
              <a:gd name="connsiteY97" fmla="*/ 2394857 h 4489462"/>
              <a:gd name="connsiteX98" fmla="*/ 7500534 w 7946848"/>
              <a:gd name="connsiteY98" fmla="*/ 2351315 h 4489462"/>
              <a:gd name="connsiteX99" fmla="*/ 7467877 w 7946848"/>
              <a:gd name="connsiteY99" fmla="*/ 2296886 h 4489462"/>
              <a:gd name="connsiteX100" fmla="*/ 7435220 w 7946848"/>
              <a:gd name="connsiteY100" fmla="*/ 2264229 h 4489462"/>
              <a:gd name="connsiteX101" fmla="*/ 7391677 w 7946848"/>
              <a:gd name="connsiteY101" fmla="*/ 2209800 h 4489462"/>
              <a:gd name="connsiteX102" fmla="*/ 7359020 w 7946848"/>
              <a:gd name="connsiteY102" fmla="*/ 2188029 h 4489462"/>
              <a:gd name="connsiteX103" fmla="*/ 7304591 w 7946848"/>
              <a:gd name="connsiteY103" fmla="*/ 2133600 h 4489462"/>
              <a:gd name="connsiteX104" fmla="*/ 7228391 w 7946848"/>
              <a:gd name="connsiteY104" fmla="*/ 2111829 h 4489462"/>
              <a:gd name="connsiteX105" fmla="*/ 7195734 w 7946848"/>
              <a:gd name="connsiteY105" fmla="*/ 2090057 h 4489462"/>
              <a:gd name="connsiteX106" fmla="*/ 7086877 w 7946848"/>
              <a:gd name="connsiteY106" fmla="*/ 2057400 h 4489462"/>
              <a:gd name="connsiteX107" fmla="*/ 7043334 w 7946848"/>
              <a:gd name="connsiteY107" fmla="*/ 2035629 h 4489462"/>
              <a:gd name="connsiteX108" fmla="*/ 6999791 w 7946848"/>
              <a:gd name="connsiteY108" fmla="*/ 2024743 h 4489462"/>
              <a:gd name="connsiteX109" fmla="*/ 6945363 w 7946848"/>
              <a:gd name="connsiteY109" fmla="*/ 2002972 h 4489462"/>
              <a:gd name="connsiteX110" fmla="*/ 6847391 w 7946848"/>
              <a:gd name="connsiteY110" fmla="*/ 1992086 h 4489462"/>
              <a:gd name="connsiteX111" fmla="*/ 6782077 w 7946848"/>
              <a:gd name="connsiteY111" fmla="*/ 1970315 h 4489462"/>
              <a:gd name="connsiteX112" fmla="*/ 6749420 w 7946848"/>
              <a:gd name="connsiteY112" fmla="*/ 1959429 h 4489462"/>
              <a:gd name="connsiteX113" fmla="*/ 6694991 w 7946848"/>
              <a:gd name="connsiteY113" fmla="*/ 1948543 h 4489462"/>
              <a:gd name="connsiteX114" fmla="*/ 6662334 w 7946848"/>
              <a:gd name="connsiteY114" fmla="*/ 1937657 h 4489462"/>
              <a:gd name="connsiteX115" fmla="*/ 6618791 w 7946848"/>
              <a:gd name="connsiteY115" fmla="*/ 1915886 h 4489462"/>
              <a:gd name="connsiteX116" fmla="*/ 5007705 w 7946848"/>
              <a:gd name="connsiteY116" fmla="*/ 1905000 h 4489462"/>
              <a:gd name="connsiteX117" fmla="*/ 4866191 w 7946848"/>
              <a:gd name="connsiteY117" fmla="*/ 1883229 h 4489462"/>
              <a:gd name="connsiteX118" fmla="*/ 3440163 w 7946848"/>
              <a:gd name="connsiteY118" fmla="*/ 1872343 h 4489462"/>
              <a:gd name="connsiteX119" fmla="*/ 3429277 w 7946848"/>
              <a:gd name="connsiteY119" fmla="*/ 1839686 h 4489462"/>
              <a:gd name="connsiteX120" fmla="*/ 3407505 w 7946848"/>
              <a:gd name="connsiteY120" fmla="*/ 1785257 h 4489462"/>
              <a:gd name="connsiteX121" fmla="*/ 3418391 w 7946848"/>
              <a:gd name="connsiteY121" fmla="*/ 1654629 h 4489462"/>
              <a:gd name="connsiteX122" fmla="*/ 3494591 w 7946848"/>
              <a:gd name="connsiteY122" fmla="*/ 1611086 h 4489462"/>
              <a:gd name="connsiteX123" fmla="*/ 3549020 w 7946848"/>
              <a:gd name="connsiteY123" fmla="*/ 1578429 h 4489462"/>
              <a:gd name="connsiteX124" fmla="*/ 3625220 w 7946848"/>
              <a:gd name="connsiteY124" fmla="*/ 1545772 h 4489462"/>
              <a:gd name="connsiteX125" fmla="*/ 3668763 w 7946848"/>
              <a:gd name="connsiteY125" fmla="*/ 1502229 h 4489462"/>
              <a:gd name="connsiteX126" fmla="*/ 3777620 w 7946848"/>
              <a:gd name="connsiteY126" fmla="*/ 1469572 h 4489462"/>
              <a:gd name="connsiteX127" fmla="*/ 3864705 w 7946848"/>
              <a:gd name="connsiteY127" fmla="*/ 1436915 h 4489462"/>
              <a:gd name="connsiteX128" fmla="*/ 3908248 w 7946848"/>
              <a:gd name="connsiteY128" fmla="*/ 1426029 h 4489462"/>
              <a:gd name="connsiteX129" fmla="*/ 3973563 w 7946848"/>
              <a:gd name="connsiteY129" fmla="*/ 1415143 h 4489462"/>
              <a:gd name="connsiteX130" fmla="*/ 4017105 w 7946848"/>
              <a:gd name="connsiteY130" fmla="*/ 1404257 h 4489462"/>
              <a:gd name="connsiteX131" fmla="*/ 4104191 w 7946848"/>
              <a:gd name="connsiteY131" fmla="*/ 1393372 h 4489462"/>
              <a:gd name="connsiteX132" fmla="*/ 4452534 w 7946848"/>
              <a:gd name="connsiteY132" fmla="*/ 1360715 h 4489462"/>
              <a:gd name="connsiteX133" fmla="*/ 5671734 w 7946848"/>
              <a:gd name="connsiteY133" fmla="*/ 1338943 h 4489462"/>
              <a:gd name="connsiteX134" fmla="*/ 5704391 w 7946848"/>
              <a:gd name="connsiteY134" fmla="*/ 1328057 h 4489462"/>
              <a:gd name="connsiteX135" fmla="*/ 5791477 w 7946848"/>
              <a:gd name="connsiteY135" fmla="*/ 1317172 h 4489462"/>
              <a:gd name="connsiteX136" fmla="*/ 5867677 w 7946848"/>
              <a:gd name="connsiteY136" fmla="*/ 1306286 h 4489462"/>
              <a:gd name="connsiteX137" fmla="*/ 6052734 w 7946848"/>
              <a:gd name="connsiteY137" fmla="*/ 1284515 h 4489462"/>
              <a:gd name="connsiteX138" fmla="*/ 6346648 w 7946848"/>
              <a:gd name="connsiteY138" fmla="*/ 1273629 h 4489462"/>
              <a:gd name="connsiteX139" fmla="*/ 6542591 w 7946848"/>
              <a:gd name="connsiteY139" fmla="*/ 1262743 h 4489462"/>
              <a:gd name="connsiteX140" fmla="*/ 6640563 w 7946848"/>
              <a:gd name="connsiteY140" fmla="*/ 1230086 h 4489462"/>
              <a:gd name="connsiteX141" fmla="*/ 6684105 w 7946848"/>
              <a:gd name="connsiteY141" fmla="*/ 1219200 h 4489462"/>
              <a:gd name="connsiteX142" fmla="*/ 6716763 w 7946848"/>
              <a:gd name="connsiteY142" fmla="*/ 1208315 h 4489462"/>
              <a:gd name="connsiteX143" fmla="*/ 6771191 w 7946848"/>
              <a:gd name="connsiteY143" fmla="*/ 1186543 h 4489462"/>
              <a:gd name="connsiteX144" fmla="*/ 6847391 w 7946848"/>
              <a:gd name="connsiteY144" fmla="*/ 1175657 h 4489462"/>
              <a:gd name="connsiteX145" fmla="*/ 6869163 w 7946848"/>
              <a:gd name="connsiteY145" fmla="*/ 1153886 h 4489462"/>
              <a:gd name="connsiteX146" fmla="*/ 6934477 w 7946848"/>
              <a:gd name="connsiteY146" fmla="*/ 1143000 h 4489462"/>
              <a:gd name="connsiteX147" fmla="*/ 6967134 w 7946848"/>
              <a:gd name="connsiteY147" fmla="*/ 1132115 h 4489462"/>
              <a:gd name="connsiteX148" fmla="*/ 7021563 w 7946848"/>
              <a:gd name="connsiteY148" fmla="*/ 1110343 h 4489462"/>
              <a:gd name="connsiteX149" fmla="*/ 7054220 w 7946848"/>
              <a:gd name="connsiteY149" fmla="*/ 1088572 h 4489462"/>
              <a:gd name="connsiteX150" fmla="*/ 7075991 w 7946848"/>
              <a:gd name="connsiteY150" fmla="*/ 1066800 h 4489462"/>
              <a:gd name="connsiteX151" fmla="*/ 7108648 w 7946848"/>
              <a:gd name="connsiteY151" fmla="*/ 1055915 h 4489462"/>
              <a:gd name="connsiteX152" fmla="*/ 7130420 w 7946848"/>
              <a:gd name="connsiteY152" fmla="*/ 1034143 h 4489462"/>
              <a:gd name="connsiteX153" fmla="*/ 7152191 w 7946848"/>
              <a:gd name="connsiteY153" fmla="*/ 947057 h 4489462"/>
              <a:gd name="connsiteX154" fmla="*/ 7130420 w 7946848"/>
              <a:gd name="connsiteY154" fmla="*/ 783772 h 4489462"/>
              <a:gd name="connsiteX155" fmla="*/ 7097763 w 7946848"/>
              <a:gd name="connsiteY155" fmla="*/ 751115 h 4489462"/>
              <a:gd name="connsiteX156" fmla="*/ 7086877 w 7946848"/>
              <a:gd name="connsiteY156" fmla="*/ 718457 h 4489462"/>
              <a:gd name="connsiteX157" fmla="*/ 7065105 w 7946848"/>
              <a:gd name="connsiteY157" fmla="*/ 696686 h 4489462"/>
              <a:gd name="connsiteX158" fmla="*/ 7032448 w 7946848"/>
              <a:gd name="connsiteY158" fmla="*/ 653143 h 4489462"/>
              <a:gd name="connsiteX159" fmla="*/ 7010677 w 7946848"/>
              <a:gd name="connsiteY159" fmla="*/ 620486 h 4489462"/>
              <a:gd name="connsiteX160" fmla="*/ 6988905 w 7946848"/>
              <a:gd name="connsiteY160" fmla="*/ 576943 h 4489462"/>
              <a:gd name="connsiteX161" fmla="*/ 6945363 w 7946848"/>
              <a:gd name="connsiteY161" fmla="*/ 533400 h 4489462"/>
              <a:gd name="connsiteX162" fmla="*/ 6880048 w 7946848"/>
              <a:gd name="connsiteY162" fmla="*/ 446315 h 4489462"/>
              <a:gd name="connsiteX163" fmla="*/ 6814734 w 7946848"/>
              <a:gd name="connsiteY163" fmla="*/ 381000 h 4489462"/>
              <a:gd name="connsiteX164" fmla="*/ 6705877 w 7946848"/>
              <a:gd name="connsiteY164" fmla="*/ 337457 h 4489462"/>
              <a:gd name="connsiteX165" fmla="*/ 6618791 w 7946848"/>
              <a:gd name="connsiteY165" fmla="*/ 315686 h 4489462"/>
              <a:gd name="connsiteX166" fmla="*/ 6488163 w 7946848"/>
              <a:gd name="connsiteY166" fmla="*/ 293915 h 4489462"/>
              <a:gd name="connsiteX167" fmla="*/ 6444620 w 7946848"/>
              <a:gd name="connsiteY167" fmla="*/ 272143 h 4489462"/>
              <a:gd name="connsiteX168" fmla="*/ 6357534 w 7946848"/>
              <a:gd name="connsiteY168" fmla="*/ 250372 h 4489462"/>
              <a:gd name="connsiteX169" fmla="*/ 6313991 w 7946848"/>
              <a:gd name="connsiteY169" fmla="*/ 228600 h 4489462"/>
              <a:gd name="connsiteX170" fmla="*/ 6226905 w 7946848"/>
              <a:gd name="connsiteY170" fmla="*/ 195943 h 4489462"/>
              <a:gd name="connsiteX171" fmla="*/ 6150705 w 7946848"/>
              <a:gd name="connsiteY171" fmla="*/ 174172 h 4489462"/>
              <a:gd name="connsiteX172" fmla="*/ 6096277 w 7946848"/>
              <a:gd name="connsiteY172" fmla="*/ 152400 h 4489462"/>
              <a:gd name="connsiteX173" fmla="*/ 6063620 w 7946848"/>
              <a:gd name="connsiteY173" fmla="*/ 141515 h 4489462"/>
              <a:gd name="connsiteX174" fmla="*/ 6020077 w 7946848"/>
              <a:gd name="connsiteY174" fmla="*/ 119743 h 4489462"/>
              <a:gd name="connsiteX175" fmla="*/ 5965648 w 7946848"/>
              <a:gd name="connsiteY175" fmla="*/ 108857 h 4489462"/>
              <a:gd name="connsiteX176" fmla="*/ 5932991 w 7946848"/>
              <a:gd name="connsiteY176" fmla="*/ 97972 h 4489462"/>
              <a:gd name="connsiteX177" fmla="*/ 5791477 w 7946848"/>
              <a:gd name="connsiteY177" fmla="*/ 65315 h 4489462"/>
              <a:gd name="connsiteX178" fmla="*/ 5671734 w 7946848"/>
              <a:gd name="connsiteY178" fmla="*/ 32657 h 4489462"/>
              <a:gd name="connsiteX179" fmla="*/ 5595534 w 7946848"/>
              <a:gd name="connsiteY179" fmla="*/ 10886 h 4489462"/>
              <a:gd name="connsiteX180" fmla="*/ 5541105 w 7946848"/>
              <a:gd name="connsiteY180" fmla="*/ 0 h 4489462"/>
              <a:gd name="connsiteX181" fmla="*/ 4920620 w 7946848"/>
              <a:gd name="connsiteY181" fmla="*/ 10886 h 4489462"/>
              <a:gd name="connsiteX182" fmla="*/ 4887963 w 7946848"/>
              <a:gd name="connsiteY182" fmla="*/ 21772 h 4489462"/>
              <a:gd name="connsiteX183" fmla="*/ 4779105 w 7946848"/>
              <a:gd name="connsiteY183" fmla="*/ 54429 h 4489462"/>
              <a:gd name="connsiteX184" fmla="*/ 4713791 w 7946848"/>
              <a:gd name="connsiteY184" fmla="*/ 97972 h 4489462"/>
              <a:gd name="connsiteX185" fmla="*/ 4702905 w 7946848"/>
              <a:gd name="connsiteY185" fmla="*/ 130629 h 4489462"/>
              <a:gd name="connsiteX186" fmla="*/ 4713791 w 7946848"/>
              <a:gd name="connsiteY186" fmla="*/ 250372 h 4489462"/>
              <a:gd name="connsiteX187" fmla="*/ 4735563 w 7946848"/>
              <a:gd name="connsiteY187" fmla="*/ 272143 h 4489462"/>
              <a:gd name="connsiteX188" fmla="*/ 4779105 w 7946848"/>
              <a:gd name="connsiteY188" fmla="*/ 283029 h 4489462"/>
              <a:gd name="connsiteX189" fmla="*/ 4887963 w 7946848"/>
              <a:gd name="connsiteY189" fmla="*/ 293915 h 448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946848" h="4489462">
                <a:moveTo>
                  <a:pt x="4942391" y="293915"/>
                </a:moveTo>
                <a:cubicBezTo>
                  <a:pt x="4893650" y="304746"/>
                  <a:pt x="4835583" y="312128"/>
                  <a:pt x="4789991" y="337457"/>
                </a:cubicBezTo>
                <a:cubicBezTo>
                  <a:pt x="4699153" y="387923"/>
                  <a:pt x="4793180" y="358433"/>
                  <a:pt x="4702905" y="381000"/>
                </a:cubicBezTo>
                <a:cubicBezTo>
                  <a:pt x="4635341" y="448564"/>
                  <a:pt x="4709227" y="381562"/>
                  <a:pt x="4583163" y="457200"/>
                </a:cubicBezTo>
                <a:cubicBezTo>
                  <a:pt x="4565020" y="468086"/>
                  <a:pt x="4547230" y="479582"/>
                  <a:pt x="4528734" y="489857"/>
                </a:cubicBezTo>
                <a:cubicBezTo>
                  <a:pt x="4514549" y="497738"/>
                  <a:pt x="4499106" y="503280"/>
                  <a:pt x="4485191" y="511629"/>
                </a:cubicBezTo>
                <a:cubicBezTo>
                  <a:pt x="4462754" y="525091"/>
                  <a:pt x="4442314" y="541710"/>
                  <a:pt x="4419877" y="555172"/>
                </a:cubicBezTo>
                <a:cubicBezTo>
                  <a:pt x="4281784" y="638027"/>
                  <a:pt x="4456630" y="523410"/>
                  <a:pt x="4343677" y="598715"/>
                </a:cubicBezTo>
                <a:cubicBezTo>
                  <a:pt x="4336420" y="609601"/>
                  <a:pt x="4332551" y="623768"/>
                  <a:pt x="4321905" y="631372"/>
                </a:cubicBezTo>
                <a:cubicBezTo>
                  <a:pt x="4310518" y="639506"/>
                  <a:pt x="4254484" y="657474"/>
                  <a:pt x="4234820" y="664029"/>
                </a:cubicBezTo>
                <a:cubicBezTo>
                  <a:pt x="4223934" y="674915"/>
                  <a:pt x="4215529" y="689048"/>
                  <a:pt x="4202163" y="696686"/>
                </a:cubicBezTo>
                <a:cubicBezTo>
                  <a:pt x="4188787" y="704329"/>
                  <a:pt x="4097282" y="717794"/>
                  <a:pt x="4093305" y="718457"/>
                </a:cubicBezTo>
                <a:cubicBezTo>
                  <a:pt x="4009415" y="768793"/>
                  <a:pt x="4064783" y="742755"/>
                  <a:pt x="3951791" y="772886"/>
                </a:cubicBezTo>
                <a:cubicBezTo>
                  <a:pt x="3783448" y="817777"/>
                  <a:pt x="3977593" y="768499"/>
                  <a:pt x="3777620" y="827315"/>
                </a:cubicBezTo>
                <a:cubicBezTo>
                  <a:pt x="3748914" y="835758"/>
                  <a:pt x="3718750" y="839127"/>
                  <a:pt x="3690534" y="849086"/>
                </a:cubicBezTo>
                <a:cubicBezTo>
                  <a:pt x="3656834" y="860980"/>
                  <a:pt x="3625870" y="879676"/>
                  <a:pt x="3592563" y="892629"/>
                </a:cubicBezTo>
                <a:cubicBezTo>
                  <a:pt x="3397171" y="968615"/>
                  <a:pt x="3592027" y="885992"/>
                  <a:pt x="3396620" y="947057"/>
                </a:cubicBezTo>
                <a:cubicBezTo>
                  <a:pt x="3370243" y="955300"/>
                  <a:pt x="3346213" y="969795"/>
                  <a:pt x="3320420" y="979715"/>
                </a:cubicBezTo>
                <a:cubicBezTo>
                  <a:pt x="3299000" y="987953"/>
                  <a:pt x="3276494" y="993168"/>
                  <a:pt x="3255105" y="1001486"/>
                </a:cubicBezTo>
                <a:cubicBezTo>
                  <a:pt x="3211141" y="1018583"/>
                  <a:pt x="3171174" y="1049244"/>
                  <a:pt x="3124477" y="1055915"/>
                </a:cubicBezTo>
                <a:cubicBezTo>
                  <a:pt x="3060660" y="1065031"/>
                  <a:pt x="3024184" y="1067574"/>
                  <a:pt x="2961191" y="1088572"/>
                </a:cubicBezTo>
                <a:cubicBezTo>
                  <a:pt x="2900115" y="1108931"/>
                  <a:pt x="2873895" y="1135341"/>
                  <a:pt x="2808791" y="1143000"/>
                </a:cubicBezTo>
                <a:cubicBezTo>
                  <a:pt x="2711224" y="1154479"/>
                  <a:pt x="2613015" y="1160311"/>
                  <a:pt x="2514877" y="1164772"/>
                </a:cubicBezTo>
                <a:cubicBezTo>
                  <a:pt x="2141223" y="1181755"/>
                  <a:pt x="2355273" y="1173498"/>
                  <a:pt x="1872620" y="1186543"/>
                </a:cubicBezTo>
                <a:cubicBezTo>
                  <a:pt x="1832589" y="1196551"/>
                  <a:pt x="1774679" y="1212496"/>
                  <a:pt x="1731105" y="1219200"/>
                </a:cubicBezTo>
                <a:cubicBezTo>
                  <a:pt x="1461696" y="1260647"/>
                  <a:pt x="1067687" y="1237903"/>
                  <a:pt x="882020" y="1240972"/>
                </a:cubicBezTo>
                <a:lnTo>
                  <a:pt x="326848" y="1251857"/>
                </a:lnTo>
                <a:cubicBezTo>
                  <a:pt x="315962" y="1255486"/>
                  <a:pt x="304222" y="1257170"/>
                  <a:pt x="294191" y="1262743"/>
                </a:cubicBezTo>
                <a:cubicBezTo>
                  <a:pt x="257100" y="1283350"/>
                  <a:pt x="198770" y="1324231"/>
                  <a:pt x="174448" y="1360715"/>
                </a:cubicBezTo>
                <a:lnTo>
                  <a:pt x="152677" y="1393372"/>
                </a:lnTo>
                <a:cubicBezTo>
                  <a:pt x="121424" y="1518382"/>
                  <a:pt x="165125" y="1364326"/>
                  <a:pt x="120020" y="1469572"/>
                </a:cubicBezTo>
                <a:cubicBezTo>
                  <a:pt x="114127" y="1483323"/>
                  <a:pt x="112763" y="1498601"/>
                  <a:pt x="109134" y="1513115"/>
                </a:cubicBezTo>
                <a:cubicBezTo>
                  <a:pt x="105505" y="1567543"/>
                  <a:pt x="107728" y="1622681"/>
                  <a:pt x="98248" y="1676400"/>
                </a:cubicBezTo>
                <a:cubicBezTo>
                  <a:pt x="96464" y="1686507"/>
                  <a:pt x="78627" y="1688137"/>
                  <a:pt x="76477" y="1698172"/>
                </a:cubicBezTo>
                <a:cubicBezTo>
                  <a:pt x="67322" y="1740896"/>
                  <a:pt x="72073" y="1785590"/>
                  <a:pt x="65591" y="1828800"/>
                </a:cubicBezTo>
                <a:cubicBezTo>
                  <a:pt x="61152" y="1858391"/>
                  <a:pt x="53282" y="1887500"/>
                  <a:pt x="43820" y="1915886"/>
                </a:cubicBezTo>
                <a:lnTo>
                  <a:pt x="22048" y="1981200"/>
                </a:lnTo>
                <a:cubicBezTo>
                  <a:pt x="28520" y="2285393"/>
                  <a:pt x="0" y="2350066"/>
                  <a:pt x="43820" y="2547257"/>
                </a:cubicBezTo>
                <a:cubicBezTo>
                  <a:pt x="47065" y="2561862"/>
                  <a:pt x="49452" y="2576792"/>
                  <a:pt x="54705" y="2590800"/>
                </a:cubicBezTo>
                <a:cubicBezTo>
                  <a:pt x="76522" y="2648978"/>
                  <a:pt x="81153" y="2630471"/>
                  <a:pt x="120020" y="2688772"/>
                </a:cubicBezTo>
                <a:cubicBezTo>
                  <a:pt x="129021" y="2702274"/>
                  <a:pt x="135399" y="2717400"/>
                  <a:pt x="141791" y="2732315"/>
                </a:cubicBezTo>
                <a:cubicBezTo>
                  <a:pt x="146311" y="2742862"/>
                  <a:pt x="146312" y="2755425"/>
                  <a:pt x="152677" y="2764972"/>
                </a:cubicBezTo>
                <a:cubicBezTo>
                  <a:pt x="253494" y="2916197"/>
                  <a:pt x="193979" y="2818394"/>
                  <a:pt x="261534" y="2895600"/>
                </a:cubicBezTo>
                <a:cubicBezTo>
                  <a:pt x="276834" y="2913086"/>
                  <a:pt x="289641" y="2932663"/>
                  <a:pt x="305077" y="2950029"/>
                </a:cubicBezTo>
                <a:cubicBezTo>
                  <a:pt x="318714" y="2965371"/>
                  <a:pt x="336018" y="2977369"/>
                  <a:pt x="348620" y="2993572"/>
                </a:cubicBezTo>
                <a:cubicBezTo>
                  <a:pt x="361610" y="3010273"/>
                  <a:pt x="367221" y="3032186"/>
                  <a:pt x="381277" y="3048000"/>
                </a:cubicBezTo>
                <a:cubicBezTo>
                  <a:pt x="396713" y="3065365"/>
                  <a:pt x="419852" y="3074558"/>
                  <a:pt x="435705" y="3091543"/>
                </a:cubicBezTo>
                <a:cubicBezTo>
                  <a:pt x="582697" y="3249034"/>
                  <a:pt x="474840" y="3175984"/>
                  <a:pt x="588105" y="3243943"/>
                </a:cubicBezTo>
                <a:cubicBezTo>
                  <a:pt x="629733" y="3306383"/>
                  <a:pt x="585528" y="3250174"/>
                  <a:pt x="664305" y="3309257"/>
                </a:cubicBezTo>
                <a:cubicBezTo>
                  <a:pt x="676621" y="3318494"/>
                  <a:pt x="685457" y="3331687"/>
                  <a:pt x="696963" y="3341915"/>
                </a:cubicBezTo>
                <a:cubicBezTo>
                  <a:pt x="718144" y="3360743"/>
                  <a:pt x="739060" y="3380091"/>
                  <a:pt x="762277" y="3396343"/>
                </a:cubicBezTo>
                <a:cubicBezTo>
                  <a:pt x="775571" y="3405649"/>
                  <a:pt x="792059" y="3409514"/>
                  <a:pt x="805820" y="3418115"/>
                </a:cubicBezTo>
                <a:cubicBezTo>
                  <a:pt x="821205" y="3427731"/>
                  <a:pt x="834500" y="3440368"/>
                  <a:pt x="849363" y="3450772"/>
                </a:cubicBezTo>
                <a:cubicBezTo>
                  <a:pt x="870799" y="3465777"/>
                  <a:pt x="893241" y="3479310"/>
                  <a:pt x="914677" y="3494315"/>
                </a:cubicBezTo>
                <a:cubicBezTo>
                  <a:pt x="929540" y="3504719"/>
                  <a:pt x="943124" y="3516908"/>
                  <a:pt x="958220" y="3526972"/>
                </a:cubicBezTo>
                <a:cubicBezTo>
                  <a:pt x="1008469" y="3560471"/>
                  <a:pt x="1061478" y="3589841"/>
                  <a:pt x="1110620" y="3624943"/>
                </a:cubicBezTo>
                <a:cubicBezTo>
                  <a:pt x="1136020" y="3643086"/>
                  <a:pt x="1160236" y="3663013"/>
                  <a:pt x="1186820" y="3679372"/>
                </a:cubicBezTo>
                <a:cubicBezTo>
                  <a:pt x="1207550" y="3692129"/>
                  <a:pt x="1231000" y="3699953"/>
                  <a:pt x="1252134" y="3712029"/>
                </a:cubicBezTo>
                <a:cubicBezTo>
                  <a:pt x="1281856" y="3729013"/>
                  <a:pt x="1310737" y="3747469"/>
                  <a:pt x="1339220" y="3766457"/>
                </a:cubicBezTo>
                <a:cubicBezTo>
                  <a:pt x="1365192" y="3783772"/>
                  <a:pt x="1388654" y="3804826"/>
                  <a:pt x="1415420" y="3820886"/>
                </a:cubicBezTo>
                <a:cubicBezTo>
                  <a:pt x="1443250" y="3837584"/>
                  <a:pt x="1472771" y="3851421"/>
                  <a:pt x="1502505" y="3864429"/>
                </a:cubicBezTo>
                <a:cubicBezTo>
                  <a:pt x="1530908" y="3876855"/>
                  <a:pt x="1560179" y="3887282"/>
                  <a:pt x="1589591" y="3897086"/>
                </a:cubicBezTo>
                <a:cubicBezTo>
                  <a:pt x="1675093" y="3925586"/>
                  <a:pt x="1651819" y="3910134"/>
                  <a:pt x="1731105" y="3940629"/>
                </a:cubicBezTo>
                <a:cubicBezTo>
                  <a:pt x="1756897" y="3950549"/>
                  <a:pt x="1782588" y="3960928"/>
                  <a:pt x="1807305" y="3973286"/>
                </a:cubicBezTo>
                <a:cubicBezTo>
                  <a:pt x="1865331" y="4002298"/>
                  <a:pt x="1813544" y="3991388"/>
                  <a:pt x="1883505" y="4016829"/>
                </a:cubicBezTo>
                <a:cubicBezTo>
                  <a:pt x="1908331" y="4025857"/>
                  <a:pt x="1934305" y="4031343"/>
                  <a:pt x="1959705" y="4038600"/>
                </a:cubicBezTo>
                <a:cubicBezTo>
                  <a:pt x="2097110" y="4117117"/>
                  <a:pt x="1970128" y="4057940"/>
                  <a:pt x="2133877" y="4093029"/>
                </a:cubicBezTo>
                <a:cubicBezTo>
                  <a:pt x="2152983" y="4097123"/>
                  <a:pt x="2169453" y="4109659"/>
                  <a:pt x="2188305" y="4114800"/>
                </a:cubicBezTo>
                <a:cubicBezTo>
                  <a:pt x="2227398" y="4125462"/>
                  <a:pt x="2334409" y="4133765"/>
                  <a:pt x="2362477" y="4136572"/>
                </a:cubicBezTo>
                <a:cubicBezTo>
                  <a:pt x="3774135" y="4489462"/>
                  <a:pt x="5272550" y="4169229"/>
                  <a:pt x="6727648" y="4169229"/>
                </a:cubicBezTo>
                <a:cubicBezTo>
                  <a:pt x="6764652" y="4169229"/>
                  <a:pt x="6799573" y="4149765"/>
                  <a:pt x="6836505" y="4147457"/>
                </a:cubicBezTo>
                <a:cubicBezTo>
                  <a:pt x="6974170" y="4138853"/>
                  <a:pt x="7112277" y="4140200"/>
                  <a:pt x="7250163" y="4136572"/>
                </a:cubicBezTo>
                <a:cubicBezTo>
                  <a:pt x="7268306" y="4129315"/>
                  <a:pt x="7286631" y="4122497"/>
                  <a:pt x="7304591" y="4114800"/>
                </a:cubicBezTo>
                <a:cubicBezTo>
                  <a:pt x="7337439" y="4100722"/>
                  <a:pt x="7369382" y="4084529"/>
                  <a:pt x="7402563" y="4071257"/>
                </a:cubicBezTo>
                <a:cubicBezTo>
                  <a:pt x="7457805" y="4049160"/>
                  <a:pt x="7467645" y="4049532"/>
                  <a:pt x="7522305" y="4038600"/>
                </a:cubicBezTo>
                <a:cubicBezTo>
                  <a:pt x="7536819" y="4031343"/>
                  <a:pt x="7550453" y="4021961"/>
                  <a:pt x="7565848" y="4016829"/>
                </a:cubicBezTo>
                <a:cubicBezTo>
                  <a:pt x="7594235" y="4007367"/>
                  <a:pt x="7652934" y="3995057"/>
                  <a:pt x="7652934" y="3995057"/>
                </a:cubicBezTo>
                <a:cubicBezTo>
                  <a:pt x="7674705" y="3980543"/>
                  <a:pt x="7699746" y="3970017"/>
                  <a:pt x="7718248" y="3951515"/>
                </a:cubicBezTo>
                <a:cubicBezTo>
                  <a:pt x="7752849" y="3916914"/>
                  <a:pt x="7731809" y="3935901"/>
                  <a:pt x="7783563" y="3897086"/>
                </a:cubicBezTo>
                <a:cubicBezTo>
                  <a:pt x="7790820" y="3886200"/>
                  <a:pt x="7799483" y="3876131"/>
                  <a:pt x="7805334" y="3864429"/>
                </a:cubicBezTo>
                <a:cubicBezTo>
                  <a:pt x="7810466" y="3854166"/>
                  <a:pt x="7810316" y="3841611"/>
                  <a:pt x="7816220" y="3831772"/>
                </a:cubicBezTo>
                <a:cubicBezTo>
                  <a:pt x="7821500" y="3822971"/>
                  <a:pt x="7830734" y="3817257"/>
                  <a:pt x="7837991" y="3810000"/>
                </a:cubicBezTo>
                <a:cubicBezTo>
                  <a:pt x="7845248" y="3780972"/>
                  <a:pt x="7846382" y="3749678"/>
                  <a:pt x="7859763" y="3722915"/>
                </a:cubicBezTo>
                <a:cubicBezTo>
                  <a:pt x="7867020" y="3708401"/>
                  <a:pt x="7876403" y="3694767"/>
                  <a:pt x="7881534" y="3679372"/>
                </a:cubicBezTo>
                <a:cubicBezTo>
                  <a:pt x="7890996" y="3650985"/>
                  <a:pt x="7893843" y="3620672"/>
                  <a:pt x="7903305" y="3592286"/>
                </a:cubicBezTo>
                <a:cubicBezTo>
                  <a:pt x="7910562" y="3570515"/>
                  <a:pt x="7919511" y="3549236"/>
                  <a:pt x="7925077" y="3526972"/>
                </a:cubicBezTo>
                <a:lnTo>
                  <a:pt x="7946848" y="3439886"/>
                </a:lnTo>
                <a:cubicBezTo>
                  <a:pt x="7939591" y="3305629"/>
                  <a:pt x="7935133" y="3171191"/>
                  <a:pt x="7925077" y="3037115"/>
                </a:cubicBezTo>
                <a:cubicBezTo>
                  <a:pt x="7924219" y="3025672"/>
                  <a:pt x="7918711" y="3015004"/>
                  <a:pt x="7914191" y="3004457"/>
                </a:cubicBezTo>
                <a:cubicBezTo>
                  <a:pt x="7907799" y="2989542"/>
                  <a:pt x="7900471" y="2975004"/>
                  <a:pt x="7892420" y="2960915"/>
                </a:cubicBezTo>
                <a:cubicBezTo>
                  <a:pt x="7879685" y="2938628"/>
                  <a:pt x="7852012" y="2903409"/>
                  <a:pt x="7837991" y="2884715"/>
                </a:cubicBezTo>
                <a:cubicBezTo>
                  <a:pt x="7834362" y="2873829"/>
                  <a:pt x="7833187" y="2861788"/>
                  <a:pt x="7827105" y="2852057"/>
                </a:cubicBezTo>
                <a:cubicBezTo>
                  <a:pt x="7807082" y="2820020"/>
                  <a:pt x="7778605" y="2798599"/>
                  <a:pt x="7761791" y="2764972"/>
                </a:cubicBezTo>
                <a:cubicBezTo>
                  <a:pt x="7738101" y="2717593"/>
                  <a:pt x="7766887" y="2741627"/>
                  <a:pt x="7729134" y="2688772"/>
                </a:cubicBezTo>
                <a:cubicBezTo>
                  <a:pt x="7720186" y="2676245"/>
                  <a:pt x="7707363" y="2667001"/>
                  <a:pt x="7696477" y="2656115"/>
                </a:cubicBezTo>
                <a:cubicBezTo>
                  <a:pt x="7654355" y="2550813"/>
                  <a:pt x="7700848" y="2651784"/>
                  <a:pt x="7631163" y="2547257"/>
                </a:cubicBezTo>
                <a:cubicBezTo>
                  <a:pt x="7581356" y="2472546"/>
                  <a:pt x="7644645" y="2530156"/>
                  <a:pt x="7565848" y="2471057"/>
                </a:cubicBezTo>
                <a:cubicBezTo>
                  <a:pt x="7555266" y="2439309"/>
                  <a:pt x="7552409" y="2425606"/>
                  <a:pt x="7533191" y="2394857"/>
                </a:cubicBezTo>
                <a:cubicBezTo>
                  <a:pt x="7523575" y="2379472"/>
                  <a:pt x="7510598" y="2366411"/>
                  <a:pt x="7500534" y="2351315"/>
                </a:cubicBezTo>
                <a:cubicBezTo>
                  <a:pt x="7488798" y="2333710"/>
                  <a:pt x="7480572" y="2313813"/>
                  <a:pt x="7467877" y="2296886"/>
                </a:cubicBezTo>
                <a:cubicBezTo>
                  <a:pt x="7458640" y="2284570"/>
                  <a:pt x="7445075" y="2276055"/>
                  <a:pt x="7435220" y="2264229"/>
                </a:cubicBezTo>
                <a:cubicBezTo>
                  <a:pt x="7406934" y="2230287"/>
                  <a:pt x="7423343" y="2235133"/>
                  <a:pt x="7391677" y="2209800"/>
                </a:cubicBezTo>
                <a:cubicBezTo>
                  <a:pt x="7381461" y="2201627"/>
                  <a:pt x="7368866" y="2196644"/>
                  <a:pt x="7359020" y="2188029"/>
                </a:cubicBezTo>
                <a:cubicBezTo>
                  <a:pt x="7339710" y="2171133"/>
                  <a:pt x="7328933" y="2141713"/>
                  <a:pt x="7304591" y="2133600"/>
                </a:cubicBezTo>
                <a:cubicBezTo>
                  <a:pt x="7257741" y="2117984"/>
                  <a:pt x="7283066" y="2125498"/>
                  <a:pt x="7228391" y="2111829"/>
                </a:cubicBezTo>
                <a:cubicBezTo>
                  <a:pt x="7217505" y="2104572"/>
                  <a:pt x="7207689" y="2095371"/>
                  <a:pt x="7195734" y="2090057"/>
                </a:cubicBezTo>
                <a:cubicBezTo>
                  <a:pt x="7061770" y="2030517"/>
                  <a:pt x="7188185" y="2095390"/>
                  <a:pt x="7086877" y="2057400"/>
                </a:cubicBezTo>
                <a:cubicBezTo>
                  <a:pt x="7071683" y="2051702"/>
                  <a:pt x="7058528" y="2041327"/>
                  <a:pt x="7043334" y="2035629"/>
                </a:cubicBezTo>
                <a:cubicBezTo>
                  <a:pt x="7029326" y="2030376"/>
                  <a:pt x="7013984" y="2029474"/>
                  <a:pt x="6999791" y="2024743"/>
                </a:cubicBezTo>
                <a:cubicBezTo>
                  <a:pt x="6981254" y="2018564"/>
                  <a:pt x="6964469" y="2007066"/>
                  <a:pt x="6945363" y="2002972"/>
                </a:cubicBezTo>
                <a:cubicBezTo>
                  <a:pt x="6913234" y="1996087"/>
                  <a:pt x="6880048" y="1995715"/>
                  <a:pt x="6847391" y="1992086"/>
                </a:cubicBezTo>
                <a:lnTo>
                  <a:pt x="6782077" y="1970315"/>
                </a:lnTo>
                <a:cubicBezTo>
                  <a:pt x="6771191" y="1966686"/>
                  <a:pt x="6760672" y="1961679"/>
                  <a:pt x="6749420" y="1959429"/>
                </a:cubicBezTo>
                <a:cubicBezTo>
                  <a:pt x="6731277" y="1955800"/>
                  <a:pt x="6712941" y="1953031"/>
                  <a:pt x="6694991" y="1948543"/>
                </a:cubicBezTo>
                <a:cubicBezTo>
                  <a:pt x="6683859" y="1945760"/>
                  <a:pt x="6672881" y="1942177"/>
                  <a:pt x="6662334" y="1937657"/>
                </a:cubicBezTo>
                <a:cubicBezTo>
                  <a:pt x="6647419" y="1931265"/>
                  <a:pt x="6635015" y="1916206"/>
                  <a:pt x="6618791" y="1915886"/>
                </a:cubicBezTo>
                <a:cubicBezTo>
                  <a:pt x="6081855" y="1905289"/>
                  <a:pt x="5544734" y="1908629"/>
                  <a:pt x="5007705" y="1905000"/>
                </a:cubicBezTo>
                <a:cubicBezTo>
                  <a:pt x="4988237" y="1901756"/>
                  <a:pt x="4881524" y="1883451"/>
                  <a:pt x="4866191" y="1883229"/>
                </a:cubicBezTo>
                <a:lnTo>
                  <a:pt x="3440163" y="1872343"/>
                </a:lnTo>
                <a:cubicBezTo>
                  <a:pt x="3436534" y="1861457"/>
                  <a:pt x="3433306" y="1850430"/>
                  <a:pt x="3429277" y="1839686"/>
                </a:cubicBezTo>
                <a:cubicBezTo>
                  <a:pt x="3422416" y="1821390"/>
                  <a:pt x="3408652" y="1804764"/>
                  <a:pt x="3407505" y="1785257"/>
                </a:cubicBezTo>
                <a:cubicBezTo>
                  <a:pt x="3404939" y="1741639"/>
                  <a:pt x="3409236" y="1697353"/>
                  <a:pt x="3418391" y="1654629"/>
                </a:cubicBezTo>
                <a:cubicBezTo>
                  <a:pt x="3423396" y="1631274"/>
                  <a:pt x="3488862" y="1613378"/>
                  <a:pt x="3494591" y="1611086"/>
                </a:cubicBezTo>
                <a:cubicBezTo>
                  <a:pt x="3530797" y="1574881"/>
                  <a:pt x="3499560" y="1599627"/>
                  <a:pt x="3549020" y="1578429"/>
                </a:cubicBezTo>
                <a:cubicBezTo>
                  <a:pt x="3643167" y="1538079"/>
                  <a:pt x="3548643" y="1571296"/>
                  <a:pt x="3625220" y="1545772"/>
                </a:cubicBezTo>
                <a:cubicBezTo>
                  <a:pt x="3639734" y="1531258"/>
                  <a:pt x="3649290" y="1508720"/>
                  <a:pt x="3668763" y="1502229"/>
                </a:cubicBezTo>
                <a:cubicBezTo>
                  <a:pt x="3748270" y="1475726"/>
                  <a:pt x="3711813" y="1486023"/>
                  <a:pt x="3777620" y="1469572"/>
                </a:cubicBezTo>
                <a:cubicBezTo>
                  <a:pt x="3828050" y="1435951"/>
                  <a:pt x="3794084" y="1452608"/>
                  <a:pt x="3864705" y="1436915"/>
                </a:cubicBezTo>
                <a:cubicBezTo>
                  <a:pt x="3879310" y="1433670"/>
                  <a:pt x="3893577" y="1428963"/>
                  <a:pt x="3908248" y="1426029"/>
                </a:cubicBezTo>
                <a:cubicBezTo>
                  <a:pt x="3929891" y="1421700"/>
                  <a:pt x="3951920" y="1419472"/>
                  <a:pt x="3973563" y="1415143"/>
                </a:cubicBezTo>
                <a:cubicBezTo>
                  <a:pt x="3988233" y="1412209"/>
                  <a:pt x="4002348" y="1406716"/>
                  <a:pt x="4017105" y="1404257"/>
                </a:cubicBezTo>
                <a:cubicBezTo>
                  <a:pt x="4045962" y="1399448"/>
                  <a:pt x="4075162" y="1397000"/>
                  <a:pt x="4104191" y="1393372"/>
                </a:cubicBezTo>
                <a:cubicBezTo>
                  <a:pt x="4259073" y="1341743"/>
                  <a:pt x="4146573" y="1372482"/>
                  <a:pt x="4452534" y="1360715"/>
                </a:cubicBezTo>
                <a:cubicBezTo>
                  <a:pt x="4911615" y="1295130"/>
                  <a:pt x="4418536" y="1362151"/>
                  <a:pt x="5671734" y="1338943"/>
                </a:cubicBezTo>
                <a:cubicBezTo>
                  <a:pt x="5683207" y="1338731"/>
                  <a:pt x="5693102" y="1330110"/>
                  <a:pt x="5704391" y="1328057"/>
                </a:cubicBezTo>
                <a:cubicBezTo>
                  <a:pt x="5733174" y="1322824"/>
                  <a:pt x="5762479" y="1321038"/>
                  <a:pt x="5791477" y="1317172"/>
                </a:cubicBezTo>
                <a:lnTo>
                  <a:pt x="5867677" y="1306286"/>
                </a:lnTo>
                <a:cubicBezTo>
                  <a:pt x="5945712" y="1280273"/>
                  <a:pt x="5901927" y="1291871"/>
                  <a:pt x="6052734" y="1284515"/>
                </a:cubicBezTo>
                <a:cubicBezTo>
                  <a:pt x="6150656" y="1279738"/>
                  <a:pt x="6248706" y="1277982"/>
                  <a:pt x="6346648" y="1273629"/>
                </a:cubicBezTo>
                <a:cubicBezTo>
                  <a:pt x="6411999" y="1270724"/>
                  <a:pt x="6477277" y="1266372"/>
                  <a:pt x="6542591" y="1262743"/>
                </a:cubicBezTo>
                <a:cubicBezTo>
                  <a:pt x="6699055" y="1236665"/>
                  <a:pt x="6543160" y="1271830"/>
                  <a:pt x="6640563" y="1230086"/>
                </a:cubicBezTo>
                <a:cubicBezTo>
                  <a:pt x="6654314" y="1224193"/>
                  <a:pt x="6669720" y="1223310"/>
                  <a:pt x="6684105" y="1219200"/>
                </a:cubicBezTo>
                <a:cubicBezTo>
                  <a:pt x="6695138" y="1216048"/>
                  <a:pt x="6706019" y="1212344"/>
                  <a:pt x="6716763" y="1208315"/>
                </a:cubicBezTo>
                <a:cubicBezTo>
                  <a:pt x="6735059" y="1201454"/>
                  <a:pt x="6752234" y="1191282"/>
                  <a:pt x="6771191" y="1186543"/>
                </a:cubicBezTo>
                <a:cubicBezTo>
                  <a:pt x="6796083" y="1180320"/>
                  <a:pt x="6821991" y="1179286"/>
                  <a:pt x="6847391" y="1175657"/>
                </a:cubicBezTo>
                <a:cubicBezTo>
                  <a:pt x="6854648" y="1168400"/>
                  <a:pt x="6859553" y="1157490"/>
                  <a:pt x="6869163" y="1153886"/>
                </a:cubicBezTo>
                <a:cubicBezTo>
                  <a:pt x="6889829" y="1146136"/>
                  <a:pt x="6912931" y="1147788"/>
                  <a:pt x="6934477" y="1143000"/>
                </a:cubicBezTo>
                <a:cubicBezTo>
                  <a:pt x="6945678" y="1140511"/>
                  <a:pt x="6956390" y="1136144"/>
                  <a:pt x="6967134" y="1132115"/>
                </a:cubicBezTo>
                <a:cubicBezTo>
                  <a:pt x="6985431" y="1125254"/>
                  <a:pt x="7004085" y="1119082"/>
                  <a:pt x="7021563" y="1110343"/>
                </a:cubicBezTo>
                <a:cubicBezTo>
                  <a:pt x="7033265" y="1104492"/>
                  <a:pt x="7044004" y="1096745"/>
                  <a:pt x="7054220" y="1088572"/>
                </a:cubicBezTo>
                <a:cubicBezTo>
                  <a:pt x="7062234" y="1082161"/>
                  <a:pt x="7067190" y="1072080"/>
                  <a:pt x="7075991" y="1066800"/>
                </a:cubicBezTo>
                <a:cubicBezTo>
                  <a:pt x="7085830" y="1060896"/>
                  <a:pt x="7097762" y="1059543"/>
                  <a:pt x="7108648" y="1055915"/>
                </a:cubicBezTo>
                <a:cubicBezTo>
                  <a:pt x="7115905" y="1048658"/>
                  <a:pt x="7125140" y="1042944"/>
                  <a:pt x="7130420" y="1034143"/>
                </a:cubicBezTo>
                <a:cubicBezTo>
                  <a:pt x="7140460" y="1017409"/>
                  <a:pt x="7149851" y="958758"/>
                  <a:pt x="7152191" y="947057"/>
                </a:cubicBezTo>
                <a:cubicBezTo>
                  <a:pt x="7144934" y="892629"/>
                  <a:pt x="7145116" y="836679"/>
                  <a:pt x="7130420" y="783772"/>
                </a:cubicBezTo>
                <a:cubicBezTo>
                  <a:pt x="7126300" y="768939"/>
                  <a:pt x="7106302" y="763924"/>
                  <a:pt x="7097763" y="751115"/>
                </a:cubicBezTo>
                <a:cubicBezTo>
                  <a:pt x="7091398" y="741567"/>
                  <a:pt x="7092781" y="728297"/>
                  <a:pt x="7086877" y="718457"/>
                </a:cubicBezTo>
                <a:cubicBezTo>
                  <a:pt x="7081597" y="709656"/>
                  <a:pt x="7071675" y="704570"/>
                  <a:pt x="7065105" y="696686"/>
                </a:cubicBezTo>
                <a:cubicBezTo>
                  <a:pt x="7053490" y="682748"/>
                  <a:pt x="7042993" y="667907"/>
                  <a:pt x="7032448" y="653143"/>
                </a:cubicBezTo>
                <a:cubicBezTo>
                  <a:pt x="7024844" y="642497"/>
                  <a:pt x="7017168" y="631845"/>
                  <a:pt x="7010677" y="620486"/>
                </a:cubicBezTo>
                <a:cubicBezTo>
                  <a:pt x="7002626" y="606397"/>
                  <a:pt x="6998642" y="589925"/>
                  <a:pt x="6988905" y="576943"/>
                </a:cubicBezTo>
                <a:cubicBezTo>
                  <a:pt x="6976589" y="560522"/>
                  <a:pt x="6959877" y="547914"/>
                  <a:pt x="6945363" y="533400"/>
                </a:cubicBezTo>
                <a:cubicBezTo>
                  <a:pt x="6926363" y="476401"/>
                  <a:pt x="6942591" y="508858"/>
                  <a:pt x="6880048" y="446315"/>
                </a:cubicBezTo>
                <a:lnTo>
                  <a:pt x="6814734" y="381000"/>
                </a:lnTo>
                <a:cubicBezTo>
                  <a:pt x="6769692" y="358479"/>
                  <a:pt x="6759677" y="350907"/>
                  <a:pt x="6705877" y="337457"/>
                </a:cubicBezTo>
                <a:cubicBezTo>
                  <a:pt x="6676848" y="330200"/>
                  <a:pt x="6648482" y="319397"/>
                  <a:pt x="6618791" y="315686"/>
                </a:cubicBezTo>
                <a:cubicBezTo>
                  <a:pt x="6516860" y="302944"/>
                  <a:pt x="6560086" y="311895"/>
                  <a:pt x="6488163" y="293915"/>
                </a:cubicBezTo>
                <a:cubicBezTo>
                  <a:pt x="6473649" y="286658"/>
                  <a:pt x="6460015" y="277275"/>
                  <a:pt x="6444620" y="272143"/>
                </a:cubicBezTo>
                <a:cubicBezTo>
                  <a:pt x="6416233" y="262681"/>
                  <a:pt x="6357534" y="250372"/>
                  <a:pt x="6357534" y="250372"/>
                </a:cubicBezTo>
                <a:cubicBezTo>
                  <a:pt x="6343020" y="243115"/>
                  <a:pt x="6328820" y="235191"/>
                  <a:pt x="6313991" y="228600"/>
                </a:cubicBezTo>
                <a:cubicBezTo>
                  <a:pt x="6293286" y="219398"/>
                  <a:pt x="6252041" y="203125"/>
                  <a:pt x="6226905" y="195943"/>
                </a:cubicBezTo>
                <a:cubicBezTo>
                  <a:pt x="6178889" y="182224"/>
                  <a:pt x="6192449" y="189826"/>
                  <a:pt x="6150705" y="174172"/>
                </a:cubicBezTo>
                <a:cubicBezTo>
                  <a:pt x="6132409" y="167311"/>
                  <a:pt x="6114573" y="159261"/>
                  <a:pt x="6096277" y="152400"/>
                </a:cubicBezTo>
                <a:cubicBezTo>
                  <a:pt x="6085533" y="148371"/>
                  <a:pt x="6074167" y="146035"/>
                  <a:pt x="6063620" y="141515"/>
                </a:cubicBezTo>
                <a:cubicBezTo>
                  <a:pt x="6048704" y="135123"/>
                  <a:pt x="6035472" y="124875"/>
                  <a:pt x="6020077" y="119743"/>
                </a:cubicBezTo>
                <a:cubicBezTo>
                  <a:pt x="6002524" y="113892"/>
                  <a:pt x="5983598" y="113344"/>
                  <a:pt x="5965648" y="108857"/>
                </a:cubicBezTo>
                <a:cubicBezTo>
                  <a:pt x="5954516" y="106074"/>
                  <a:pt x="5944061" y="100991"/>
                  <a:pt x="5932991" y="97972"/>
                </a:cubicBezTo>
                <a:cubicBezTo>
                  <a:pt x="5860764" y="78274"/>
                  <a:pt x="5854959" y="78011"/>
                  <a:pt x="5791477" y="65315"/>
                </a:cubicBezTo>
                <a:cubicBezTo>
                  <a:pt x="5717841" y="28496"/>
                  <a:pt x="5775293" y="51486"/>
                  <a:pt x="5671734" y="32657"/>
                </a:cubicBezTo>
                <a:cubicBezTo>
                  <a:pt x="5597062" y="19081"/>
                  <a:pt x="5657721" y="26433"/>
                  <a:pt x="5595534" y="10886"/>
                </a:cubicBezTo>
                <a:cubicBezTo>
                  <a:pt x="5577584" y="6398"/>
                  <a:pt x="5559248" y="3629"/>
                  <a:pt x="5541105" y="0"/>
                </a:cubicBezTo>
                <a:lnTo>
                  <a:pt x="4920620" y="10886"/>
                </a:lnTo>
                <a:cubicBezTo>
                  <a:pt x="4909152" y="11268"/>
                  <a:pt x="4898996" y="18620"/>
                  <a:pt x="4887963" y="21772"/>
                </a:cubicBezTo>
                <a:cubicBezTo>
                  <a:pt x="4861336" y="29379"/>
                  <a:pt x="4798512" y="41491"/>
                  <a:pt x="4779105" y="54429"/>
                </a:cubicBezTo>
                <a:lnTo>
                  <a:pt x="4713791" y="97972"/>
                </a:lnTo>
                <a:cubicBezTo>
                  <a:pt x="4710162" y="108858"/>
                  <a:pt x="4702905" y="119154"/>
                  <a:pt x="4702905" y="130629"/>
                </a:cubicBezTo>
                <a:cubicBezTo>
                  <a:pt x="4702905" y="170708"/>
                  <a:pt x="4704779" y="211319"/>
                  <a:pt x="4713791" y="250372"/>
                </a:cubicBezTo>
                <a:cubicBezTo>
                  <a:pt x="4716099" y="260372"/>
                  <a:pt x="4726383" y="267553"/>
                  <a:pt x="4735563" y="272143"/>
                </a:cubicBezTo>
                <a:cubicBezTo>
                  <a:pt x="4748944" y="278834"/>
                  <a:pt x="4764720" y="278919"/>
                  <a:pt x="4779105" y="283029"/>
                </a:cubicBezTo>
                <a:cubicBezTo>
                  <a:pt x="4845317" y="301947"/>
                  <a:pt x="4779354" y="293915"/>
                  <a:pt x="4887963" y="2939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18/b) Vevőállomány tervezés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rá képlet!!!!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2420888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Forgási sebesség módszerrel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</a:p>
          <a:p>
            <a:r>
              <a:rPr lang="hu-HU" u="sng" dirty="0" smtClean="0">
                <a:solidFill>
                  <a:srgbClr val="FF0000"/>
                </a:solidFill>
              </a:rPr>
              <a:t>Vevő</a:t>
            </a:r>
            <a:r>
              <a:rPr lang="hu-HU" dirty="0" smtClean="0">
                <a:solidFill>
                  <a:srgbClr val="FF0000"/>
                </a:solidFill>
              </a:rPr>
              <a:t>: 1 napi </a:t>
            </a:r>
            <a:r>
              <a:rPr lang="hu-HU" b="1" dirty="0" smtClean="0">
                <a:solidFill>
                  <a:srgbClr val="FF0000"/>
                </a:solidFill>
              </a:rPr>
              <a:t>bruttó</a:t>
            </a:r>
            <a:r>
              <a:rPr lang="hu-HU" dirty="0" smtClean="0">
                <a:solidFill>
                  <a:srgbClr val="FF0000"/>
                </a:solidFill>
              </a:rPr>
              <a:t>  ért x forgási idő </a:t>
            </a:r>
          </a:p>
          <a:p>
            <a:pPr marL="342900" indent="-342900">
              <a:buAutoNum type="arabicPeriod"/>
            </a:pPr>
            <a:r>
              <a:rPr lang="hu-HU" dirty="0" smtClean="0"/>
              <a:t>Bruttó értékesítés= nettó értékesítés x 1,27 (vagy régi példákban 1,25), ebből nettó értékesítés vagy közvetlen költséggel számított értékesítésből vagy db x ár</a:t>
            </a:r>
          </a:p>
          <a:p>
            <a:pPr marL="342900" indent="-342900">
              <a:buAutoNum type="arabicPeriod"/>
            </a:pPr>
            <a:r>
              <a:rPr lang="hu-HU" dirty="0" smtClean="0"/>
              <a:t>1 napi bruttó értékesítés= bruttó értékesítés / negyedév napjainak száma (90 nap)</a:t>
            </a:r>
          </a:p>
          <a:p>
            <a:pPr marL="342900" indent="-342900">
              <a:buAutoNum type="arabicPeriod"/>
            </a:pPr>
            <a:r>
              <a:rPr lang="hu-HU" dirty="0" smtClean="0"/>
              <a:t>Vevőállomány záró értéke: forgási idő x 1 napi bruttó értékesítéssel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83568" y="1412774"/>
          <a:ext cx="7488832" cy="3600401"/>
        </p:xfrm>
        <a:graphic>
          <a:graphicData uri="http://schemas.openxmlformats.org/drawingml/2006/table">
            <a:tbl>
              <a:tblPr/>
              <a:tblGrid>
                <a:gridCol w="3434032"/>
                <a:gridCol w="950963"/>
                <a:gridCol w="990586"/>
                <a:gridCol w="1039015"/>
                <a:gridCol w="1074236"/>
              </a:tblGrid>
              <a:tr h="73341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1" u="none" strike="noStrike" dirty="0">
                          <a:latin typeface="Times New Roman CE"/>
                        </a:rPr>
                        <a:t>A vevőállomány terve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1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latin typeface="Times New Roman CE"/>
                        </a:rPr>
                        <a:t>Megnevezés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latin typeface="Times New Roman CE"/>
                        </a:rPr>
                        <a:t>I. n.év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latin typeface="Times New Roman CE"/>
                        </a:rPr>
                        <a:t>II. n.év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latin typeface="Times New Roman CE"/>
                        </a:rPr>
                        <a:t>III. n.év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latin typeface="Times New Roman CE"/>
                        </a:rPr>
                        <a:t>IV. n.év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latin typeface="Times New Roman CE"/>
                        </a:rPr>
                        <a:t>Beszedési idő (nap)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latin typeface="Times New Roman CE"/>
                        </a:rPr>
                        <a:t>Napi forgalom + ÁFA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555,6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750,0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777,8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833,3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latin typeface="Times New Roman CE"/>
                        </a:rPr>
                        <a:t>Záró állomány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25 556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34 500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>
                          <a:latin typeface="Times New Roman CE"/>
                        </a:rPr>
                        <a:t>35 778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1" i="0" u="none" strike="noStrike" dirty="0">
                          <a:latin typeface="Times New Roman CE"/>
                        </a:rPr>
                        <a:t>38 333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a) Készletmegtérülés</a:t>
            </a:r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12. Példa</a:t>
            </a:r>
          </a:p>
          <a:p>
            <a:r>
              <a:rPr lang="hu-HU" dirty="0" smtClean="0"/>
              <a:t>Egy vállalkozásra ismert (negyedéveket tekintse 90 nap):</a:t>
            </a:r>
          </a:p>
          <a:p>
            <a:pPr>
              <a:buFont typeface="Arial" pitchFamily="34" charset="0"/>
              <a:buNone/>
            </a:pP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83568" y="3501008"/>
          <a:ext cx="720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56"/>
                <a:gridCol w="1473944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negyedév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 negyedév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Index (%)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Ért.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Forg</a:t>
                      </a:r>
                      <a:r>
                        <a:rPr lang="hu-HU" baseline="0" dirty="0" smtClean="0"/>
                        <a:t>. (ezer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40000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150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Átlagkészlet (ezer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25000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125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55576" y="4941168"/>
            <a:ext cx="71294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Határozza meg: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1)Fordulatok </a:t>
            </a:r>
            <a:r>
              <a:rPr lang="hu-HU" dirty="0">
                <a:latin typeface="+mn-lt"/>
                <a:cs typeface="+mn-cs"/>
              </a:rPr>
              <a:t>száma mutatót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2</a:t>
            </a:r>
            <a:r>
              <a:rPr lang="hu-HU" dirty="0">
                <a:latin typeface="+mn-lt"/>
                <a:cs typeface="+mn-cs"/>
              </a:rPr>
              <a:t>) Forgási sebesség napokban mutatót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3</a:t>
            </a:r>
            <a:r>
              <a:rPr lang="hu-HU" dirty="0">
                <a:latin typeface="+mn-lt"/>
                <a:cs typeface="+mn-cs"/>
              </a:rPr>
              <a:t>) Relatív készletcsökkenés nagyságát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12. Példa megoldása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1) Fordulatok száma: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f= É/k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(É:ért. </a:t>
            </a:r>
            <a:r>
              <a:rPr lang="hu-HU" sz="2800" dirty="0" err="1" smtClean="0"/>
              <a:t>Forg</a:t>
            </a:r>
            <a:r>
              <a:rPr lang="hu-HU" sz="2800" dirty="0" smtClean="0"/>
              <a:t>, k: átlagkészlet)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2)Forgási sebesség napokban: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i= n/f  vagy i= k/ (É/n)</a:t>
            </a:r>
            <a:endParaRPr lang="hu-HU" sz="2800" dirty="0" smtClean="0"/>
          </a:p>
          <a:p>
            <a:pPr fontAlgn="auto">
              <a:spcAft>
                <a:spcPts val="0"/>
              </a:spcAft>
              <a:defRPr/>
            </a:pPr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8313" y="4581525"/>
          <a:ext cx="78488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negyedév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 negyedév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Változás</a:t>
                      </a:r>
                      <a:r>
                        <a:rPr lang="hu-HU" baseline="0" dirty="0" smtClean="0"/>
                        <a:t> iránya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40000/20000=2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60000/25000=2,4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nőtt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90/2=45 nap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90/2,4=37,5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csökkent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Példa folytatás: </a:t>
            </a:r>
            <a:br>
              <a:rPr lang="hu-HU" sz="3200" dirty="0" smtClean="0"/>
            </a:br>
            <a:r>
              <a:rPr lang="hu-HU" sz="3200" dirty="0" smtClean="0"/>
              <a:t>3) Relatív készletcsökkenés nagyságát</a:t>
            </a:r>
            <a:br>
              <a:rPr lang="hu-HU" sz="3200" dirty="0" smtClean="0"/>
            </a:br>
            <a:endParaRPr lang="hu-HU" sz="32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484313"/>
            <a:ext cx="89281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A vállalkozás árukészlete az I. negyedévben 45 napi, a II. negyedében 37,5 napi értékesítés összegét kötötte le, így 7,5 napi értékesítés felszabadulhat: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b="1" u="sng" dirty="0" smtClean="0"/>
              <a:t>Relatív készletcsökkenés: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err="1" smtClean="0">
                <a:solidFill>
                  <a:schemeClr val="accent1">
                    <a:lumMod val="75000"/>
                  </a:schemeClr>
                </a:solidFill>
              </a:rPr>
              <a:t>Vkv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 = É1 / f0 – k1</a:t>
            </a:r>
            <a:r>
              <a:rPr lang="hu-HU" sz="2800" dirty="0" smtClean="0"/>
              <a:t>= 60000/2-25000= 5000 ezer Ft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vagy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Vkv = É1 / n × (i0 - i1)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hu-HU" sz="2800" dirty="0" smtClean="0"/>
              <a:t>60000/90x (45-37,5)= 5000 ezer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hu-HU" dirty="0" smtClean="0"/>
              <a:t>III. EOQ modell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1831</Words>
  <Application>Microsoft Office PowerPoint</Application>
  <PresentationFormat>Diavetítés a képernyőre (4:3 oldalarány)</PresentationFormat>
  <Paragraphs>542</Paragraphs>
  <Slides>41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41</vt:i4>
      </vt:variant>
    </vt:vector>
  </HeadingPairs>
  <TitlesOfParts>
    <vt:vector size="44" baseType="lpstr">
      <vt:lpstr>Office-téma</vt:lpstr>
      <vt:lpstr>Equation</vt:lpstr>
      <vt:lpstr>Microsoft Equation 3.0</vt:lpstr>
      <vt:lpstr>Konzultáció Téma: Finanszírozás  </vt:lpstr>
      <vt:lpstr>Finanszírozási képletgyűjtemény</vt:lpstr>
      <vt:lpstr>IV. Árukészlet és forgalom viszonyának elemzése a) készletmegtérülés (forgási sebesség) b) készlethatékonyság c) készletrugalmasság elemzés</vt:lpstr>
      <vt:lpstr>4. dia</vt:lpstr>
      <vt:lpstr>a) Készletmegtérülés</vt:lpstr>
      <vt:lpstr>12. Példa megoldása</vt:lpstr>
      <vt:lpstr>Példa folytatás:  3) Relatív készletcsökkenés nagyságát </vt:lpstr>
      <vt:lpstr>III. EOQ modell</vt:lpstr>
      <vt:lpstr>9. dia</vt:lpstr>
      <vt:lpstr>A MODELLBEN SZEREPLŐ JELÖLÉSEK</vt:lpstr>
      <vt:lpstr>11. dia</vt:lpstr>
      <vt:lpstr>13. Példa</vt:lpstr>
      <vt:lpstr>EOQ modell példa megoldás</vt:lpstr>
      <vt:lpstr>EOQ példa folytatása </vt:lpstr>
      <vt:lpstr>14. Példa (II. mintafeladat)</vt:lpstr>
      <vt:lpstr>EOQ modell példa megoldás</vt:lpstr>
      <vt:lpstr>EOQ példa folytatása</vt:lpstr>
      <vt:lpstr>18. dia</vt:lpstr>
      <vt:lpstr>EOQ modell példa megoldás</vt:lpstr>
      <vt:lpstr>EOQ példa folytatása</vt:lpstr>
      <vt:lpstr>EOQ megoldása – nem szokásos kérdés (de már néztünk ilyet!)</vt:lpstr>
      <vt:lpstr>IV. Üzleti terv</vt:lpstr>
      <vt:lpstr>Képletgyűjteményből:</vt:lpstr>
      <vt:lpstr>16. példa</vt:lpstr>
      <vt:lpstr>16. Példa megoldása</vt:lpstr>
      <vt:lpstr>16. Példa megoldás folyt.</vt:lpstr>
      <vt:lpstr>16. Példa folyt.</vt:lpstr>
      <vt:lpstr>d) Új hiteligény meghatározása</vt:lpstr>
      <vt:lpstr>17. példa</vt:lpstr>
      <vt:lpstr>30. dia</vt:lpstr>
      <vt:lpstr>17. Példa megoldása</vt:lpstr>
      <vt:lpstr>17/a) Bruttó árbevétel meghatározása</vt:lpstr>
      <vt:lpstr>17. Példa a) rész folytatás</vt:lpstr>
      <vt:lpstr>17.a) Befolyó árbevétel tervezése</vt:lpstr>
      <vt:lpstr>17. b) Bevételi és kiadási egyenleg</vt:lpstr>
      <vt:lpstr>17.c) Tartós forgóeszköz lekötés növekménye</vt:lpstr>
      <vt:lpstr>17. d) új hitelszükséglet</vt:lpstr>
      <vt:lpstr>18. Példa (mintafeladatból)</vt:lpstr>
      <vt:lpstr>18/a) Vásárolt készletek tervezése</vt:lpstr>
      <vt:lpstr>18/b) Vevőállomány tervezés </vt:lpstr>
      <vt:lpstr>41.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Konzultáció</dc:title>
  <dc:creator>Kiss Balázs</dc:creator>
  <cp:lastModifiedBy>Kiss Balázs</cp:lastModifiedBy>
  <cp:revision>61</cp:revision>
  <dcterms:created xsi:type="dcterms:W3CDTF">2011-05-11T15:01:34Z</dcterms:created>
  <dcterms:modified xsi:type="dcterms:W3CDTF">2013-04-07T07:46:32Z</dcterms:modified>
</cp:coreProperties>
</file>