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1" r:id="rId16"/>
    <p:sldId id="332" r:id="rId17"/>
    <p:sldId id="330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2" r:id="rId27"/>
    <p:sldId id="345" r:id="rId28"/>
    <p:sldId id="346" r:id="rId29"/>
    <p:sldId id="347" r:id="rId30"/>
    <p:sldId id="348" r:id="rId31"/>
    <p:sldId id="359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62" r:id="rId43"/>
    <p:sldId id="360" r:id="rId44"/>
    <p:sldId id="361" r:id="rId45"/>
    <p:sldId id="363" r:id="rId46"/>
  </p:sldIdLst>
  <p:sldSz cx="9144000" cy="6858000" type="screen4x3"/>
  <p:notesSz cx="7099300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1A226-E9B9-4006-BAFF-A3EC604EA3AA}" type="datetimeFigureOut">
              <a:rPr lang="hu-HU" smtClean="0"/>
              <a:pPr/>
              <a:t>2013.03.24.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B562E-D46E-43FF-A070-70F56DDBF76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C5CF15-D6A3-4D1E-B26A-6EA19257E698}" type="datetimeFigureOut">
              <a:rPr lang="hu-HU" smtClean="0"/>
              <a:pPr/>
              <a:t>2013.03.24.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8990E4C-5CFD-403A-A79A-9E269EE70D4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00AC81-1F19-46C3-BA45-948AB9F60B23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hu-HU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76C245-7D02-4F50-B0B7-E1FFF96DA26A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hu-HU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9C57DD-0AE0-4CBA-B020-B0C81A6FAA48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hu-HU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CB989-32CB-493D-8C04-EE7B3D2CA5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2013.03.24.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2013.03.24.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2013.03.24.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63F7-EDC8-4A1F-B74B-C7077F5D5E1C}" type="datetimeFigureOut">
              <a:rPr lang="hu-HU" smtClean="0"/>
              <a:pPr/>
              <a:t>2013.03.24.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463F7-EDC8-4A1F-B74B-C7077F5D5E1C}" type="datetimeFigureOut">
              <a:rPr lang="hu-HU" smtClean="0"/>
              <a:pPr/>
              <a:t>2013.03.24.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BDE78-4F06-4596-9176-531D9BE070F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Office_Word_97-2003_dokumentum1.doc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Konzultáció</a:t>
            </a:r>
            <a:br>
              <a:rPr lang="hu-HU" dirty="0" smtClean="0"/>
            </a:br>
            <a:r>
              <a:rPr lang="hu-HU" dirty="0" smtClean="0"/>
              <a:t>Téma: Finanszírozás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Pénzügyi szakügyintéző </a:t>
            </a:r>
          </a:p>
          <a:p>
            <a:r>
              <a:rPr lang="hu-HU" dirty="0" smtClean="0"/>
              <a:t>2012/2013-as tanév.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Példa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print"/>
          <a:srcRect l="31089" t="51385" r="29223" b="36508"/>
          <a:stretch>
            <a:fillRect/>
          </a:stretch>
        </p:blipFill>
        <p:spPr bwMode="auto">
          <a:xfrm>
            <a:off x="971600" y="1412776"/>
            <a:ext cx="67687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539552" y="3068960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PVA= </a:t>
            </a:r>
            <a:r>
              <a:rPr lang="hu-HU" b="1" dirty="0" smtClean="0"/>
              <a:t>8000000 Ft</a:t>
            </a:r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AN= ????????=</a:t>
            </a:r>
          </a:p>
          <a:p>
            <a:endParaRPr lang="hu-H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PVIFA= ??</a:t>
            </a:r>
          </a:p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r: </a:t>
            </a:r>
            <a:r>
              <a:rPr lang="hu-HU" b="1" dirty="0" smtClean="0"/>
              <a:t>11 %</a:t>
            </a:r>
          </a:p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n: </a:t>
            </a:r>
            <a:r>
              <a:rPr lang="hu-HU" b="1" dirty="0" smtClean="0"/>
              <a:t>3 év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Példa megoldás folyt.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075" t="20160" r="6026" b="26921"/>
          <a:stretch>
            <a:fillRect/>
          </a:stretch>
        </p:blipFill>
        <p:spPr bwMode="auto">
          <a:xfrm>
            <a:off x="251520" y="476672"/>
            <a:ext cx="855866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Egyenes összekötő nyíllal 5"/>
          <p:cNvCxnSpPr/>
          <p:nvPr/>
        </p:nvCxnSpPr>
        <p:spPr>
          <a:xfrm>
            <a:off x="5148064" y="1484784"/>
            <a:ext cx="288032" cy="1296144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467544" y="4797152"/>
          <a:ext cx="7704856" cy="1289685"/>
        </p:xfrm>
        <a:graphic>
          <a:graphicData uri="http://schemas.openxmlformats.org/drawingml/2006/table">
            <a:tbl>
              <a:tblPr/>
              <a:tblGrid>
                <a:gridCol w="7704856"/>
              </a:tblGrid>
              <a:tr h="288032">
                <a:tc>
                  <a:txBody>
                    <a:bodyPr/>
                    <a:lstStyle/>
                    <a:p>
                      <a:pPr marL="514350" indent="-514350" algn="l" fontAlgn="b">
                        <a:buAutoNum type="alphaLcParenR"/>
                      </a:pPr>
                      <a:r>
                        <a:rPr lang="hu-HU" sz="2800" b="0" i="0" u="none" strike="noStrike" dirty="0" smtClean="0">
                          <a:latin typeface="Arial CE"/>
                        </a:rPr>
                        <a:t>8000000</a:t>
                      </a:r>
                      <a:r>
                        <a:rPr lang="pt-BR" sz="2800" b="0" i="0" u="none" strike="noStrike" dirty="0" smtClean="0">
                          <a:latin typeface="Arial CE"/>
                        </a:rPr>
                        <a:t>=</a:t>
                      </a:r>
                      <a:r>
                        <a:rPr lang="hu-HU" sz="2800" b="0" i="0" u="none" strike="noStrike" dirty="0" smtClean="0">
                          <a:latin typeface="Arial CE"/>
                        </a:rPr>
                        <a:t>AN</a:t>
                      </a:r>
                      <a:r>
                        <a:rPr lang="pt-BR" sz="2800" b="0" i="0" u="none" strike="noStrike" dirty="0" smtClean="0">
                          <a:latin typeface="Arial CE"/>
                        </a:rPr>
                        <a:t>* PVIFA(</a:t>
                      </a:r>
                      <a:r>
                        <a:rPr lang="hu-HU" sz="2800" b="0" i="0" u="none" strike="noStrike" dirty="0" smtClean="0">
                          <a:latin typeface="Arial CE"/>
                        </a:rPr>
                        <a:t>11</a:t>
                      </a:r>
                      <a:r>
                        <a:rPr lang="pt-BR" sz="2800" b="0" i="0" u="none" strike="noStrike" dirty="0" smtClean="0">
                          <a:latin typeface="Arial CE"/>
                        </a:rPr>
                        <a:t>%.</a:t>
                      </a:r>
                      <a:r>
                        <a:rPr lang="pt-BR" sz="2800" b="0" i="0" u="none" strike="noStrike" dirty="0">
                          <a:latin typeface="Arial CE"/>
                        </a:rPr>
                        <a:t>3 év) </a:t>
                      </a:r>
                      <a:r>
                        <a:rPr lang="pt-BR" sz="2800" b="0" i="0" u="none" strike="noStrike" dirty="0" smtClean="0">
                          <a:latin typeface="Arial CE"/>
                        </a:rPr>
                        <a:t>=</a:t>
                      </a:r>
                      <a:r>
                        <a:rPr lang="hu-HU" sz="2800" b="0" i="0" u="none" strike="noStrike" dirty="0" smtClean="0">
                          <a:latin typeface="Arial CE"/>
                        </a:rPr>
                        <a:t>AN</a:t>
                      </a:r>
                      <a:r>
                        <a:rPr lang="pt-BR" sz="2800" b="0" i="0" u="none" strike="noStrike" dirty="0" smtClean="0">
                          <a:latin typeface="Arial CE"/>
                        </a:rPr>
                        <a:t>*2,</a:t>
                      </a:r>
                      <a:r>
                        <a:rPr lang="hu-HU" sz="2800" b="0" i="0" u="none" strike="noStrike" dirty="0" smtClean="0">
                          <a:latin typeface="Arial CE"/>
                        </a:rPr>
                        <a:t>444</a:t>
                      </a:r>
                    </a:p>
                    <a:p>
                      <a:pPr marL="514350" indent="-514350" algn="l" fontAlgn="b">
                        <a:buNone/>
                      </a:pPr>
                      <a:r>
                        <a:rPr lang="hu-HU" sz="2800" b="0" i="0" u="none" strike="noStrike" dirty="0" smtClean="0">
                          <a:latin typeface="Arial CE"/>
                        </a:rPr>
                        <a:t>       AN=3 273 322 (ennyi az évente azonos összegű törlesztés)</a:t>
                      </a:r>
                      <a:endParaRPr lang="pt-BR" sz="2800" b="0" i="0" u="none" strike="noStrike" dirty="0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b) Törlesztési tábla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32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399024"/>
                <a:gridCol w="1800200"/>
                <a:gridCol w="1738536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3200" b="0" i="0" u="none" strike="noStrike" dirty="0">
                          <a:latin typeface="Arial CE"/>
                        </a:rPr>
                        <a:t>b)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 dirty="0">
                          <a:latin typeface="Arial CE"/>
                        </a:rPr>
                        <a:t>Törlesztés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 dirty="0">
                          <a:latin typeface="Arial CE"/>
                        </a:rPr>
                        <a:t>Kamat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 dirty="0">
                          <a:latin typeface="Arial CE"/>
                        </a:rPr>
                        <a:t>Tőketartozás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 dirty="0">
                          <a:latin typeface="Arial CE"/>
                        </a:rPr>
                        <a:t>Maradék tőketartozás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3200" b="0" i="0" u="none" strike="noStrike">
                          <a:latin typeface="Arial CE"/>
                        </a:rPr>
                        <a:t>1. év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hu-HU" sz="3200" b="0" i="0" u="none" strike="noStrike" dirty="0"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hu-HU" sz="3200" b="0" i="0" u="none" strike="noStrike" dirty="0"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hu-HU" sz="3200" b="0" i="0" u="none" strike="noStrike" dirty="0">
                        <a:latin typeface="Arial CE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3200" b="0" i="0" u="none" strike="noStrike">
                          <a:latin typeface="Arial CE"/>
                        </a:rPr>
                        <a:t>2. év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3200" b="0" i="0" u="none" strike="noStrike">
                          <a:latin typeface="Arial CE"/>
                        </a:rPr>
                        <a:t>3. év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2051720" y="2276872"/>
          <a:ext cx="1645920" cy="1491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hu-HU" sz="3200" b="0" i="0" u="none" strike="noStrike" dirty="0" smtClean="0">
                          <a:latin typeface="Arial CE"/>
                        </a:rPr>
                        <a:t>3273322</a:t>
                      </a:r>
                      <a:endParaRPr lang="hu-HU" sz="3200" b="0" i="0" u="none" strike="noStrike" dirty="0">
                        <a:latin typeface="Arial CE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hu-HU" sz="3200" b="0" i="0" u="none" strike="noStrike" dirty="0" smtClean="0">
                          <a:latin typeface="Arial CE"/>
                        </a:rPr>
                        <a:t>3273322</a:t>
                      </a:r>
                      <a:endParaRPr lang="hu-HU" sz="3200" b="0" i="0" u="none" strike="noStrike" dirty="0">
                        <a:latin typeface="Arial CE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hu-HU" sz="3200" b="0" i="0" u="none" strike="noStrike" dirty="0" smtClean="0">
                          <a:latin typeface="Arial CE"/>
                        </a:rPr>
                        <a:t>3273322</a:t>
                      </a:r>
                      <a:endParaRPr lang="hu-HU" sz="3200" b="0" i="0" u="none" strike="noStrike" dirty="0">
                        <a:latin typeface="Arial CE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Felfelé nyíl 5"/>
          <p:cNvSpPr/>
          <p:nvPr/>
        </p:nvSpPr>
        <p:spPr>
          <a:xfrm>
            <a:off x="2987824" y="3789040"/>
            <a:ext cx="216024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2627784" y="494116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AN</a:t>
            </a:r>
            <a:endParaRPr lang="hu-H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Felfelé nyíl 7"/>
          <p:cNvSpPr/>
          <p:nvPr/>
        </p:nvSpPr>
        <p:spPr>
          <a:xfrm>
            <a:off x="4499992" y="3861048"/>
            <a:ext cx="216024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3995936" y="4941168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Maradék tőketartozás 11 %-a</a:t>
            </a:r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779912" y="2348880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0" i="0" u="none" strike="noStrike" dirty="0" smtClean="0">
                <a:latin typeface="Arial CE"/>
              </a:rPr>
              <a:t>880000</a:t>
            </a:r>
            <a:endParaRPr lang="hu-HU" sz="28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419872" y="61653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880000=8000000*0,11</a:t>
            </a:r>
            <a:endParaRPr lang="hu-HU" dirty="0"/>
          </a:p>
        </p:txBody>
      </p:sp>
      <p:sp>
        <p:nvSpPr>
          <p:cNvPr id="12" name="Felfelé nyíl 11"/>
          <p:cNvSpPr/>
          <p:nvPr/>
        </p:nvSpPr>
        <p:spPr>
          <a:xfrm>
            <a:off x="6300192" y="3861048"/>
            <a:ext cx="216024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6012160" y="486916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Törlesztés-kamat</a:t>
            </a:r>
            <a:endParaRPr lang="hu-H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5220072" y="2348880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hu-HU" sz="2800" b="0" i="0" u="none" strike="noStrike" dirty="0" smtClean="0">
                <a:latin typeface="Arial CE"/>
              </a:rPr>
              <a:t>2393322</a:t>
            </a:r>
            <a:endParaRPr lang="hu-HU" sz="2800" b="0" i="0" u="none" strike="noStrike" dirty="0">
              <a:latin typeface="Arial CE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012160" y="5877272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3273322-880000=</a:t>
            </a:r>
          </a:p>
          <a:p>
            <a:r>
              <a:rPr lang="hu-HU" dirty="0" smtClean="0"/>
              <a:t>2393322</a:t>
            </a:r>
          </a:p>
          <a:p>
            <a:endParaRPr lang="hu-HU" dirty="0"/>
          </a:p>
        </p:txBody>
      </p:sp>
      <p:sp>
        <p:nvSpPr>
          <p:cNvPr id="16" name="Felfelé nyíl 15"/>
          <p:cNvSpPr/>
          <p:nvPr/>
        </p:nvSpPr>
        <p:spPr>
          <a:xfrm>
            <a:off x="7956376" y="3933056"/>
            <a:ext cx="216024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7452320" y="486916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Korábbi tőke-tőketartozás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7092280" y="2420888"/>
            <a:ext cx="1385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hu-HU" sz="2400" b="0" i="0" u="none" strike="noStrike" dirty="0" smtClean="0">
                <a:latin typeface="Arial CE"/>
              </a:rPr>
              <a:t>5606678</a:t>
            </a:r>
            <a:endParaRPr lang="hu-HU" sz="2400" b="0" i="0" u="none" strike="noStrike" dirty="0">
              <a:latin typeface="Arial CE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596336" y="5733256"/>
            <a:ext cx="154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5606678=</a:t>
            </a:r>
          </a:p>
          <a:p>
            <a:r>
              <a:rPr lang="hu-HU" dirty="0" smtClean="0"/>
              <a:t>8000000-2393322</a:t>
            </a:r>
            <a:endParaRPr lang="hu-HU" dirty="0"/>
          </a:p>
        </p:txBody>
      </p:sp>
      <p:graphicFrame>
        <p:nvGraphicFramePr>
          <p:cNvPr id="20" name="Táblázat 19"/>
          <p:cNvGraphicFramePr>
            <a:graphicFrameLocks noGrp="1"/>
          </p:cNvGraphicFramePr>
          <p:nvPr/>
        </p:nvGraphicFramePr>
        <p:xfrm>
          <a:off x="3779912" y="2852936"/>
          <a:ext cx="4752528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542"/>
                <a:gridCol w="1732668"/>
                <a:gridCol w="1673318"/>
              </a:tblGrid>
              <a:tr h="468052"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 dirty="0" smtClean="0">
                          <a:latin typeface="Arial CE"/>
                        </a:rPr>
                        <a:t>616735</a:t>
                      </a:r>
                      <a:endParaRPr lang="hu-HU" sz="2400" b="0" i="0" u="none" strike="noStrike" dirty="0"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 dirty="0" smtClean="0">
                          <a:latin typeface="Arial CE"/>
                        </a:rPr>
                        <a:t>2656587</a:t>
                      </a:r>
                      <a:endParaRPr lang="hu-HU" sz="2400" b="0" i="0" u="none" strike="noStrike" dirty="0"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 dirty="0" smtClean="0">
                          <a:latin typeface="Arial CE"/>
                        </a:rPr>
                        <a:t>2950091</a:t>
                      </a:r>
                      <a:endParaRPr lang="hu-HU" sz="2400" b="0" i="0" u="none" strike="noStrike" dirty="0">
                        <a:latin typeface="Arial CE"/>
                      </a:endParaRPr>
                    </a:p>
                  </a:txBody>
                  <a:tcPr marL="9525" marR="9525" marT="9525" marB="0" anchor="b"/>
                </a:tc>
              </a:tr>
              <a:tr h="468052"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 dirty="0" smtClean="0">
                          <a:latin typeface="Arial CE"/>
                        </a:rPr>
                        <a:t>324510</a:t>
                      </a:r>
                      <a:endParaRPr lang="hu-HU" sz="2400" b="0" i="0" u="none" strike="noStrike" dirty="0"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0" i="0" u="none" strike="noStrike" dirty="0" smtClean="0">
                          <a:latin typeface="Arial CE"/>
                        </a:rPr>
                        <a:t>2948812</a:t>
                      </a:r>
                      <a:endParaRPr lang="hu-HU" sz="2400" b="0" i="0" u="none" strike="noStrike" dirty="0"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 smtClean="0">
                          <a:latin typeface="Arial CE"/>
                        </a:rPr>
                        <a:t>kerekítés</a:t>
                      </a:r>
                      <a:r>
                        <a:rPr lang="hu-HU" sz="2400" b="0" i="0" u="none" strike="noStrike" dirty="0" smtClean="0">
                          <a:latin typeface="Arial CE"/>
                        </a:rPr>
                        <a:t>(1279)</a:t>
                      </a:r>
                      <a:endParaRPr lang="hu-HU" sz="2400" b="0" i="0" u="none" strike="noStrike" dirty="0">
                        <a:latin typeface="Arial CE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Példa (kicsit másképp)</a:t>
            </a:r>
            <a:endParaRPr lang="hu-HU" dirty="0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25615" cy="183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8388424" cy="277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877272"/>
            <a:ext cx="52197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28" y="3293368"/>
            <a:ext cx="8388424" cy="277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496944" cy="554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>
          <a:xfrm>
            <a:off x="468313" y="2565400"/>
            <a:ext cx="8229600" cy="1143000"/>
          </a:xfrm>
        </p:spPr>
        <p:txBody>
          <a:bodyPr/>
          <a:lstStyle/>
          <a:p>
            <a:r>
              <a:rPr lang="hu-HU" b="1" dirty="0" smtClean="0"/>
              <a:t>II. Tőkeköltség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484313"/>
            <a:ext cx="8183562" cy="4187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u="sng" dirty="0" smtClean="0">
                <a:solidFill>
                  <a:schemeClr val="accent6">
                    <a:lumMod val="50000"/>
                  </a:schemeClr>
                </a:solidFill>
              </a:rPr>
              <a:t>Mi is az a tőkeköltség?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hu-HU" u="sng" dirty="0" smtClean="0"/>
          </a:p>
          <a:p>
            <a:pPr fontAlgn="auto">
              <a:spcAft>
                <a:spcPts val="0"/>
              </a:spcAft>
              <a:defRPr/>
            </a:pPr>
            <a:r>
              <a:rPr lang="hu-HU" u="sng" dirty="0" smtClean="0"/>
              <a:t>A vállalat oldaláról </a:t>
            </a:r>
            <a:r>
              <a:rPr lang="hu-HU" dirty="0" smtClean="0"/>
              <a:t>a tőkeköltség a </a:t>
            </a:r>
            <a:r>
              <a:rPr lang="hu-HU" b="1" dirty="0" smtClean="0"/>
              <a:t>finanszírozási források ára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u="sng" dirty="0" smtClean="0"/>
              <a:t>A befektetők oldaláról </a:t>
            </a:r>
            <a:r>
              <a:rPr lang="hu-HU" dirty="0" smtClean="0"/>
              <a:t>a tőkeköltség a cég értékpapírjaitól </a:t>
            </a:r>
            <a:r>
              <a:rPr lang="hu-HU" b="1" dirty="0" smtClean="0"/>
              <a:t>elvárt</a:t>
            </a:r>
            <a:r>
              <a:rPr lang="hu-HU" dirty="0" smtClean="0"/>
              <a:t> megkövetelt </a:t>
            </a:r>
            <a:r>
              <a:rPr lang="hu-HU" b="1" dirty="0" smtClean="0"/>
              <a:t>hozam</a:t>
            </a:r>
            <a:r>
              <a:rPr lang="hu-HU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961" t="26073" r="5534" b="4539"/>
          <a:stretch>
            <a:fillRect/>
          </a:stretch>
        </p:blipFill>
        <p:spPr>
          <a:xfrm>
            <a:off x="468313" y="1125538"/>
            <a:ext cx="8224837" cy="3887787"/>
          </a:xfrm>
          <a:noFill/>
        </p:spPr>
      </p:pic>
      <p:sp>
        <p:nvSpPr>
          <p:cNvPr id="5" name="Szabadkézi sokszög 4"/>
          <p:cNvSpPr/>
          <p:nvPr/>
        </p:nvSpPr>
        <p:spPr>
          <a:xfrm>
            <a:off x="1403350" y="1916113"/>
            <a:ext cx="6638925" cy="2601912"/>
          </a:xfrm>
          <a:custGeom>
            <a:avLst/>
            <a:gdLst>
              <a:gd name="connsiteX0" fmla="*/ 2937709 w 6638852"/>
              <a:gd name="connsiteY0" fmla="*/ 206828 h 2601685"/>
              <a:gd name="connsiteX1" fmla="*/ 2915937 w 6638852"/>
              <a:gd name="connsiteY1" fmla="*/ 272142 h 2601685"/>
              <a:gd name="connsiteX2" fmla="*/ 2872394 w 6638852"/>
              <a:gd name="connsiteY2" fmla="*/ 326571 h 2601685"/>
              <a:gd name="connsiteX3" fmla="*/ 2861509 w 6638852"/>
              <a:gd name="connsiteY3" fmla="*/ 359228 h 2601685"/>
              <a:gd name="connsiteX4" fmla="*/ 2839737 w 6638852"/>
              <a:gd name="connsiteY4" fmla="*/ 381000 h 2601685"/>
              <a:gd name="connsiteX5" fmla="*/ 2796194 w 6638852"/>
              <a:gd name="connsiteY5" fmla="*/ 446314 h 2601685"/>
              <a:gd name="connsiteX6" fmla="*/ 2796194 w 6638852"/>
              <a:gd name="connsiteY6" fmla="*/ 446314 h 2601685"/>
              <a:gd name="connsiteX7" fmla="*/ 2741766 w 6638852"/>
              <a:gd name="connsiteY7" fmla="*/ 522514 h 2601685"/>
              <a:gd name="connsiteX8" fmla="*/ 2698223 w 6638852"/>
              <a:gd name="connsiteY8" fmla="*/ 576942 h 2601685"/>
              <a:gd name="connsiteX9" fmla="*/ 2665566 w 6638852"/>
              <a:gd name="connsiteY9" fmla="*/ 609600 h 2601685"/>
              <a:gd name="connsiteX10" fmla="*/ 2556709 w 6638852"/>
              <a:gd name="connsiteY10" fmla="*/ 674914 h 2601685"/>
              <a:gd name="connsiteX11" fmla="*/ 2447852 w 6638852"/>
              <a:gd name="connsiteY11" fmla="*/ 707571 h 2601685"/>
              <a:gd name="connsiteX12" fmla="*/ 2382537 w 6638852"/>
              <a:gd name="connsiteY12" fmla="*/ 729342 h 2601685"/>
              <a:gd name="connsiteX13" fmla="*/ 2338994 w 6638852"/>
              <a:gd name="connsiteY13" fmla="*/ 740228 h 2601685"/>
              <a:gd name="connsiteX14" fmla="*/ 2273680 w 6638852"/>
              <a:gd name="connsiteY14" fmla="*/ 762000 h 2601685"/>
              <a:gd name="connsiteX15" fmla="*/ 2241023 w 6638852"/>
              <a:gd name="connsiteY15" fmla="*/ 772885 h 2601685"/>
              <a:gd name="connsiteX16" fmla="*/ 2208366 w 6638852"/>
              <a:gd name="connsiteY16" fmla="*/ 783771 h 2601685"/>
              <a:gd name="connsiteX17" fmla="*/ 2175709 w 6638852"/>
              <a:gd name="connsiteY17" fmla="*/ 794657 h 2601685"/>
              <a:gd name="connsiteX18" fmla="*/ 2110394 w 6638852"/>
              <a:gd name="connsiteY18" fmla="*/ 827314 h 2601685"/>
              <a:gd name="connsiteX19" fmla="*/ 2023309 w 6638852"/>
              <a:gd name="connsiteY19" fmla="*/ 859971 h 2601685"/>
              <a:gd name="connsiteX20" fmla="*/ 1903566 w 6638852"/>
              <a:gd name="connsiteY20" fmla="*/ 881742 h 2601685"/>
              <a:gd name="connsiteX21" fmla="*/ 1870909 w 6638852"/>
              <a:gd name="connsiteY21" fmla="*/ 892628 h 2601685"/>
              <a:gd name="connsiteX22" fmla="*/ 1098023 w 6638852"/>
              <a:gd name="connsiteY22" fmla="*/ 925285 h 2601685"/>
              <a:gd name="connsiteX23" fmla="*/ 673480 w 6638852"/>
              <a:gd name="connsiteY23" fmla="*/ 947057 h 2601685"/>
              <a:gd name="connsiteX24" fmla="*/ 640823 w 6638852"/>
              <a:gd name="connsiteY24" fmla="*/ 957942 h 2601685"/>
              <a:gd name="connsiteX25" fmla="*/ 553737 w 6638852"/>
              <a:gd name="connsiteY25" fmla="*/ 979714 h 2601685"/>
              <a:gd name="connsiteX26" fmla="*/ 477537 w 6638852"/>
              <a:gd name="connsiteY26" fmla="*/ 1001485 h 2601685"/>
              <a:gd name="connsiteX27" fmla="*/ 401337 w 6638852"/>
              <a:gd name="connsiteY27" fmla="*/ 1023257 h 2601685"/>
              <a:gd name="connsiteX28" fmla="*/ 368680 w 6638852"/>
              <a:gd name="connsiteY28" fmla="*/ 1045028 h 2601685"/>
              <a:gd name="connsiteX29" fmla="*/ 270709 w 6638852"/>
              <a:gd name="connsiteY29" fmla="*/ 1099457 h 2601685"/>
              <a:gd name="connsiteX30" fmla="*/ 194509 w 6638852"/>
              <a:gd name="connsiteY30" fmla="*/ 1186542 h 2601685"/>
              <a:gd name="connsiteX31" fmla="*/ 150966 w 6638852"/>
              <a:gd name="connsiteY31" fmla="*/ 1262742 h 2601685"/>
              <a:gd name="connsiteX32" fmla="*/ 140080 w 6638852"/>
              <a:gd name="connsiteY32" fmla="*/ 1295400 h 2601685"/>
              <a:gd name="connsiteX33" fmla="*/ 118309 w 6638852"/>
              <a:gd name="connsiteY33" fmla="*/ 1328057 h 2601685"/>
              <a:gd name="connsiteX34" fmla="*/ 107423 w 6638852"/>
              <a:gd name="connsiteY34" fmla="*/ 1436914 h 2601685"/>
              <a:gd name="connsiteX35" fmla="*/ 74766 w 6638852"/>
              <a:gd name="connsiteY35" fmla="*/ 1545771 h 2601685"/>
              <a:gd name="connsiteX36" fmla="*/ 52994 w 6638852"/>
              <a:gd name="connsiteY36" fmla="*/ 1611085 h 2601685"/>
              <a:gd name="connsiteX37" fmla="*/ 42109 w 6638852"/>
              <a:gd name="connsiteY37" fmla="*/ 1643742 h 2601685"/>
              <a:gd name="connsiteX38" fmla="*/ 31223 w 6638852"/>
              <a:gd name="connsiteY38" fmla="*/ 1687285 h 2601685"/>
              <a:gd name="connsiteX39" fmla="*/ 9452 w 6638852"/>
              <a:gd name="connsiteY39" fmla="*/ 1763485 h 2601685"/>
              <a:gd name="connsiteX40" fmla="*/ 20337 w 6638852"/>
              <a:gd name="connsiteY40" fmla="*/ 2155371 h 2601685"/>
              <a:gd name="connsiteX41" fmla="*/ 42109 w 6638852"/>
              <a:gd name="connsiteY41" fmla="*/ 2220685 h 2601685"/>
              <a:gd name="connsiteX42" fmla="*/ 63880 w 6638852"/>
              <a:gd name="connsiteY42" fmla="*/ 2242457 h 2601685"/>
              <a:gd name="connsiteX43" fmla="*/ 74766 w 6638852"/>
              <a:gd name="connsiteY43" fmla="*/ 2275114 h 2601685"/>
              <a:gd name="connsiteX44" fmla="*/ 107423 w 6638852"/>
              <a:gd name="connsiteY44" fmla="*/ 2318657 h 2601685"/>
              <a:gd name="connsiteX45" fmla="*/ 150966 w 6638852"/>
              <a:gd name="connsiteY45" fmla="*/ 2351314 h 2601685"/>
              <a:gd name="connsiteX46" fmla="*/ 216280 w 6638852"/>
              <a:gd name="connsiteY46" fmla="*/ 2394857 h 2601685"/>
              <a:gd name="connsiteX47" fmla="*/ 248937 w 6638852"/>
              <a:gd name="connsiteY47" fmla="*/ 2416628 h 2601685"/>
              <a:gd name="connsiteX48" fmla="*/ 357794 w 6638852"/>
              <a:gd name="connsiteY48" fmla="*/ 2492828 h 2601685"/>
              <a:gd name="connsiteX49" fmla="*/ 390452 w 6638852"/>
              <a:gd name="connsiteY49" fmla="*/ 2514600 h 2601685"/>
              <a:gd name="connsiteX50" fmla="*/ 433994 w 6638852"/>
              <a:gd name="connsiteY50" fmla="*/ 2536371 h 2601685"/>
              <a:gd name="connsiteX51" fmla="*/ 455766 w 6638852"/>
              <a:gd name="connsiteY51" fmla="*/ 2558142 h 2601685"/>
              <a:gd name="connsiteX52" fmla="*/ 510194 w 6638852"/>
              <a:gd name="connsiteY52" fmla="*/ 2569028 h 2601685"/>
              <a:gd name="connsiteX53" fmla="*/ 575509 w 6638852"/>
              <a:gd name="connsiteY53" fmla="*/ 2590800 h 2601685"/>
              <a:gd name="connsiteX54" fmla="*/ 858537 w 6638852"/>
              <a:gd name="connsiteY54" fmla="*/ 2601685 h 2601685"/>
              <a:gd name="connsiteX55" fmla="*/ 1696737 w 6638852"/>
              <a:gd name="connsiteY55" fmla="*/ 2590800 h 2601685"/>
              <a:gd name="connsiteX56" fmla="*/ 1805594 w 6638852"/>
              <a:gd name="connsiteY56" fmla="*/ 2547257 h 2601685"/>
              <a:gd name="connsiteX57" fmla="*/ 1860023 w 6638852"/>
              <a:gd name="connsiteY57" fmla="*/ 2536371 h 2601685"/>
              <a:gd name="connsiteX58" fmla="*/ 1990652 w 6638852"/>
              <a:gd name="connsiteY58" fmla="*/ 2492828 h 2601685"/>
              <a:gd name="connsiteX59" fmla="*/ 2055966 w 6638852"/>
              <a:gd name="connsiteY59" fmla="*/ 2481942 h 2601685"/>
              <a:gd name="connsiteX60" fmla="*/ 2099509 w 6638852"/>
              <a:gd name="connsiteY60" fmla="*/ 2471057 h 2601685"/>
              <a:gd name="connsiteX61" fmla="*/ 2153937 w 6638852"/>
              <a:gd name="connsiteY61" fmla="*/ 2460171 h 2601685"/>
              <a:gd name="connsiteX62" fmla="*/ 2186594 w 6638852"/>
              <a:gd name="connsiteY62" fmla="*/ 2438400 h 2601685"/>
              <a:gd name="connsiteX63" fmla="*/ 2262794 w 6638852"/>
              <a:gd name="connsiteY63" fmla="*/ 2416628 h 2601685"/>
              <a:gd name="connsiteX64" fmla="*/ 2317223 w 6638852"/>
              <a:gd name="connsiteY64" fmla="*/ 2362200 h 2601685"/>
              <a:gd name="connsiteX65" fmla="*/ 2338994 w 6638852"/>
              <a:gd name="connsiteY65" fmla="*/ 2264228 h 2601685"/>
              <a:gd name="connsiteX66" fmla="*/ 2415194 w 6638852"/>
              <a:gd name="connsiteY66" fmla="*/ 2155371 h 2601685"/>
              <a:gd name="connsiteX67" fmla="*/ 2436966 w 6638852"/>
              <a:gd name="connsiteY67" fmla="*/ 2111828 h 2601685"/>
              <a:gd name="connsiteX68" fmla="*/ 2458737 w 6638852"/>
              <a:gd name="connsiteY68" fmla="*/ 2035628 h 2601685"/>
              <a:gd name="connsiteX69" fmla="*/ 2502280 w 6638852"/>
              <a:gd name="connsiteY69" fmla="*/ 1959428 h 2601685"/>
              <a:gd name="connsiteX70" fmla="*/ 2556709 w 6638852"/>
              <a:gd name="connsiteY70" fmla="*/ 1905000 h 2601685"/>
              <a:gd name="connsiteX71" fmla="*/ 2567594 w 6638852"/>
              <a:gd name="connsiteY71" fmla="*/ 1861457 h 2601685"/>
              <a:gd name="connsiteX72" fmla="*/ 2622023 w 6638852"/>
              <a:gd name="connsiteY72" fmla="*/ 1785257 h 2601685"/>
              <a:gd name="connsiteX73" fmla="*/ 2665566 w 6638852"/>
              <a:gd name="connsiteY73" fmla="*/ 1719942 h 2601685"/>
              <a:gd name="connsiteX74" fmla="*/ 2709109 w 6638852"/>
              <a:gd name="connsiteY74" fmla="*/ 1654628 h 2601685"/>
              <a:gd name="connsiteX75" fmla="*/ 2730880 w 6638852"/>
              <a:gd name="connsiteY75" fmla="*/ 1621971 h 2601685"/>
              <a:gd name="connsiteX76" fmla="*/ 3133652 w 6638852"/>
              <a:gd name="connsiteY76" fmla="*/ 1589314 h 2601685"/>
              <a:gd name="connsiteX77" fmla="*/ 3394909 w 6638852"/>
              <a:gd name="connsiteY77" fmla="*/ 1578428 h 2601685"/>
              <a:gd name="connsiteX78" fmla="*/ 4004509 w 6638852"/>
              <a:gd name="connsiteY78" fmla="*/ 1589314 h 2601685"/>
              <a:gd name="connsiteX79" fmla="*/ 4200452 w 6638852"/>
              <a:gd name="connsiteY79" fmla="*/ 1621971 h 2601685"/>
              <a:gd name="connsiteX80" fmla="*/ 4233109 w 6638852"/>
              <a:gd name="connsiteY80" fmla="*/ 1632857 h 2601685"/>
              <a:gd name="connsiteX81" fmla="*/ 4341966 w 6638852"/>
              <a:gd name="connsiteY81" fmla="*/ 1676400 h 2601685"/>
              <a:gd name="connsiteX82" fmla="*/ 4385509 w 6638852"/>
              <a:gd name="connsiteY82" fmla="*/ 1687285 h 2601685"/>
              <a:gd name="connsiteX83" fmla="*/ 4439937 w 6638852"/>
              <a:gd name="connsiteY83" fmla="*/ 1698171 h 2601685"/>
              <a:gd name="connsiteX84" fmla="*/ 4527023 w 6638852"/>
              <a:gd name="connsiteY84" fmla="*/ 1719942 h 2601685"/>
              <a:gd name="connsiteX85" fmla="*/ 6486452 w 6638852"/>
              <a:gd name="connsiteY85" fmla="*/ 1709057 h 2601685"/>
              <a:gd name="connsiteX86" fmla="*/ 6540880 w 6638852"/>
              <a:gd name="connsiteY86" fmla="*/ 1632857 h 2601685"/>
              <a:gd name="connsiteX87" fmla="*/ 6551766 w 6638852"/>
              <a:gd name="connsiteY87" fmla="*/ 1556657 h 2601685"/>
              <a:gd name="connsiteX88" fmla="*/ 6606194 w 6638852"/>
              <a:gd name="connsiteY88" fmla="*/ 1491342 h 2601685"/>
              <a:gd name="connsiteX89" fmla="*/ 6617080 w 6638852"/>
              <a:gd name="connsiteY89" fmla="*/ 1436914 h 2601685"/>
              <a:gd name="connsiteX90" fmla="*/ 6627966 w 6638852"/>
              <a:gd name="connsiteY90" fmla="*/ 1404257 h 2601685"/>
              <a:gd name="connsiteX91" fmla="*/ 6638852 w 6638852"/>
              <a:gd name="connsiteY91" fmla="*/ 1317171 h 2601685"/>
              <a:gd name="connsiteX92" fmla="*/ 6627966 w 6638852"/>
              <a:gd name="connsiteY92" fmla="*/ 772885 h 2601685"/>
              <a:gd name="connsiteX93" fmla="*/ 6617080 w 6638852"/>
              <a:gd name="connsiteY93" fmla="*/ 740228 h 2601685"/>
              <a:gd name="connsiteX94" fmla="*/ 6595309 w 6638852"/>
              <a:gd name="connsiteY94" fmla="*/ 696685 h 2601685"/>
              <a:gd name="connsiteX95" fmla="*/ 6584423 w 6638852"/>
              <a:gd name="connsiteY95" fmla="*/ 664028 h 2601685"/>
              <a:gd name="connsiteX96" fmla="*/ 6562652 w 6638852"/>
              <a:gd name="connsiteY96" fmla="*/ 631371 h 2601685"/>
              <a:gd name="connsiteX97" fmla="*/ 6540880 w 6638852"/>
              <a:gd name="connsiteY97" fmla="*/ 566057 h 2601685"/>
              <a:gd name="connsiteX98" fmla="*/ 6519109 w 6638852"/>
              <a:gd name="connsiteY98" fmla="*/ 522514 h 2601685"/>
              <a:gd name="connsiteX99" fmla="*/ 6508223 w 6638852"/>
              <a:gd name="connsiteY99" fmla="*/ 489857 h 2601685"/>
              <a:gd name="connsiteX100" fmla="*/ 6475566 w 6638852"/>
              <a:gd name="connsiteY100" fmla="*/ 457200 h 2601685"/>
              <a:gd name="connsiteX101" fmla="*/ 6421137 w 6638852"/>
              <a:gd name="connsiteY101" fmla="*/ 391885 h 2601685"/>
              <a:gd name="connsiteX102" fmla="*/ 6388480 w 6638852"/>
              <a:gd name="connsiteY102" fmla="*/ 337457 h 2601685"/>
              <a:gd name="connsiteX103" fmla="*/ 6344937 w 6638852"/>
              <a:gd name="connsiteY103" fmla="*/ 315685 h 2601685"/>
              <a:gd name="connsiteX104" fmla="*/ 6312280 w 6638852"/>
              <a:gd name="connsiteY104" fmla="*/ 293914 h 2601685"/>
              <a:gd name="connsiteX105" fmla="*/ 6246966 w 6638852"/>
              <a:gd name="connsiteY105" fmla="*/ 272142 h 2601685"/>
              <a:gd name="connsiteX106" fmla="*/ 6170766 w 6638852"/>
              <a:gd name="connsiteY106" fmla="*/ 250371 h 2601685"/>
              <a:gd name="connsiteX107" fmla="*/ 6116337 w 6638852"/>
              <a:gd name="connsiteY107" fmla="*/ 239485 h 2601685"/>
              <a:gd name="connsiteX108" fmla="*/ 6040137 w 6638852"/>
              <a:gd name="connsiteY108" fmla="*/ 206828 h 2601685"/>
              <a:gd name="connsiteX109" fmla="*/ 6007480 w 6638852"/>
              <a:gd name="connsiteY109" fmla="*/ 195942 h 2601685"/>
              <a:gd name="connsiteX110" fmla="*/ 5876852 w 6638852"/>
              <a:gd name="connsiteY110" fmla="*/ 174171 h 2601685"/>
              <a:gd name="connsiteX111" fmla="*/ 5517623 w 6638852"/>
              <a:gd name="connsiteY111" fmla="*/ 163285 h 2601685"/>
              <a:gd name="connsiteX112" fmla="*/ 4635880 w 6638852"/>
              <a:gd name="connsiteY112" fmla="*/ 152400 h 2601685"/>
              <a:gd name="connsiteX113" fmla="*/ 4548794 w 6638852"/>
              <a:gd name="connsiteY113" fmla="*/ 130628 h 2601685"/>
              <a:gd name="connsiteX114" fmla="*/ 4516137 w 6638852"/>
              <a:gd name="connsiteY114" fmla="*/ 119742 h 2601685"/>
              <a:gd name="connsiteX115" fmla="*/ 4439937 w 6638852"/>
              <a:gd name="connsiteY115" fmla="*/ 97971 h 2601685"/>
              <a:gd name="connsiteX116" fmla="*/ 4407280 w 6638852"/>
              <a:gd name="connsiteY116" fmla="*/ 76200 h 2601685"/>
              <a:gd name="connsiteX117" fmla="*/ 4320194 w 6638852"/>
              <a:gd name="connsiteY117" fmla="*/ 54428 h 2601685"/>
              <a:gd name="connsiteX118" fmla="*/ 4254880 w 6638852"/>
              <a:gd name="connsiteY118" fmla="*/ 32657 h 2601685"/>
              <a:gd name="connsiteX119" fmla="*/ 4156909 w 6638852"/>
              <a:gd name="connsiteY119" fmla="*/ 21771 h 2601685"/>
              <a:gd name="connsiteX120" fmla="*/ 4004509 w 6638852"/>
              <a:gd name="connsiteY120" fmla="*/ 0 h 2601685"/>
              <a:gd name="connsiteX121" fmla="*/ 3351366 w 6638852"/>
              <a:gd name="connsiteY121" fmla="*/ 10885 h 2601685"/>
              <a:gd name="connsiteX122" fmla="*/ 3318709 w 6638852"/>
              <a:gd name="connsiteY122" fmla="*/ 21771 h 2601685"/>
              <a:gd name="connsiteX123" fmla="*/ 3253394 w 6638852"/>
              <a:gd name="connsiteY123" fmla="*/ 32657 h 2601685"/>
              <a:gd name="connsiteX124" fmla="*/ 3166309 w 6638852"/>
              <a:gd name="connsiteY124" fmla="*/ 65314 h 2601685"/>
              <a:gd name="connsiteX125" fmla="*/ 3068337 w 6638852"/>
              <a:gd name="connsiteY125" fmla="*/ 97971 h 2601685"/>
              <a:gd name="connsiteX126" fmla="*/ 3003023 w 6638852"/>
              <a:gd name="connsiteY126" fmla="*/ 119742 h 2601685"/>
              <a:gd name="connsiteX127" fmla="*/ 2970366 w 6638852"/>
              <a:gd name="connsiteY127" fmla="*/ 130628 h 2601685"/>
              <a:gd name="connsiteX128" fmla="*/ 2915937 w 6638852"/>
              <a:gd name="connsiteY128" fmla="*/ 174171 h 2601685"/>
              <a:gd name="connsiteX129" fmla="*/ 2937709 w 6638852"/>
              <a:gd name="connsiteY129" fmla="*/ 206828 h 260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638852" h="2601685">
                <a:moveTo>
                  <a:pt x="2937709" y="206828"/>
                </a:moveTo>
                <a:cubicBezTo>
                  <a:pt x="2937709" y="223156"/>
                  <a:pt x="2932164" y="255914"/>
                  <a:pt x="2915937" y="272142"/>
                </a:cubicBezTo>
                <a:cubicBezTo>
                  <a:pt x="2884915" y="303165"/>
                  <a:pt x="2899859" y="285375"/>
                  <a:pt x="2872394" y="326571"/>
                </a:cubicBezTo>
                <a:cubicBezTo>
                  <a:pt x="2868766" y="337457"/>
                  <a:pt x="2867412" y="349389"/>
                  <a:pt x="2861509" y="359228"/>
                </a:cubicBezTo>
                <a:cubicBezTo>
                  <a:pt x="2856229" y="368029"/>
                  <a:pt x="2845895" y="372789"/>
                  <a:pt x="2839737" y="381000"/>
                </a:cubicBezTo>
                <a:cubicBezTo>
                  <a:pt x="2824037" y="401933"/>
                  <a:pt x="2810708" y="424543"/>
                  <a:pt x="2796194" y="446314"/>
                </a:cubicBezTo>
                <a:lnTo>
                  <a:pt x="2796194" y="446314"/>
                </a:lnTo>
                <a:cubicBezTo>
                  <a:pt x="2767538" y="503626"/>
                  <a:pt x="2785898" y="478382"/>
                  <a:pt x="2741766" y="522514"/>
                </a:cubicBezTo>
                <a:cubicBezTo>
                  <a:pt x="2723895" y="576126"/>
                  <a:pt x="2743674" y="539065"/>
                  <a:pt x="2698223" y="576942"/>
                </a:cubicBezTo>
                <a:cubicBezTo>
                  <a:pt x="2686396" y="586798"/>
                  <a:pt x="2677718" y="600148"/>
                  <a:pt x="2665566" y="609600"/>
                </a:cubicBezTo>
                <a:cubicBezTo>
                  <a:pt x="2638511" y="630643"/>
                  <a:pt x="2591554" y="660976"/>
                  <a:pt x="2556709" y="674914"/>
                </a:cubicBezTo>
                <a:cubicBezTo>
                  <a:pt x="2479753" y="705696"/>
                  <a:pt x="2511994" y="688328"/>
                  <a:pt x="2447852" y="707571"/>
                </a:cubicBezTo>
                <a:cubicBezTo>
                  <a:pt x="2425871" y="714165"/>
                  <a:pt x="2404801" y="723776"/>
                  <a:pt x="2382537" y="729342"/>
                </a:cubicBezTo>
                <a:cubicBezTo>
                  <a:pt x="2368023" y="732971"/>
                  <a:pt x="2353324" y="735929"/>
                  <a:pt x="2338994" y="740228"/>
                </a:cubicBezTo>
                <a:cubicBezTo>
                  <a:pt x="2317013" y="746823"/>
                  <a:pt x="2295451" y="754743"/>
                  <a:pt x="2273680" y="762000"/>
                </a:cubicBezTo>
                <a:lnTo>
                  <a:pt x="2241023" y="772885"/>
                </a:lnTo>
                <a:lnTo>
                  <a:pt x="2208366" y="783771"/>
                </a:lnTo>
                <a:cubicBezTo>
                  <a:pt x="2197480" y="787400"/>
                  <a:pt x="2185256" y="788292"/>
                  <a:pt x="2175709" y="794657"/>
                </a:cubicBezTo>
                <a:cubicBezTo>
                  <a:pt x="2126164" y="827687"/>
                  <a:pt x="2161902" y="807999"/>
                  <a:pt x="2110394" y="827314"/>
                </a:cubicBezTo>
                <a:cubicBezTo>
                  <a:pt x="2090422" y="834803"/>
                  <a:pt x="2048013" y="853795"/>
                  <a:pt x="2023309" y="859971"/>
                </a:cubicBezTo>
                <a:cubicBezTo>
                  <a:pt x="1992873" y="867580"/>
                  <a:pt x="1932691" y="876888"/>
                  <a:pt x="1903566" y="881742"/>
                </a:cubicBezTo>
                <a:cubicBezTo>
                  <a:pt x="1892680" y="885371"/>
                  <a:pt x="1881979" y="889609"/>
                  <a:pt x="1870909" y="892628"/>
                </a:cubicBezTo>
                <a:cubicBezTo>
                  <a:pt x="1589353" y="969418"/>
                  <a:pt x="1604904" y="917240"/>
                  <a:pt x="1098023" y="925285"/>
                </a:cubicBezTo>
                <a:cubicBezTo>
                  <a:pt x="898577" y="958527"/>
                  <a:pt x="1141416" y="921061"/>
                  <a:pt x="673480" y="947057"/>
                </a:cubicBezTo>
                <a:cubicBezTo>
                  <a:pt x="662023" y="947693"/>
                  <a:pt x="651893" y="954923"/>
                  <a:pt x="640823" y="957942"/>
                </a:cubicBezTo>
                <a:cubicBezTo>
                  <a:pt x="611955" y="965815"/>
                  <a:pt x="582124" y="970252"/>
                  <a:pt x="553737" y="979714"/>
                </a:cubicBezTo>
                <a:cubicBezTo>
                  <a:pt x="475437" y="1005815"/>
                  <a:pt x="573218" y="974148"/>
                  <a:pt x="477537" y="1001485"/>
                </a:cubicBezTo>
                <a:cubicBezTo>
                  <a:pt x="368179" y="1032730"/>
                  <a:pt x="537512" y="989212"/>
                  <a:pt x="401337" y="1023257"/>
                </a:cubicBezTo>
                <a:cubicBezTo>
                  <a:pt x="390451" y="1030514"/>
                  <a:pt x="380382" y="1039177"/>
                  <a:pt x="368680" y="1045028"/>
                </a:cubicBezTo>
                <a:cubicBezTo>
                  <a:pt x="313927" y="1072405"/>
                  <a:pt x="339352" y="1030814"/>
                  <a:pt x="270709" y="1099457"/>
                </a:cubicBezTo>
                <a:cubicBezTo>
                  <a:pt x="214337" y="1155829"/>
                  <a:pt x="239482" y="1126579"/>
                  <a:pt x="194509" y="1186542"/>
                </a:cubicBezTo>
                <a:cubicBezTo>
                  <a:pt x="169549" y="1261422"/>
                  <a:pt x="203689" y="1170477"/>
                  <a:pt x="150966" y="1262742"/>
                </a:cubicBezTo>
                <a:cubicBezTo>
                  <a:pt x="145273" y="1272705"/>
                  <a:pt x="145212" y="1285137"/>
                  <a:pt x="140080" y="1295400"/>
                </a:cubicBezTo>
                <a:cubicBezTo>
                  <a:pt x="134229" y="1307102"/>
                  <a:pt x="125566" y="1317171"/>
                  <a:pt x="118309" y="1328057"/>
                </a:cubicBezTo>
                <a:cubicBezTo>
                  <a:pt x="114680" y="1364343"/>
                  <a:pt x="112580" y="1400814"/>
                  <a:pt x="107423" y="1436914"/>
                </a:cubicBezTo>
                <a:cubicBezTo>
                  <a:pt x="103310" y="1465702"/>
                  <a:pt x="82340" y="1523048"/>
                  <a:pt x="74766" y="1545771"/>
                </a:cubicBezTo>
                <a:lnTo>
                  <a:pt x="52994" y="1611085"/>
                </a:lnTo>
                <a:cubicBezTo>
                  <a:pt x="49366" y="1621971"/>
                  <a:pt x="44892" y="1632610"/>
                  <a:pt x="42109" y="1643742"/>
                </a:cubicBezTo>
                <a:cubicBezTo>
                  <a:pt x="38480" y="1658256"/>
                  <a:pt x="35333" y="1672900"/>
                  <a:pt x="31223" y="1687285"/>
                </a:cubicBezTo>
                <a:cubicBezTo>
                  <a:pt x="0" y="1796562"/>
                  <a:pt x="43467" y="1627415"/>
                  <a:pt x="9452" y="1763485"/>
                </a:cubicBezTo>
                <a:cubicBezTo>
                  <a:pt x="13080" y="1894114"/>
                  <a:pt x="11027" y="2025024"/>
                  <a:pt x="20337" y="2155371"/>
                </a:cubicBezTo>
                <a:cubicBezTo>
                  <a:pt x="21972" y="2178262"/>
                  <a:pt x="25882" y="2204457"/>
                  <a:pt x="42109" y="2220685"/>
                </a:cubicBezTo>
                <a:lnTo>
                  <a:pt x="63880" y="2242457"/>
                </a:lnTo>
                <a:cubicBezTo>
                  <a:pt x="67509" y="2253343"/>
                  <a:pt x="69073" y="2265151"/>
                  <a:pt x="74766" y="2275114"/>
                </a:cubicBezTo>
                <a:cubicBezTo>
                  <a:pt x="83767" y="2290866"/>
                  <a:pt x="94594" y="2305828"/>
                  <a:pt x="107423" y="2318657"/>
                </a:cubicBezTo>
                <a:cubicBezTo>
                  <a:pt x="120252" y="2331486"/>
                  <a:pt x="136103" y="2340910"/>
                  <a:pt x="150966" y="2351314"/>
                </a:cubicBezTo>
                <a:cubicBezTo>
                  <a:pt x="172402" y="2366319"/>
                  <a:pt x="194509" y="2380343"/>
                  <a:pt x="216280" y="2394857"/>
                </a:cubicBezTo>
                <a:cubicBezTo>
                  <a:pt x="227166" y="2402114"/>
                  <a:pt x="238471" y="2408778"/>
                  <a:pt x="248937" y="2416628"/>
                </a:cubicBezTo>
                <a:cubicBezTo>
                  <a:pt x="313412" y="2464984"/>
                  <a:pt x="277386" y="2439222"/>
                  <a:pt x="357794" y="2492828"/>
                </a:cubicBezTo>
                <a:cubicBezTo>
                  <a:pt x="368680" y="2500085"/>
                  <a:pt x="378750" y="2508749"/>
                  <a:pt x="390452" y="2514600"/>
                </a:cubicBezTo>
                <a:cubicBezTo>
                  <a:pt x="404966" y="2521857"/>
                  <a:pt x="420492" y="2527370"/>
                  <a:pt x="433994" y="2536371"/>
                </a:cubicBezTo>
                <a:cubicBezTo>
                  <a:pt x="442534" y="2542064"/>
                  <a:pt x="446333" y="2554099"/>
                  <a:pt x="455766" y="2558142"/>
                </a:cubicBezTo>
                <a:cubicBezTo>
                  <a:pt x="472772" y="2565430"/>
                  <a:pt x="492344" y="2564160"/>
                  <a:pt x="510194" y="2569028"/>
                </a:cubicBezTo>
                <a:cubicBezTo>
                  <a:pt x="532335" y="2575067"/>
                  <a:pt x="552577" y="2589918"/>
                  <a:pt x="575509" y="2590800"/>
                </a:cubicBezTo>
                <a:lnTo>
                  <a:pt x="858537" y="2601685"/>
                </a:lnTo>
                <a:cubicBezTo>
                  <a:pt x="1137937" y="2598057"/>
                  <a:pt x="1417496" y="2600893"/>
                  <a:pt x="1696737" y="2590800"/>
                </a:cubicBezTo>
                <a:cubicBezTo>
                  <a:pt x="1747550" y="2588963"/>
                  <a:pt x="1762664" y="2561567"/>
                  <a:pt x="1805594" y="2547257"/>
                </a:cubicBezTo>
                <a:cubicBezTo>
                  <a:pt x="1823147" y="2541406"/>
                  <a:pt x="1842273" y="2541592"/>
                  <a:pt x="1860023" y="2536371"/>
                </a:cubicBezTo>
                <a:cubicBezTo>
                  <a:pt x="1904056" y="2523420"/>
                  <a:pt x="1945378" y="2500374"/>
                  <a:pt x="1990652" y="2492828"/>
                </a:cubicBezTo>
                <a:cubicBezTo>
                  <a:pt x="2012423" y="2489199"/>
                  <a:pt x="2034323" y="2486271"/>
                  <a:pt x="2055966" y="2481942"/>
                </a:cubicBezTo>
                <a:cubicBezTo>
                  <a:pt x="2070636" y="2479008"/>
                  <a:pt x="2084904" y="2474302"/>
                  <a:pt x="2099509" y="2471057"/>
                </a:cubicBezTo>
                <a:cubicBezTo>
                  <a:pt x="2117570" y="2467043"/>
                  <a:pt x="2135794" y="2463800"/>
                  <a:pt x="2153937" y="2460171"/>
                </a:cubicBezTo>
                <a:cubicBezTo>
                  <a:pt x="2164823" y="2452914"/>
                  <a:pt x="2174892" y="2444251"/>
                  <a:pt x="2186594" y="2438400"/>
                </a:cubicBezTo>
                <a:cubicBezTo>
                  <a:pt x="2202210" y="2430592"/>
                  <a:pt x="2248843" y="2420116"/>
                  <a:pt x="2262794" y="2416628"/>
                </a:cubicBezTo>
                <a:cubicBezTo>
                  <a:pt x="2280937" y="2398485"/>
                  <a:pt x="2313005" y="2387509"/>
                  <a:pt x="2317223" y="2362200"/>
                </a:cubicBezTo>
                <a:cubicBezTo>
                  <a:pt x="2319887" y="2346218"/>
                  <a:pt x="2326385" y="2286294"/>
                  <a:pt x="2338994" y="2264228"/>
                </a:cubicBezTo>
                <a:cubicBezTo>
                  <a:pt x="2393624" y="2168625"/>
                  <a:pt x="2352542" y="2280673"/>
                  <a:pt x="2415194" y="2155371"/>
                </a:cubicBezTo>
                <a:cubicBezTo>
                  <a:pt x="2422451" y="2140857"/>
                  <a:pt x="2430573" y="2126743"/>
                  <a:pt x="2436966" y="2111828"/>
                </a:cubicBezTo>
                <a:cubicBezTo>
                  <a:pt x="2448154" y="2085722"/>
                  <a:pt x="2450844" y="2063255"/>
                  <a:pt x="2458737" y="2035628"/>
                </a:cubicBezTo>
                <a:cubicBezTo>
                  <a:pt x="2469666" y="1997376"/>
                  <a:pt x="2471742" y="1993783"/>
                  <a:pt x="2502280" y="1959428"/>
                </a:cubicBezTo>
                <a:cubicBezTo>
                  <a:pt x="2519326" y="1940251"/>
                  <a:pt x="2556709" y="1905000"/>
                  <a:pt x="2556709" y="1905000"/>
                </a:cubicBezTo>
                <a:cubicBezTo>
                  <a:pt x="2560337" y="1890486"/>
                  <a:pt x="2561701" y="1875208"/>
                  <a:pt x="2567594" y="1861457"/>
                </a:cubicBezTo>
                <a:cubicBezTo>
                  <a:pt x="2572898" y="1849080"/>
                  <a:pt x="2618309" y="1790209"/>
                  <a:pt x="2622023" y="1785257"/>
                </a:cubicBezTo>
                <a:cubicBezTo>
                  <a:pt x="2642842" y="1722802"/>
                  <a:pt x="2618000" y="1781098"/>
                  <a:pt x="2665566" y="1719942"/>
                </a:cubicBezTo>
                <a:cubicBezTo>
                  <a:pt x="2681630" y="1699288"/>
                  <a:pt x="2694595" y="1676399"/>
                  <a:pt x="2709109" y="1654628"/>
                </a:cubicBezTo>
                <a:cubicBezTo>
                  <a:pt x="2716366" y="1643742"/>
                  <a:pt x="2718109" y="1624809"/>
                  <a:pt x="2730880" y="1621971"/>
                </a:cubicBezTo>
                <a:cubicBezTo>
                  <a:pt x="2929760" y="1577777"/>
                  <a:pt x="2790362" y="1602518"/>
                  <a:pt x="3133652" y="1589314"/>
                </a:cubicBezTo>
                <a:lnTo>
                  <a:pt x="3394909" y="1578428"/>
                </a:lnTo>
                <a:cubicBezTo>
                  <a:pt x="3598109" y="1582057"/>
                  <a:pt x="3801463" y="1580612"/>
                  <a:pt x="4004509" y="1589314"/>
                </a:cubicBezTo>
                <a:cubicBezTo>
                  <a:pt x="4055797" y="1591512"/>
                  <a:pt x="4140923" y="1604962"/>
                  <a:pt x="4200452" y="1621971"/>
                </a:cubicBezTo>
                <a:cubicBezTo>
                  <a:pt x="4211485" y="1625123"/>
                  <a:pt x="4222562" y="1628337"/>
                  <a:pt x="4233109" y="1632857"/>
                </a:cubicBezTo>
                <a:cubicBezTo>
                  <a:pt x="4296161" y="1659879"/>
                  <a:pt x="4262695" y="1656584"/>
                  <a:pt x="4341966" y="1676400"/>
                </a:cubicBezTo>
                <a:cubicBezTo>
                  <a:pt x="4356480" y="1680028"/>
                  <a:pt x="4370904" y="1684040"/>
                  <a:pt x="4385509" y="1687285"/>
                </a:cubicBezTo>
                <a:cubicBezTo>
                  <a:pt x="4403570" y="1691299"/>
                  <a:pt x="4421987" y="1693683"/>
                  <a:pt x="4439937" y="1698171"/>
                </a:cubicBezTo>
                <a:cubicBezTo>
                  <a:pt x="4573792" y="1731636"/>
                  <a:pt x="4326467" y="1679834"/>
                  <a:pt x="4527023" y="1719942"/>
                </a:cubicBezTo>
                <a:lnTo>
                  <a:pt x="6486452" y="1709057"/>
                </a:lnTo>
                <a:cubicBezTo>
                  <a:pt x="6508762" y="1708569"/>
                  <a:pt x="6535226" y="1644165"/>
                  <a:pt x="6540880" y="1632857"/>
                </a:cubicBezTo>
                <a:cubicBezTo>
                  <a:pt x="6544509" y="1607457"/>
                  <a:pt x="6544393" y="1581233"/>
                  <a:pt x="6551766" y="1556657"/>
                </a:cubicBezTo>
                <a:cubicBezTo>
                  <a:pt x="6558261" y="1535007"/>
                  <a:pt x="6592310" y="1505226"/>
                  <a:pt x="6606194" y="1491342"/>
                </a:cubicBezTo>
                <a:cubicBezTo>
                  <a:pt x="6609823" y="1473199"/>
                  <a:pt x="6612592" y="1454864"/>
                  <a:pt x="6617080" y="1436914"/>
                </a:cubicBezTo>
                <a:cubicBezTo>
                  <a:pt x="6619863" y="1425782"/>
                  <a:pt x="6625913" y="1415546"/>
                  <a:pt x="6627966" y="1404257"/>
                </a:cubicBezTo>
                <a:cubicBezTo>
                  <a:pt x="6633199" y="1375474"/>
                  <a:pt x="6635223" y="1346200"/>
                  <a:pt x="6638852" y="1317171"/>
                </a:cubicBezTo>
                <a:cubicBezTo>
                  <a:pt x="6635223" y="1135742"/>
                  <a:pt x="6634809" y="954221"/>
                  <a:pt x="6627966" y="772885"/>
                </a:cubicBezTo>
                <a:cubicBezTo>
                  <a:pt x="6627533" y="761419"/>
                  <a:pt x="6621600" y="750775"/>
                  <a:pt x="6617080" y="740228"/>
                </a:cubicBezTo>
                <a:cubicBezTo>
                  <a:pt x="6610688" y="725313"/>
                  <a:pt x="6601701" y="711600"/>
                  <a:pt x="6595309" y="696685"/>
                </a:cubicBezTo>
                <a:cubicBezTo>
                  <a:pt x="6590789" y="686138"/>
                  <a:pt x="6589555" y="674291"/>
                  <a:pt x="6584423" y="664028"/>
                </a:cubicBezTo>
                <a:cubicBezTo>
                  <a:pt x="6578572" y="652326"/>
                  <a:pt x="6567965" y="643326"/>
                  <a:pt x="6562652" y="631371"/>
                </a:cubicBezTo>
                <a:cubicBezTo>
                  <a:pt x="6553331" y="610400"/>
                  <a:pt x="6551143" y="586583"/>
                  <a:pt x="6540880" y="566057"/>
                </a:cubicBezTo>
                <a:cubicBezTo>
                  <a:pt x="6533623" y="551543"/>
                  <a:pt x="6525501" y="537429"/>
                  <a:pt x="6519109" y="522514"/>
                </a:cubicBezTo>
                <a:cubicBezTo>
                  <a:pt x="6514589" y="511967"/>
                  <a:pt x="6514588" y="499404"/>
                  <a:pt x="6508223" y="489857"/>
                </a:cubicBezTo>
                <a:cubicBezTo>
                  <a:pt x="6499684" y="477048"/>
                  <a:pt x="6486452" y="468086"/>
                  <a:pt x="6475566" y="457200"/>
                </a:cubicBezTo>
                <a:cubicBezTo>
                  <a:pt x="6450606" y="382320"/>
                  <a:pt x="6487041" y="470970"/>
                  <a:pt x="6421137" y="391885"/>
                </a:cubicBezTo>
                <a:cubicBezTo>
                  <a:pt x="6380193" y="342752"/>
                  <a:pt x="6442349" y="373369"/>
                  <a:pt x="6388480" y="337457"/>
                </a:cubicBezTo>
                <a:cubicBezTo>
                  <a:pt x="6374978" y="328456"/>
                  <a:pt x="6359026" y="323736"/>
                  <a:pt x="6344937" y="315685"/>
                </a:cubicBezTo>
                <a:cubicBezTo>
                  <a:pt x="6333578" y="309194"/>
                  <a:pt x="6324235" y="299227"/>
                  <a:pt x="6312280" y="293914"/>
                </a:cubicBezTo>
                <a:cubicBezTo>
                  <a:pt x="6291309" y="284593"/>
                  <a:pt x="6268737" y="279399"/>
                  <a:pt x="6246966" y="272142"/>
                </a:cubicBezTo>
                <a:cubicBezTo>
                  <a:pt x="6210608" y="260023"/>
                  <a:pt x="6211760" y="259481"/>
                  <a:pt x="6170766" y="250371"/>
                </a:cubicBezTo>
                <a:cubicBezTo>
                  <a:pt x="6152704" y="246357"/>
                  <a:pt x="6134287" y="243972"/>
                  <a:pt x="6116337" y="239485"/>
                </a:cubicBezTo>
                <a:cubicBezTo>
                  <a:pt x="6075486" y="229273"/>
                  <a:pt x="6083759" y="225524"/>
                  <a:pt x="6040137" y="206828"/>
                </a:cubicBezTo>
                <a:cubicBezTo>
                  <a:pt x="6029590" y="202308"/>
                  <a:pt x="6018513" y="199094"/>
                  <a:pt x="6007480" y="195942"/>
                </a:cubicBezTo>
                <a:cubicBezTo>
                  <a:pt x="5963172" y="183283"/>
                  <a:pt x="5924783" y="176509"/>
                  <a:pt x="5876852" y="174171"/>
                </a:cubicBezTo>
                <a:cubicBezTo>
                  <a:pt x="5757196" y="168334"/>
                  <a:pt x="5637403" y="165386"/>
                  <a:pt x="5517623" y="163285"/>
                </a:cubicBezTo>
                <a:lnTo>
                  <a:pt x="4635880" y="152400"/>
                </a:lnTo>
                <a:cubicBezTo>
                  <a:pt x="4606851" y="145143"/>
                  <a:pt x="4577181" y="140090"/>
                  <a:pt x="4548794" y="130628"/>
                </a:cubicBezTo>
                <a:cubicBezTo>
                  <a:pt x="4537908" y="126999"/>
                  <a:pt x="4527170" y="122894"/>
                  <a:pt x="4516137" y="119742"/>
                </a:cubicBezTo>
                <a:cubicBezTo>
                  <a:pt x="4499853" y="115090"/>
                  <a:pt x="4457342" y="106674"/>
                  <a:pt x="4439937" y="97971"/>
                </a:cubicBezTo>
                <a:cubicBezTo>
                  <a:pt x="4428235" y="92120"/>
                  <a:pt x="4419575" y="80671"/>
                  <a:pt x="4407280" y="76200"/>
                </a:cubicBezTo>
                <a:cubicBezTo>
                  <a:pt x="4379159" y="65974"/>
                  <a:pt x="4348581" y="63890"/>
                  <a:pt x="4320194" y="54428"/>
                </a:cubicBezTo>
                <a:cubicBezTo>
                  <a:pt x="4298423" y="47171"/>
                  <a:pt x="4277689" y="35191"/>
                  <a:pt x="4254880" y="32657"/>
                </a:cubicBezTo>
                <a:lnTo>
                  <a:pt x="4156909" y="21771"/>
                </a:lnTo>
                <a:cubicBezTo>
                  <a:pt x="4106024" y="15134"/>
                  <a:pt x="4004509" y="0"/>
                  <a:pt x="4004509" y="0"/>
                </a:cubicBezTo>
                <a:lnTo>
                  <a:pt x="3351366" y="10885"/>
                </a:lnTo>
                <a:cubicBezTo>
                  <a:pt x="3339897" y="11249"/>
                  <a:pt x="3329910" y="19282"/>
                  <a:pt x="3318709" y="21771"/>
                </a:cubicBezTo>
                <a:cubicBezTo>
                  <a:pt x="3297163" y="26559"/>
                  <a:pt x="3275166" y="29028"/>
                  <a:pt x="3253394" y="32657"/>
                </a:cubicBezTo>
                <a:cubicBezTo>
                  <a:pt x="3196563" y="70544"/>
                  <a:pt x="3245981" y="43585"/>
                  <a:pt x="3166309" y="65314"/>
                </a:cubicBezTo>
                <a:cubicBezTo>
                  <a:pt x="3166283" y="65321"/>
                  <a:pt x="3084678" y="92524"/>
                  <a:pt x="3068337" y="97971"/>
                </a:cubicBezTo>
                <a:lnTo>
                  <a:pt x="3003023" y="119742"/>
                </a:lnTo>
                <a:cubicBezTo>
                  <a:pt x="2992137" y="123371"/>
                  <a:pt x="2979913" y="124263"/>
                  <a:pt x="2970366" y="130628"/>
                </a:cubicBezTo>
                <a:cubicBezTo>
                  <a:pt x="2929170" y="158093"/>
                  <a:pt x="2946960" y="143149"/>
                  <a:pt x="2915937" y="174171"/>
                </a:cubicBezTo>
                <a:cubicBezTo>
                  <a:pt x="2902486" y="214525"/>
                  <a:pt x="2937709" y="190500"/>
                  <a:pt x="2937709" y="20682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4" cstate="print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8316913" y="630872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160BB6C6-0DAB-419C-8F23-2C85A583EFB8}" type="slidenum">
              <a:rPr lang="hu-HU" sz="1400">
                <a:solidFill>
                  <a:schemeClr val="accent2"/>
                </a:solidFill>
                <a:latin typeface="Calibri" pitchFamily="34" charset="0"/>
              </a:rPr>
              <a:pPr/>
              <a:t>18</a:t>
            </a:fld>
            <a:endParaRPr lang="hu-HU" sz="14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0" y="0"/>
            <a:ext cx="9180513" cy="9080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Verdana" pitchFamily="34" charset="0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23850" y="1052513"/>
            <a:ext cx="88201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Calibri" pitchFamily="34" charset="0"/>
              </a:rPr>
              <a:t>Törzsrészvények hozama, konstans osztalékáram esetén:</a:t>
            </a:r>
          </a:p>
          <a:p>
            <a:endParaRPr lang="hu-HU" sz="2400">
              <a:latin typeface="Calibri" pitchFamily="34" charset="0"/>
            </a:endParaRPr>
          </a:p>
          <a:p>
            <a:endParaRPr lang="hu-HU" sz="2400">
              <a:latin typeface="Calibri" pitchFamily="34" charset="0"/>
            </a:endParaRPr>
          </a:p>
          <a:p>
            <a:endParaRPr lang="hu-HU" sz="2400">
              <a:latin typeface="Calibri" pitchFamily="34" charset="0"/>
            </a:endParaRPr>
          </a:p>
          <a:p>
            <a:endParaRPr lang="hu-HU" sz="2400">
              <a:latin typeface="Calibri" pitchFamily="34" charset="0"/>
            </a:endParaRPr>
          </a:p>
          <a:p>
            <a:r>
              <a:rPr lang="hu-HU" sz="2400">
                <a:latin typeface="Calibri" pitchFamily="34" charset="0"/>
              </a:rPr>
              <a:t>Törzsrészvények hozama, konstans ütemben növekvő osztalékáram esetén:</a:t>
            </a:r>
          </a:p>
          <a:p>
            <a:pPr>
              <a:buClr>
                <a:schemeClr val="accent2"/>
              </a:buClr>
              <a:buSzPct val="150000"/>
              <a:buFont typeface="Arial" pitchFamily="34" charset="0"/>
              <a:buNone/>
            </a:pPr>
            <a:endParaRPr lang="hu-HU" sz="2400">
              <a:latin typeface="Calibri" pitchFamily="34" charset="0"/>
            </a:endParaRPr>
          </a:p>
          <a:p>
            <a:pPr>
              <a:buClr>
                <a:schemeClr val="accent2"/>
              </a:buClr>
              <a:buSzPct val="150000"/>
              <a:buFont typeface="Arial" pitchFamily="34" charset="0"/>
              <a:buNone/>
            </a:pPr>
            <a:endParaRPr lang="hu-HU" sz="2400">
              <a:latin typeface="Calibri" pitchFamily="34" charset="0"/>
            </a:endParaRPr>
          </a:p>
          <a:p>
            <a:pPr>
              <a:buClr>
                <a:schemeClr val="accent2"/>
              </a:buClr>
              <a:buSzPct val="150000"/>
              <a:buFont typeface="Arial" pitchFamily="34" charset="0"/>
              <a:buNone/>
            </a:pPr>
            <a:endParaRPr lang="hu-HU" sz="2400">
              <a:latin typeface="Calibri" pitchFamily="34" charset="0"/>
            </a:endParaRPr>
          </a:p>
          <a:p>
            <a:pPr>
              <a:buClr>
                <a:schemeClr val="accent2"/>
              </a:buClr>
              <a:buSzPct val="150000"/>
              <a:buFont typeface="Arial" pitchFamily="34" charset="0"/>
              <a:buNone/>
            </a:pPr>
            <a:endParaRPr lang="hu-HU" sz="2400">
              <a:latin typeface="Calibri" pitchFamily="34" charset="0"/>
            </a:endParaRPr>
          </a:p>
          <a:p>
            <a:pPr algn="just">
              <a:buClr>
                <a:schemeClr val="accent2"/>
              </a:buClr>
              <a:buSzPct val="150000"/>
              <a:buFont typeface="Arial" pitchFamily="34" charset="0"/>
              <a:buChar char="♦"/>
            </a:pPr>
            <a:endParaRPr lang="hu-HU" sz="2400">
              <a:latin typeface="Calibri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39750" y="188913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>
                <a:solidFill>
                  <a:schemeClr val="bg1"/>
                </a:solidFill>
                <a:latin typeface="Calibri" pitchFamily="34" charset="0"/>
              </a:rPr>
              <a:t>Törzsrészvény tőke költsége- Gordon modell</a:t>
            </a:r>
            <a:endParaRPr lang="en-GB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Verdana" pitchFamily="34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470275" y="1557338"/>
          <a:ext cx="1411288" cy="960437"/>
        </p:xfrm>
        <a:graphic>
          <a:graphicData uri="http://schemas.openxmlformats.org/presentationml/2006/ole">
            <p:oleObj spid="_x0000_s137218" name="Equation" r:id="rId5" imgW="507960" imgH="393480" progId="Equation.3">
              <p:embed/>
            </p:oleObj>
          </a:graphicData>
        </a:graphic>
      </p:graphicFrame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Verdana" pitchFamily="34" charset="0"/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654300" y="3933825"/>
          <a:ext cx="3690938" cy="966788"/>
        </p:xfrm>
        <a:graphic>
          <a:graphicData uri="http://schemas.openxmlformats.org/presentationml/2006/ole">
            <p:oleObj spid="_x0000_s137219" name="Equation" r:id="rId6" imgW="1638000" imgH="431640" progId="Equation.3">
              <p:embed/>
            </p:oleObj>
          </a:graphicData>
        </a:graphic>
      </p:graphicFrame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Verdana" pitchFamily="34" charset="0"/>
            </a:endParaRPr>
          </a:p>
        </p:txBody>
      </p:sp>
      <p:sp>
        <p:nvSpPr>
          <p:cNvPr id="3083" name="Rectangle 14"/>
          <p:cNvSpPr>
            <a:spLocks noChangeArrowheads="1"/>
          </p:cNvSpPr>
          <p:nvPr/>
        </p:nvSpPr>
        <p:spPr bwMode="auto">
          <a:xfrm>
            <a:off x="5214938" y="466725"/>
            <a:ext cx="527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u-H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       </a:t>
            </a:r>
            <a:endParaRPr lang="hu-HU" sz="240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4" cstate="print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8316913" y="630872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B2EB9D5C-7D0C-4429-A645-4D392E7AD184}" type="slidenum">
              <a:rPr lang="hu-HU" sz="1400">
                <a:solidFill>
                  <a:schemeClr val="accent2"/>
                </a:solidFill>
                <a:latin typeface="Calibri" pitchFamily="34" charset="0"/>
              </a:rPr>
              <a:pPr/>
              <a:t>19</a:t>
            </a:fld>
            <a:endParaRPr lang="hu-HU" sz="14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0"/>
            <a:ext cx="9180513" cy="9080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Verdana" pitchFamily="34" charset="0"/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>
                <a:solidFill>
                  <a:schemeClr val="bg1"/>
                </a:solidFill>
                <a:latin typeface="Calibri" pitchFamily="34" charset="0"/>
              </a:rPr>
              <a:t>Elsőbbségi részvény tőkeköltsége</a:t>
            </a:r>
            <a:endParaRPr lang="en-GB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361950" y="1143000"/>
            <a:ext cx="87820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SzPct val="150000"/>
              <a:buFont typeface="Arial" pitchFamily="34" charset="0"/>
              <a:buNone/>
            </a:pPr>
            <a:endParaRPr lang="hu-HU">
              <a:latin typeface="Verdana" pitchFamily="34" charset="0"/>
            </a:endParaRPr>
          </a:p>
          <a:p>
            <a:pPr>
              <a:buClr>
                <a:schemeClr val="accent2"/>
              </a:buClr>
              <a:buSzPct val="150000"/>
              <a:buFont typeface="Arial" pitchFamily="34" charset="0"/>
              <a:buChar char="♦"/>
            </a:pPr>
            <a:r>
              <a:rPr lang="hu-HU" sz="2800">
                <a:latin typeface="Calibri" pitchFamily="34" charset="0"/>
              </a:rPr>
              <a:t> </a:t>
            </a:r>
            <a:r>
              <a:rPr lang="hu-HU" sz="2800">
                <a:latin typeface="Verdana" pitchFamily="34" charset="0"/>
              </a:rPr>
              <a:t> </a:t>
            </a:r>
            <a:r>
              <a:rPr lang="hu-HU" sz="2400">
                <a:latin typeface="Calibri" pitchFamily="34" charset="0"/>
              </a:rPr>
              <a:t>Az elsőbbségi részvények osztalékértékelési modelljét használjuk fel az elvárt hozamráta becsléséhez. </a:t>
            </a:r>
          </a:p>
          <a:p>
            <a:pPr>
              <a:buClr>
                <a:schemeClr val="accent2"/>
              </a:buClr>
              <a:buSzPct val="150000"/>
              <a:buFont typeface="Arial" pitchFamily="34" charset="0"/>
              <a:buChar char="♦"/>
            </a:pPr>
            <a:r>
              <a:rPr lang="hu-HU" sz="2400" b="1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hu-HU" sz="2400">
                <a:latin typeface="Calibri" pitchFamily="34" charset="0"/>
              </a:rPr>
              <a:t>Az elsőbbségi részvények osztaléka, számviteli értelemben nem költség, ezért adócsökkentő hatása nincs. </a:t>
            </a:r>
          </a:p>
          <a:p>
            <a:pPr>
              <a:buClr>
                <a:schemeClr val="accent2"/>
              </a:buClr>
              <a:buSzPct val="150000"/>
            </a:pPr>
            <a:endParaRPr lang="hu-HU" sz="2400">
              <a:latin typeface="Calibri" pitchFamily="34" charset="0"/>
            </a:endParaRPr>
          </a:p>
          <a:p>
            <a:r>
              <a:rPr lang="hu-HU" sz="2400" b="1">
                <a:latin typeface="Calibri" pitchFamily="34" charset="0"/>
              </a:rPr>
              <a:t>Új kibocsátású elsőbbségi részvények tőkeköltsége: </a:t>
            </a:r>
          </a:p>
          <a:p>
            <a:endParaRPr lang="hu-HU" sz="2400" b="1">
              <a:latin typeface="Calibri" pitchFamily="34" charset="0"/>
            </a:endParaRPr>
          </a:p>
          <a:p>
            <a:pPr>
              <a:buClr>
                <a:schemeClr val="accent2"/>
              </a:buClr>
              <a:buSzPct val="150000"/>
              <a:buFont typeface="Arial" pitchFamily="34" charset="0"/>
              <a:buChar char="♦"/>
            </a:pPr>
            <a:endParaRPr lang="hu-HU" sz="2400" b="1">
              <a:latin typeface="Calibri" pitchFamily="34" charset="0"/>
            </a:endParaRPr>
          </a:p>
          <a:p>
            <a:pPr>
              <a:buClr>
                <a:schemeClr val="accent2"/>
              </a:buClr>
              <a:buSzPct val="150000"/>
              <a:buFont typeface="Arial" pitchFamily="34" charset="0"/>
              <a:buChar char="♦"/>
            </a:pPr>
            <a:endParaRPr lang="hu-HU">
              <a:latin typeface="Verdana" pitchFamily="34" charset="0"/>
            </a:endParaRPr>
          </a:p>
          <a:p>
            <a:pPr>
              <a:buClr>
                <a:schemeClr val="accent2"/>
              </a:buClr>
              <a:buSzPct val="150000"/>
              <a:buFont typeface="Arial" pitchFamily="34" charset="0"/>
              <a:buChar char="♦"/>
            </a:pPr>
            <a:endParaRPr lang="hu-HU" sz="2800">
              <a:latin typeface="Calibri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>
              <a:latin typeface="Verdana" pitchFamily="34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519488" y="3933825"/>
          <a:ext cx="1250950" cy="1089025"/>
        </p:xfrm>
        <a:graphic>
          <a:graphicData uri="http://schemas.openxmlformats.org/presentationml/2006/ole">
            <p:oleObj spid="_x0000_s138242" name="Equation" r:id="rId5" imgW="507960" imgH="45720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059113" y="5070475"/>
          <a:ext cx="2376487" cy="1119188"/>
        </p:xfrm>
        <a:graphic>
          <a:graphicData uri="http://schemas.openxmlformats.org/presentationml/2006/ole">
            <p:oleObj spid="_x0000_s138243" name="Equation" r:id="rId6" imgW="965160" imgH="469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Finanszírozási képletgyűjtemény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079" t="16542" r="34090" b="24020"/>
          <a:stretch>
            <a:fillRect/>
          </a:stretch>
        </p:blipFill>
        <p:spPr>
          <a:xfrm>
            <a:off x="2339975" y="1341438"/>
            <a:ext cx="4176713" cy="5200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4" cstate="print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8316913" y="630872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60DDD752-9C92-4EE3-A90F-2928F1A241E1}" type="slidenum">
              <a:rPr lang="hu-HU" sz="1400">
                <a:solidFill>
                  <a:schemeClr val="accent2"/>
                </a:solidFill>
                <a:latin typeface="Calibri" pitchFamily="34" charset="0"/>
              </a:rPr>
              <a:pPr/>
              <a:t>20</a:t>
            </a:fld>
            <a:endParaRPr lang="hu-HU" sz="14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0"/>
            <a:ext cx="9180513" cy="9080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Verdana" pitchFamily="34" charset="0"/>
            </a:endParaRP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>
                <a:solidFill>
                  <a:schemeClr val="bg1"/>
                </a:solidFill>
                <a:latin typeface="Calibri" pitchFamily="34" charset="0"/>
              </a:rPr>
              <a:t>Súlyozott átlagos tőke költség</a:t>
            </a:r>
            <a:endParaRPr lang="en-GB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323850" y="2349500"/>
            <a:ext cx="8208963" cy="2151063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>
                <a:latin typeface="+mn-lt"/>
                <a:cs typeface="+mn-cs"/>
              </a:rPr>
              <a:t>Vállalati átlagos tőkeköltség (WACC)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u-HU" sz="2400" b="1">
              <a:latin typeface="+mn-lt"/>
              <a:cs typeface="+mn-cs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11188" y="2781300"/>
          <a:ext cx="7051675" cy="1655763"/>
        </p:xfrm>
        <a:graphic>
          <a:graphicData uri="http://schemas.openxmlformats.org/presentationml/2006/ole">
            <p:oleObj spid="_x0000_s139266" name="Equation" r:id="rId5" imgW="2920680" imgH="685800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50825" y="4733925"/>
          <a:ext cx="8470900" cy="1358900"/>
        </p:xfrm>
        <a:graphic>
          <a:graphicData uri="http://schemas.openxmlformats.org/presentationml/2006/ole">
            <p:oleObj spid="_x0000_s139267" name="Document" r:id="rId6" imgW="5753880" imgH="932040" progId="Word.Document.8">
              <p:embed/>
            </p:oleObj>
          </a:graphicData>
        </a:graphic>
      </p:graphicFrame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250825" y="1196975"/>
            <a:ext cx="8569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SzPct val="150000"/>
              <a:buFont typeface="Arial" pitchFamily="34" charset="0"/>
              <a:buNone/>
            </a:pPr>
            <a:r>
              <a:rPr lang="hu-HU" sz="2400">
                <a:latin typeface="Verdana" pitchFamily="34" charset="0"/>
              </a:rPr>
              <a:t>Az átlagos tőkeköltséget diszkontrátaként használjuk, ha a finanszírozási források összetétele is számít a projekt értékelésekor.</a:t>
            </a:r>
          </a:p>
          <a:p>
            <a:pPr>
              <a:buClr>
                <a:schemeClr val="accent2"/>
              </a:buClr>
              <a:buSzPct val="150000"/>
              <a:buFont typeface="Arial" pitchFamily="34" charset="0"/>
              <a:buNone/>
            </a:pPr>
            <a:endParaRPr lang="hu-HU" sz="240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Példa (tőkeköltségre-1.)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5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Egy vállalat 1000 millió Ft értékben bocsát ki 14 %-os névleges kamatozású kötvényt, az alapcímlet 10 ezer Ft. Mennyi az adósság költsége, ha a kibocsátás névértéken történik, a kötvényt zárt körben hozzák forgalomba, így nincs kibocsátási költség és a vállalat 10 % társasági adót fizet?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84213" y="4797425"/>
            <a:ext cx="41036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Megoldás: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rd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= 0,14x (1-0,10)=0,153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Azaz 15,3 %.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 cstate="print"/>
          <a:srcRect l="20474" t="75600" r="51176" b="13481"/>
          <a:stretch>
            <a:fillRect/>
          </a:stretch>
        </p:blipFill>
        <p:spPr bwMode="auto">
          <a:xfrm>
            <a:off x="4787900" y="4941888"/>
            <a:ext cx="388778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Példa (Tőkeköltség példa 2.)</a:t>
            </a:r>
          </a:p>
        </p:txBody>
      </p:sp>
      <p:sp>
        <p:nvSpPr>
          <p:cNvPr id="27651" name="Tartalom helye 2"/>
          <p:cNvSpPr>
            <a:spLocks noGrp="1"/>
          </p:cNvSpPr>
          <p:nvPr>
            <p:ph idx="1"/>
          </p:nvPr>
        </p:nvSpPr>
        <p:spPr>
          <a:xfrm>
            <a:off x="323850" y="1196975"/>
            <a:ext cx="8229600" cy="2952750"/>
          </a:xfrm>
        </p:spPr>
        <p:txBody>
          <a:bodyPr/>
          <a:lstStyle/>
          <a:p>
            <a:pPr>
              <a:buNone/>
            </a:pPr>
            <a:r>
              <a:rPr lang="hu-HU" sz="2800" dirty="0" smtClean="0"/>
              <a:t>    Egy társaság az elsőbbségi részvényei után évi 350 Ft osztalékot fizet. A vállalat 100 db új részvény kibocsátását tervezi 2500 Ft-os eladási árfolyamon. A kibocsátással összefüggő költségek részvényenként 85 Ft-ot tesznek ki. Mennyi az elsőbbségi részvény tőkeköltsége?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140200" y="4365625"/>
            <a:ext cx="43926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rp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= 350/(2500-85)=0,1449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Azaz 14,5 %.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 cstate="print"/>
          <a:srcRect l="64574" t="57959" r="17577" b="27760"/>
          <a:stretch>
            <a:fillRect/>
          </a:stretch>
        </p:blipFill>
        <p:spPr bwMode="auto">
          <a:xfrm>
            <a:off x="827088" y="4292600"/>
            <a:ext cx="24495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 Példa (Tőkeköltség példa 3. )</a:t>
            </a:r>
          </a:p>
        </p:txBody>
      </p:sp>
      <p:sp>
        <p:nvSpPr>
          <p:cNvPr id="28675" name="Tartalom helye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3311525"/>
          </a:xfrm>
        </p:spPr>
        <p:txBody>
          <a:bodyPr/>
          <a:lstStyle/>
          <a:p>
            <a:r>
              <a:rPr lang="hu-HU" sz="2000" dirty="0" smtClean="0"/>
              <a:t>Egy társaság törzsrészvényivel kapcsolatosan a következő főbb információk állnak rendelkezésre:</a:t>
            </a:r>
          </a:p>
          <a:p>
            <a:r>
              <a:rPr lang="hu-HU" sz="2000" dirty="0" smtClean="0"/>
              <a:t>P0=3500 Ft</a:t>
            </a:r>
          </a:p>
          <a:p>
            <a:r>
              <a:rPr lang="hu-HU" sz="2000" dirty="0" smtClean="0"/>
              <a:t>g= 12 %</a:t>
            </a:r>
          </a:p>
          <a:p>
            <a:r>
              <a:rPr lang="hu-HU" sz="2000" dirty="0" smtClean="0"/>
              <a:t>re=17 %</a:t>
            </a:r>
          </a:p>
          <a:p>
            <a:r>
              <a:rPr lang="hu-HU" sz="2000" dirty="0" smtClean="0"/>
              <a:t>D0=156 Ft</a:t>
            </a:r>
          </a:p>
          <a:p>
            <a:r>
              <a:rPr lang="hu-HU" sz="2000" dirty="0" smtClean="0"/>
              <a:t>Az új kibocsátású részvények eladását 3200 Ft-os árfolyamon tervezik. Előzetes számítások szerint részvényenként 200 Ft kibocsátási költséggel kell számolni. Mennyi az új kibocsátású részvények költsége?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563888" y="4797424"/>
            <a:ext cx="51118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re= {(156x1,12)/(3200-200)}+0,12=0,178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Azaz 17,8 %-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 cstate="print"/>
          <a:srcRect l="23100" t="58800" r="56950" b="27760"/>
          <a:stretch>
            <a:fillRect/>
          </a:stretch>
        </p:blipFill>
        <p:spPr bwMode="auto">
          <a:xfrm>
            <a:off x="900113" y="4868863"/>
            <a:ext cx="27352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7. Példa (Tőkeköltség példa 4.)</a:t>
            </a:r>
          </a:p>
        </p:txBody>
      </p:sp>
      <p:sp>
        <p:nvSpPr>
          <p:cNvPr id="29699" name="Tartalom helye 2"/>
          <p:cNvSpPr>
            <a:spLocks noGrp="1"/>
          </p:cNvSpPr>
          <p:nvPr>
            <p:ph idx="1"/>
          </p:nvPr>
        </p:nvSpPr>
        <p:spPr>
          <a:xfrm>
            <a:off x="323850" y="1341438"/>
            <a:ext cx="8229600" cy="3411537"/>
          </a:xfrm>
        </p:spPr>
        <p:txBody>
          <a:bodyPr/>
          <a:lstStyle/>
          <a:p>
            <a:r>
              <a:rPr lang="hu-HU" sz="2800" dirty="0" smtClean="0"/>
              <a:t>Egy vállalat optimálisnak tekintett tőkeszerkezetében a saját tőke 50 %-os, az elsőbbségi részvény 10 %-os részt képvisel. Az egyedi finanszírozási költségek: </a:t>
            </a:r>
          </a:p>
          <a:p>
            <a:r>
              <a:rPr lang="hu-HU" sz="2800" dirty="0" err="1" smtClean="0"/>
              <a:t>rd</a:t>
            </a:r>
            <a:r>
              <a:rPr lang="hu-HU" sz="2800" dirty="0" smtClean="0"/>
              <a:t>=12,2 %  </a:t>
            </a:r>
            <a:r>
              <a:rPr lang="hu-HU" sz="2800" dirty="0" err="1" smtClean="0"/>
              <a:t>rp</a:t>
            </a:r>
            <a:r>
              <a:rPr lang="hu-HU" sz="2800" dirty="0" smtClean="0"/>
              <a:t>=14,5 %  re=17 %</a:t>
            </a:r>
          </a:p>
          <a:p>
            <a:r>
              <a:rPr lang="hu-HU" sz="2800" dirty="0" smtClean="0"/>
              <a:t>Mennyi az átlagos tőkeköltség?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 l="50398" t="47038" r="11276" b="43721"/>
          <a:stretch>
            <a:fillRect/>
          </a:stretch>
        </p:blipFill>
        <p:spPr bwMode="auto">
          <a:xfrm>
            <a:off x="755650" y="3860800"/>
            <a:ext cx="52562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1116013" y="5013325"/>
            <a:ext cx="60483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WACC= 0,5x0,17+0,1x0,145+0,4x0,122=0,1483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Azaz 14,8 %.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395288" y="2708275"/>
            <a:ext cx="8229600" cy="1143000"/>
          </a:xfrm>
        </p:spPr>
        <p:txBody>
          <a:bodyPr/>
          <a:lstStyle/>
          <a:p>
            <a:r>
              <a:rPr lang="hu-HU" smtClean="0"/>
              <a:t>III. Rövid távú likviditás elemzése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850" y="1052513"/>
            <a:ext cx="8229600" cy="452596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A likviditási kockázat számszerűsítéséhez figyelembe kell venni a jövőbeli fizetési kötelezettséget, a fizetésre felhasználható eszközöket, és az arányt, amely biztosítja a kötelezettségek teljesítését.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A forgóeszközök és a rövid lejáratú források összehasonlításának legismertebb mutatói :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hu-HU" b="1" i="1" dirty="0" smtClean="0"/>
              <a:t>nettó forgótőke,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hu-HU" b="1" i="1" dirty="0" smtClean="0"/>
              <a:t>a likviditási ráta,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hu-HU" b="1" i="1" dirty="0" smtClean="0"/>
              <a:t>a likviditási gyorsráta,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hu-HU" b="1" i="1" dirty="0" smtClean="0"/>
              <a:t> a készletek forgása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hu-HU" b="1" i="1" dirty="0" smtClean="0"/>
              <a:t>az átlagos beszedési idő (vevőállomány futamideje).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2601" t="32761" r="9702" b="2560"/>
          <a:stretch>
            <a:fillRect/>
          </a:stretch>
        </p:blipFill>
        <p:spPr bwMode="auto">
          <a:xfrm>
            <a:off x="179388" y="1268413"/>
            <a:ext cx="85820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abadkézi sokszög 5"/>
          <p:cNvSpPr/>
          <p:nvPr/>
        </p:nvSpPr>
        <p:spPr>
          <a:xfrm>
            <a:off x="206375" y="1295400"/>
            <a:ext cx="8547100" cy="3830638"/>
          </a:xfrm>
          <a:custGeom>
            <a:avLst/>
            <a:gdLst>
              <a:gd name="connsiteX0" fmla="*/ 4114800 w 8547070"/>
              <a:gd name="connsiteY0" fmla="*/ 43543 h 3831236"/>
              <a:gd name="connsiteX1" fmla="*/ 4071257 w 8547070"/>
              <a:gd name="connsiteY1" fmla="*/ 76200 h 3831236"/>
              <a:gd name="connsiteX2" fmla="*/ 4027714 w 8547070"/>
              <a:gd name="connsiteY2" fmla="*/ 119743 h 3831236"/>
              <a:gd name="connsiteX3" fmla="*/ 4016828 w 8547070"/>
              <a:gd name="connsiteY3" fmla="*/ 152400 h 3831236"/>
              <a:gd name="connsiteX4" fmla="*/ 3995057 w 8547070"/>
              <a:gd name="connsiteY4" fmla="*/ 185057 h 3831236"/>
              <a:gd name="connsiteX5" fmla="*/ 3984171 w 8547070"/>
              <a:gd name="connsiteY5" fmla="*/ 228600 h 3831236"/>
              <a:gd name="connsiteX6" fmla="*/ 3951514 w 8547070"/>
              <a:gd name="connsiteY6" fmla="*/ 272143 h 3831236"/>
              <a:gd name="connsiteX7" fmla="*/ 3907971 w 8547070"/>
              <a:gd name="connsiteY7" fmla="*/ 315686 h 3831236"/>
              <a:gd name="connsiteX8" fmla="*/ 3886200 w 8547070"/>
              <a:gd name="connsiteY8" fmla="*/ 359229 h 3831236"/>
              <a:gd name="connsiteX9" fmla="*/ 3864428 w 8547070"/>
              <a:gd name="connsiteY9" fmla="*/ 424543 h 3831236"/>
              <a:gd name="connsiteX10" fmla="*/ 3831771 w 8547070"/>
              <a:gd name="connsiteY10" fmla="*/ 468086 h 3831236"/>
              <a:gd name="connsiteX11" fmla="*/ 3810000 w 8547070"/>
              <a:gd name="connsiteY11" fmla="*/ 500743 h 3831236"/>
              <a:gd name="connsiteX12" fmla="*/ 3777342 w 8547070"/>
              <a:gd name="connsiteY12" fmla="*/ 533400 h 3831236"/>
              <a:gd name="connsiteX13" fmla="*/ 3712028 w 8547070"/>
              <a:gd name="connsiteY13" fmla="*/ 587829 h 3831236"/>
              <a:gd name="connsiteX14" fmla="*/ 3679371 w 8547070"/>
              <a:gd name="connsiteY14" fmla="*/ 620486 h 3831236"/>
              <a:gd name="connsiteX15" fmla="*/ 3592285 w 8547070"/>
              <a:gd name="connsiteY15" fmla="*/ 674914 h 3831236"/>
              <a:gd name="connsiteX16" fmla="*/ 3537857 w 8547070"/>
              <a:gd name="connsiteY16" fmla="*/ 729343 h 3831236"/>
              <a:gd name="connsiteX17" fmla="*/ 3516085 w 8547070"/>
              <a:gd name="connsiteY17" fmla="*/ 751114 h 3831236"/>
              <a:gd name="connsiteX18" fmla="*/ 3483428 w 8547070"/>
              <a:gd name="connsiteY18" fmla="*/ 772886 h 3831236"/>
              <a:gd name="connsiteX19" fmla="*/ 3374571 w 8547070"/>
              <a:gd name="connsiteY19" fmla="*/ 870857 h 3831236"/>
              <a:gd name="connsiteX20" fmla="*/ 3331028 w 8547070"/>
              <a:gd name="connsiteY20" fmla="*/ 892629 h 3831236"/>
              <a:gd name="connsiteX21" fmla="*/ 3254828 w 8547070"/>
              <a:gd name="connsiteY21" fmla="*/ 903514 h 3831236"/>
              <a:gd name="connsiteX22" fmla="*/ 3211285 w 8547070"/>
              <a:gd name="connsiteY22" fmla="*/ 925286 h 3831236"/>
              <a:gd name="connsiteX23" fmla="*/ 3178628 w 8547070"/>
              <a:gd name="connsiteY23" fmla="*/ 936171 h 3831236"/>
              <a:gd name="connsiteX24" fmla="*/ 3124200 w 8547070"/>
              <a:gd name="connsiteY24" fmla="*/ 957943 h 3831236"/>
              <a:gd name="connsiteX25" fmla="*/ 3058885 w 8547070"/>
              <a:gd name="connsiteY25" fmla="*/ 979714 h 3831236"/>
              <a:gd name="connsiteX26" fmla="*/ 2852057 w 8547070"/>
              <a:gd name="connsiteY26" fmla="*/ 990600 h 3831236"/>
              <a:gd name="connsiteX27" fmla="*/ 2764971 w 8547070"/>
              <a:gd name="connsiteY27" fmla="*/ 1001486 h 3831236"/>
              <a:gd name="connsiteX28" fmla="*/ 2732314 w 8547070"/>
              <a:gd name="connsiteY28" fmla="*/ 1012371 h 3831236"/>
              <a:gd name="connsiteX29" fmla="*/ 1415142 w 8547070"/>
              <a:gd name="connsiteY29" fmla="*/ 1001486 h 3831236"/>
              <a:gd name="connsiteX30" fmla="*/ 1338942 w 8547070"/>
              <a:gd name="connsiteY30" fmla="*/ 979714 h 3831236"/>
              <a:gd name="connsiteX31" fmla="*/ 1099457 w 8547070"/>
              <a:gd name="connsiteY31" fmla="*/ 990600 h 3831236"/>
              <a:gd name="connsiteX32" fmla="*/ 1055914 w 8547070"/>
              <a:gd name="connsiteY32" fmla="*/ 1012371 h 3831236"/>
              <a:gd name="connsiteX33" fmla="*/ 947057 w 8547070"/>
              <a:gd name="connsiteY33" fmla="*/ 1045029 h 3831236"/>
              <a:gd name="connsiteX34" fmla="*/ 881742 w 8547070"/>
              <a:gd name="connsiteY34" fmla="*/ 1066800 h 3831236"/>
              <a:gd name="connsiteX35" fmla="*/ 849085 w 8547070"/>
              <a:gd name="connsiteY35" fmla="*/ 1077686 h 3831236"/>
              <a:gd name="connsiteX36" fmla="*/ 816428 w 8547070"/>
              <a:gd name="connsiteY36" fmla="*/ 1088571 h 3831236"/>
              <a:gd name="connsiteX37" fmla="*/ 762000 w 8547070"/>
              <a:gd name="connsiteY37" fmla="*/ 1110343 h 3831236"/>
              <a:gd name="connsiteX38" fmla="*/ 707571 w 8547070"/>
              <a:gd name="connsiteY38" fmla="*/ 1121229 h 3831236"/>
              <a:gd name="connsiteX39" fmla="*/ 664028 w 8547070"/>
              <a:gd name="connsiteY39" fmla="*/ 1143000 h 3831236"/>
              <a:gd name="connsiteX40" fmla="*/ 598714 w 8547070"/>
              <a:gd name="connsiteY40" fmla="*/ 1186543 h 3831236"/>
              <a:gd name="connsiteX41" fmla="*/ 566057 w 8547070"/>
              <a:gd name="connsiteY41" fmla="*/ 1197429 h 3831236"/>
              <a:gd name="connsiteX42" fmla="*/ 511628 w 8547070"/>
              <a:gd name="connsiteY42" fmla="*/ 1240971 h 3831236"/>
              <a:gd name="connsiteX43" fmla="*/ 478971 w 8547070"/>
              <a:gd name="connsiteY43" fmla="*/ 1306286 h 3831236"/>
              <a:gd name="connsiteX44" fmla="*/ 468085 w 8547070"/>
              <a:gd name="connsiteY44" fmla="*/ 1349829 h 3831236"/>
              <a:gd name="connsiteX45" fmla="*/ 435428 w 8547070"/>
              <a:gd name="connsiteY45" fmla="*/ 1371600 h 3831236"/>
              <a:gd name="connsiteX46" fmla="*/ 391885 w 8547070"/>
              <a:gd name="connsiteY46" fmla="*/ 1415143 h 3831236"/>
              <a:gd name="connsiteX47" fmla="*/ 326571 w 8547070"/>
              <a:gd name="connsiteY47" fmla="*/ 1458686 h 3831236"/>
              <a:gd name="connsiteX48" fmla="*/ 293914 w 8547070"/>
              <a:gd name="connsiteY48" fmla="*/ 1491343 h 3831236"/>
              <a:gd name="connsiteX49" fmla="*/ 272142 w 8547070"/>
              <a:gd name="connsiteY49" fmla="*/ 1524000 h 3831236"/>
              <a:gd name="connsiteX50" fmla="*/ 239485 w 8547070"/>
              <a:gd name="connsiteY50" fmla="*/ 1567543 h 3831236"/>
              <a:gd name="connsiteX51" fmla="*/ 228600 w 8547070"/>
              <a:gd name="connsiteY51" fmla="*/ 1600200 h 3831236"/>
              <a:gd name="connsiteX52" fmla="*/ 185057 w 8547070"/>
              <a:gd name="connsiteY52" fmla="*/ 1676400 h 3831236"/>
              <a:gd name="connsiteX53" fmla="*/ 163285 w 8547070"/>
              <a:gd name="connsiteY53" fmla="*/ 1698171 h 3831236"/>
              <a:gd name="connsiteX54" fmla="*/ 152400 w 8547070"/>
              <a:gd name="connsiteY54" fmla="*/ 1730829 h 3831236"/>
              <a:gd name="connsiteX55" fmla="*/ 130628 w 8547070"/>
              <a:gd name="connsiteY55" fmla="*/ 2013857 h 3831236"/>
              <a:gd name="connsiteX56" fmla="*/ 108857 w 8547070"/>
              <a:gd name="connsiteY56" fmla="*/ 2046514 h 3831236"/>
              <a:gd name="connsiteX57" fmla="*/ 87085 w 8547070"/>
              <a:gd name="connsiteY57" fmla="*/ 2122714 h 3831236"/>
              <a:gd name="connsiteX58" fmla="*/ 65314 w 8547070"/>
              <a:gd name="connsiteY58" fmla="*/ 2198914 h 3831236"/>
              <a:gd name="connsiteX59" fmla="*/ 32657 w 8547070"/>
              <a:gd name="connsiteY59" fmla="*/ 2275114 h 3831236"/>
              <a:gd name="connsiteX60" fmla="*/ 21771 w 8547070"/>
              <a:gd name="connsiteY60" fmla="*/ 2318657 h 3831236"/>
              <a:gd name="connsiteX61" fmla="*/ 0 w 8547070"/>
              <a:gd name="connsiteY61" fmla="*/ 2383971 h 3831236"/>
              <a:gd name="connsiteX62" fmla="*/ 10885 w 8547070"/>
              <a:gd name="connsiteY62" fmla="*/ 2558143 h 3831236"/>
              <a:gd name="connsiteX63" fmla="*/ 32657 w 8547070"/>
              <a:gd name="connsiteY63" fmla="*/ 2590800 h 3831236"/>
              <a:gd name="connsiteX64" fmla="*/ 43542 w 8547070"/>
              <a:gd name="connsiteY64" fmla="*/ 3124200 h 3831236"/>
              <a:gd name="connsiteX65" fmla="*/ 54428 w 8547070"/>
              <a:gd name="connsiteY65" fmla="*/ 3156857 h 3831236"/>
              <a:gd name="connsiteX66" fmla="*/ 76200 w 8547070"/>
              <a:gd name="connsiteY66" fmla="*/ 3211286 h 3831236"/>
              <a:gd name="connsiteX67" fmla="*/ 108857 w 8547070"/>
              <a:gd name="connsiteY67" fmla="*/ 3309257 h 3831236"/>
              <a:gd name="connsiteX68" fmla="*/ 119742 w 8547070"/>
              <a:gd name="connsiteY68" fmla="*/ 3341914 h 3831236"/>
              <a:gd name="connsiteX69" fmla="*/ 141514 w 8547070"/>
              <a:gd name="connsiteY69" fmla="*/ 3385457 h 3831236"/>
              <a:gd name="connsiteX70" fmla="*/ 174171 w 8547070"/>
              <a:gd name="connsiteY70" fmla="*/ 3396343 h 3831236"/>
              <a:gd name="connsiteX71" fmla="*/ 206828 w 8547070"/>
              <a:gd name="connsiteY71" fmla="*/ 3418114 h 3831236"/>
              <a:gd name="connsiteX72" fmla="*/ 239485 w 8547070"/>
              <a:gd name="connsiteY72" fmla="*/ 3429000 h 3831236"/>
              <a:gd name="connsiteX73" fmla="*/ 272142 w 8547070"/>
              <a:gd name="connsiteY73" fmla="*/ 3450771 h 3831236"/>
              <a:gd name="connsiteX74" fmla="*/ 478971 w 8547070"/>
              <a:gd name="connsiteY74" fmla="*/ 3472543 h 3831236"/>
              <a:gd name="connsiteX75" fmla="*/ 522514 w 8547070"/>
              <a:gd name="connsiteY75" fmla="*/ 3483429 h 3831236"/>
              <a:gd name="connsiteX76" fmla="*/ 576942 w 8547070"/>
              <a:gd name="connsiteY76" fmla="*/ 3494314 h 3831236"/>
              <a:gd name="connsiteX77" fmla="*/ 620485 w 8547070"/>
              <a:gd name="connsiteY77" fmla="*/ 3516086 h 3831236"/>
              <a:gd name="connsiteX78" fmla="*/ 707571 w 8547070"/>
              <a:gd name="connsiteY78" fmla="*/ 3537857 h 3831236"/>
              <a:gd name="connsiteX79" fmla="*/ 783771 w 8547070"/>
              <a:gd name="connsiteY79" fmla="*/ 3570514 h 3831236"/>
              <a:gd name="connsiteX80" fmla="*/ 827314 w 8547070"/>
              <a:gd name="connsiteY80" fmla="*/ 3581400 h 3831236"/>
              <a:gd name="connsiteX81" fmla="*/ 870857 w 8547070"/>
              <a:gd name="connsiteY81" fmla="*/ 3603171 h 3831236"/>
              <a:gd name="connsiteX82" fmla="*/ 936171 w 8547070"/>
              <a:gd name="connsiteY82" fmla="*/ 3614057 h 3831236"/>
              <a:gd name="connsiteX83" fmla="*/ 1001485 w 8547070"/>
              <a:gd name="connsiteY83" fmla="*/ 3635829 h 3831236"/>
              <a:gd name="connsiteX84" fmla="*/ 1045028 w 8547070"/>
              <a:gd name="connsiteY84" fmla="*/ 3646714 h 3831236"/>
              <a:gd name="connsiteX85" fmla="*/ 1121228 w 8547070"/>
              <a:gd name="connsiteY85" fmla="*/ 3668486 h 3831236"/>
              <a:gd name="connsiteX86" fmla="*/ 1208314 w 8547070"/>
              <a:gd name="connsiteY86" fmla="*/ 3679371 h 3831236"/>
              <a:gd name="connsiteX87" fmla="*/ 3004457 w 8547070"/>
              <a:gd name="connsiteY87" fmla="*/ 3679371 h 3831236"/>
              <a:gd name="connsiteX88" fmla="*/ 3102428 w 8547070"/>
              <a:gd name="connsiteY88" fmla="*/ 3646714 h 3831236"/>
              <a:gd name="connsiteX89" fmla="*/ 3156857 w 8547070"/>
              <a:gd name="connsiteY89" fmla="*/ 3635829 h 3831236"/>
              <a:gd name="connsiteX90" fmla="*/ 3189514 w 8547070"/>
              <a:gd name="connsiteY90" fmla="*/ 3614057 h 3831236"/>
              <a:gd name="connsiteX91" fmla="*/ 3309257 w 8547070"/>
              <a:gd name="connsiteY91" fmla="*/ 3592286 h 3831236"/>
              <a:gd name="connsiteX92" fmla="*/ 3352800 w 8547070"/>
              <a:gd name="connsiteY92" fmla="*/ 3570514 h 3831236"/>
              <a:gd name="connsiteX93" fmla="*/ 3472542 w 8547070"/>
              <a:gd name="connsiteY93" fmla="*/ 3537857 h 3831236"/>
              <a:gd name="connsiteX94" fmla="*/ 3570514 w 8547070"/>
              <a:gd name="connsiteY94" fmla="*/ 3516086 h 3831236"/>
              <a:gd name="connsiteX95" fmla="*/ 3973285 w 8547070"/>
              <a:gd name="connsiteY95" fmla="*/ 3505200 h 3831236"/>
              <a:gd name="connsiteX96" fmla="*/ 4626428 w 8547070"/>
              <a:gd name="connsiteY96" fmla="*/ 3483429 h 3831236"/>
              <a:gd name="connsiteX97" fmla="*/ 6923314 w 8547070"/>
              <a:gd name="connsiteY97" fmla="*/ 3505200 h 3831236"/>
              <a:gd name="connsiteX98" fmla="*/ 6988628 w 8547070"/>
              <a:gd name="connsiteY98" fmla="*/ 3526971 h 3831236"/>
              <a:gd name="connsiteX99" fmla="*/ 7108371 w 8547070"/>
              <a:gd name="connsiteY99" fmla="*/ 3548743 h 3831236"/>
              <a:gd name="connsiteX100" fmla="*/ 7173685 w 8547070"/>
              <a:gd name="connsiteY100" fmla="*/ 3570514 h 3831236"/>
              <a:gd name="connsiteX101" fmla="*/ 7206342 w 8547070"/>
              <a:gd name="connsiteY101" fmla="*/ 3581400 h 3831236"/>
              <a:gd name="connsiteX102" fmla="*/ 7413171 w 8547070"/>
              <a:gd name="connsiteY102" fmla="*/ 3592286 h 3831236"/>
              <a:gd name="connsiteX103" fmla="*/ 7489371 w 8547070"/>
              <a:gd name="connsiteY103" fmla="*/ 3603171 h 3831236"/>
              <a:gd name="connsiteX104" fmla="*/ 7522028 w 8547070"/>
              <a:gd name="connsiteY104" fmla="*/ 3614057 h 3831236"/>
              <a:gd name="connsiteX105" fmla="*/ 7696200 w 8547070"/>
              <a:gd name="connsiteY105" fmla="*/ 3624943 h 3831236"/>
              <a:gd name="connsiteX106" fmla="*/ 7728857 w 8547070"/>
              <a:gd name="connsiteY106" fmla="*/ 3635829 h 3831236"/>
              <a:gd name="connsiteX107" fmla="*/ 7957457 w 8547070"/>
              <a:gd name="connsiteY107" fmla="*/ 3624943 h 3831236"/>
              <a:gd name="connsiteX108" fmla="*/ 8022771 w 8547070"/>
              <a:gd name="connsiteY108" fmla="*/ 3603171 h 3831236"/>
              <a:gd name="connsiteX109" fmla="*/ 8098971 w 8547070"/>
              <a:gd name="connsiteY109" fmla="*/ 3581400 h 3831236"/>
              <a:gd name="connsiteX110" fmla="*/ 8142514 w 8547070"/>
              <a:gd name="connsiteY110" fmla="*/ 3570514 h 3831236"/>
              <a:gd name="connsiteX111" fmla="*/ 8175171 w 8547070"/>
              <a:gd name="connsiteY111" fmla="*/ 3559629 h 3831236"/>
              <a:gd name="connsiteX112" fmla="*/ 8273142 w 8547070"/>
              <a:gd name="connsiteY112" fmla="*/ 3548743 h 3831236"/>
              <a:gd name="connsiteX113" fmla="*/ 8349342 w 8547070"/>
              <a:gd name="connsiteY113" fmla="*/ 3537857 h 3831236"/>
              <a:gd name="connsiteX114" fmla="*/ 8392885 w 8547070"/>
              <a:gd name="connsiteY114" fmla="*/ 3494314 h 3831236"/>
              <a:gd name="connsiteX115" fmla="*/ 8447314 w 8547070"/>
              <a:gd name="connsiteY115" fmla="*/ 3450771 h 3831236"/>
              <a:gd name="connsiteX116" fmla="*/ 8490857 w 8547070"/>
              <a:gd name="connsiteY116" fmla="*/ 3385457 h 3831236"/>
              <a:gd name="connsiteX117" fmla="*/ 8501742 w 8547070"/>
              <a:gd name="connsiteY117" fmla="*/ 3341914 h 3831236"/>
              <a:gd name="connsiteX118" fmla="*/ 8523514 w 8547070"/>
              <a:gd name="connsiteY118" fmla="*/ 3309257 h 3831236"/>
              <a:gd name="connsiteX119" fmla="*/ 8490857 w 8547070"/>
              <a:gd name="connsiteY119" fmla="*/ 2917371 h 3831236"/>
              <a:gd name="connsiteX120" fmla="*/ 8479971 w 8547070"/>
              <a:gd name="connsiteY120" fmla="*/ 2884714 h 3831236"/>
              <a:gd name="connsiteX121" fmla="*/ 8458200 w 8547070"/>
              <a:gd name="connsiteY121" fmla="*/ 2852057 h 3831236"/>
              <a:gd name="connsiteX122" fmla="*/ 8425542 w 8547070"/>
              <a:gd name="connsiteY122" fmla="*/ 2743200 h 3831236"/>
              <a:gd name="connsiteX123" fmla="*/ 8414657 w 8547070"/>
              <a:gd name="connsiteY123" fmla="*/ 2710543 h 3831236"/>
              <a:gd name="connsiteX124" fmla="*/ 8392885 w 8547070"/>
              <a:gd name="connsiteY124" fmla="*/ 2688771 h 3831236"/>
              <a:gd name="connsiteX125" fmla="*/ 8382000 w 8547070"/>
              <a:gd name="connsiteY125" fmla="*/ 2656114 h 3831236"/>
              <a:gd name="connsiteX126" fmla="*/ 8338457 w 8547070"/>
              <a:gd name="connsiteY126" fmla="*/ 2590800 h 3831236"/>
              <a:gd name="connsiteX127" fmla="*/ 8316685 w 8547070"/>
              <a:gd name="connsiteY127" fmla="*/ 2525486 h 3831236"/>
              <a:gd name="connsiteX128" fmla="*/ 8305800 w 8547070"/>
              <a:gd name="connsiteY128" fmla="*/ 2481943 h 3831236"/>
              <a:gd name="connsiteX129" fmla="*/ 8284028 w 8547070"/>
              <a:gd name="connsiteY129" fmla="*/ 2449286 h 3831236"/>
              <a:gd name="connsiteX130" fmla="*/ 8273142 w 8547070"/>
              <a:gd name="connsiteY130" fmla="*/ 2416629 h 3831236"/>
              <a:gd name="connsiteX131" fmla="*/ 8240485 w 8547070"/>
              <a:gd name="connsiteY131" fmla="*/ 2264229 h 3831236"/>
              <a:gd name="connsiteX132" fmla="*/ 8284028 w 8547070"/>
              <a:gd name="connsiteY132" fmla="*/ 1480457 h 3831236"/>
              <a:gd name="connsiteX133" fmla="*/ 8294914 w 8547070"/>
              <a:gd name="connsiteY133" fmla="*/ 1447800 h 3831236"/>
              <a:gd name="connsiteX134" fmla="*/ 8305800 w 8547070"/>
              <a:gd name="connsiteY134" fmla="*/ 1415143 h 3831236"/>
              <a:gd name="connsiteX135" fmla="*/ 8327571 w 8547070"/>
              <a:gd name="connsiteY135" fmla="*/ 1382486 h 3831236"/>
              <a:gd name="connsiteX136" fmla="*/ 8349342 w 8547070"/>
              <a:gd name="connsiteY136" fmla="*/ 1099457 h 3831236"/>
              <a:gd name="connsiteX137" fmla="*/ 8316685 w 8547070"/>
              <a:gd name="connsiteY137" fmla="*/ 478971 h 3831236"/>
              <a:gd name="connsiteX138" fmla="*/ 8273142 w 8547070"/>
              <a:gd name="connsiteY138" fmla="*/ 391886 h 3831236"/>
              <a:gd name="connsiteX139" fmla="*/ 8218714 w 8547070"/>
              <a:gd name="connsiteY139" fmla="*/ 293914 h 3831236"/>
              <a:gd name="connsiteX140" fmla="*/ 8186057 w 8547070"/>
              <a:gd name="connsiteY140" fmla="*/ 228600 h 3831236"/>
              <a:gd name="connsiteX141" fmla="*/ 8164285 w 8547070"/>
              <a:gd name="connsiteY141" fmla="*/ 206829 h 3831236"/>
              <a:gd name="connsiteX142" fmla="*/ 8098971 w 8547070"/>
              <a:gd name="connsiteY142" fmla="*/ 185057 h 3831236"/>
              <a:gd name="connsiteX143" fmla="*/ 8066314 w 8547070"/>
              <a:gd name="connsiteY143" fmla="*/ 163286 h 3831236"/>
              <a:gd name="connsiteX144" fmla="*/ 7935685 w 8547070"/>
              <a:gd name="connsiteY144" fmla="*/ 130629 h 3831236"/>
              <a:gd name="connsiteX145" fmla="*/ 7870371 w 8547070"/>
              <a:gd name="connsiteY145" fmla="*/ 108857 h 3831236"/>
              <a:gd name="connsiteX146" fmla="*/ 7837714 w 8547070"/>
              <a:gd name="connsiteY146" fmla="*/ 97971 h 3831236"/>
              <a:gd name="connsiteX147" fmla="*/ 7794171 w 8547070"/>
              <a:gd name="connsiteY147" fmla="*/ 87086 h 3831236"/>
              <a:gd name="connsiteX148" fmla="*/ 7728857 w 8547070"/>
              <a:gd name="connsiteY148" fmla="*/ 65314 h 3831236"/>
              <a:gd name="connsiteX149" fmla="*/ 7609114 w 8547070"/>
              <a:gd name="connsiteY149" fmla="*/ 43543 h 3831236"/>
              <a:gd name="connsiteX150" fmla="*/ 7522028 w 8547070"/>
              <a:gd name="connsiteY150" fmla="*/ 10886 h 3831236"/>
              <a:gd name="connsiteX151" fmla="*/ 7489371 w 8547070"/>
              <a:gd name="connsiteY151" fmla="*/ 0 h 3831236"/>
              <a:gd name="connsiteX152" fmla="*/ 7108371 w 8547070"/>
              <a:gd name="connsiteY152" fmla="*/ 10886 h 3831236"/>
              <a:gd name="connsiteX153" fmla="*/ 7032171 w 8547070"/>
              <a:gd name="connsiteY153" fmla="*/ 32657 h 3831236"/>
              <a:gd name="connsiteX154" fmla="*/ 4114800 w 8547070"/>
              <a:gd name="connsiteY154" fmla="*/ 43543 h 383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8547070" h="3831236">
                <a:moveTo>
                  <a:pt x="4114800" y="43543"/>
                </a:moveTo>
                <a:cubicBezTo>
                  <a:pt x="4100286" y="54429"/>
                  <a:pt x="4084911" y="64253"/>
                  <a:pt x="4071257" y="76200"/>
                </a:cubicBezTo>
                <a:cubicBezTo>
                  <a:pt x="4055809" y="89717"/>
                  <a:pt x="4027714" y="119743"/>
                  <a:pt x="4027714" y="119743"/>
                </a:cubicBezTo>
                <a:cubicBezTo>
                  <a:pt x="4024085" y="130629"/>
                  <a:pt x="4021960" y="142137"/>
                  <a:pt x="4016828" y="152400"/>
                </a:cubicBezTo>
                <a:cubicBezTo>
                  <a:pt x="4010977" y="164102"/>
                  <a:pt x="4000211" y="173032"/>
                  <a:pt x="3995057" y="185057"/>
                </a:cubicBezTo>
                <a:cubicBezTo>
                  <a:pt x="3989164" y="198808"/>
                  <a:pt x="3990862" y="215218"/>
                  <a:pt x="3984171" y="228600"/>
                </a:cubicBezTo>
                <a:cubicBezTo>
                  <a:pt x="3976057" y="244827"/>
                  <a:pt x="3963461" y="258489"/>
                  <a:pt x="3951514" y="272143"/>
                </a:cubicBezTo>
                <a:cubicBezTo>
                  <a:pt x="3937997" y="287591"/>
                  <a:pt x="3917151" y="297327"/>
                  <a:pt x="3907971" y="315686"/>
                </a:cubicBezTo>
                <a:cubicBezTo>
                  <a:pt x="3900714" y="330200"/>
                  <a:pt x="3892227" y="344162"/>
                  <a:pt x="3886200" y="359229"/>
                </a:cubicBezTo>
                <a:cubicBezTo>
                  <a:pt x="3877677" y="380537"/>
                  <a:pt x="3878197" y="406184"/>
                  <a:pt x="3864428" y="424543"/>
                </a:cubicBezTo>
                <a:cubicBezTo>
                  <a:pt x="3853542" y="439057"/>
                  <a:pt x="3842316" y="453322"/>
                  <a:pt x="3831771" y="468086"/>
                </a:cubicBezTo>
                <a:cubicBezTo>
                  <a:pt x="3824167" y="478732"/>
                  <a:pt x="3818376" y="490693"/>
                  <a:pt x="3810000" y="500743"/>
                </a:cubicBezTo>
                <a:cubicBezTo>
                  <a:pt x="3800144" y="512570"/>
                  <a:pt x="3787361" y="521711"/>
                  <a:pt x="3777342" y="533400"/>
                </a:cubicBezTo>
                <a:cubicBezTo>
                  <a:pt x="3729891" y="588759"/>
                  <a:pt x="3766899" y="569538"/>
                  <a:pt x="3712028" y="587829"/>
                </a:cubicBezTo>
                <a:cubicBezTo>
                  <a:pt x="3701142" y="598715"/>
                  <a:pt x="3691687" y="611249"/>
                  <a:pt x="3679371" y="620486"/>
                </a:cubicBezTo>
                <a:cubicBezTo>
                  <a:pt x="3670426" y="627195"/>
                  <a:pt x="3607485" y="661614"/>
                  <a:pt x="3592285" y="674914"/>
                </a:cubicBezTo>
                <a:cubicBezTo>
                  <a:pt x="3572976" y="691810"/>
                  <a:pt x="3556000" y="711200"/>
                  <a:pt x="3537857" y="729343"/>
                </a:cubicBezTo>
                <a:cubicBezTo>
                  <a:pt x="3530600" y="736600"/>
                  <a:pt x="3524624" y="745421"/>
                  <a:pt x="3516085" y="751114"/>
                </a:cubicBezTo>
                <a:cubicBezTo>
                  <a:pt x="3505199" y="758371"/>
                  <a:pt x="3493206" y="764194"/>
                  <a:pt x="3483428" y="772886"/>
                </a:cubicBezTo>
                <a:cubicBezTo>
                  <a:pt x="3427184" y="822881"/>
                  <a:pt x="3429842" y="836313"/>
                  <a:pt x="3374571" y="870857"/>
                </a:cubicBezTo>
                <a:cubicBezTo>
                  <a:pt x="3360810" y="879458"/>
                  <a:pt x="3346684" y="888359"/>
                  <a:pt x="3331028" y="892629"/>
                </a:cubicBezTo>
                <a:cubicBezTo>
                  <a:pt x="3306274" y="899380"/>
                  <a:pt x="3280228" y="899886"/>
                  <a:pt x="3254828" y="903514"/>
                </a:cubicBezTo>
                <a:cubicBezTo>
                  <a:pt x="3240314" y="910771"/>
                  <a:pt x="3226201" y="918894"/>
                  <a:pt x="3211285" y="925286"/>
                </a:cubicBezTo>
                <a:cubicBezTo>
                  <a:pt x="3200738" y="929806"/>
                  <a:pt x="3189372" y="932142"/>
                  <a:pt x="3178628" y="936171"/>
                </a:cubicBezTo>
                <a:cubicBezTo>
                  <a:pt x="3160332" y="943032"/>
                  <a:pt x="3142564" y="951265"/>
                  <a:pt x="3124200" y="957943"/>
                </a:cubicBezTo>
                <a:cubicBezTo>
                  <a:pt x="3102632" y="965786"/>
                  <a:pt x="3081671" y="976980"/>
                  <a:pt x="3058885" y="979714"/>
                </a:cubicBezTo>
                <a:cubicBezTo>
                  <a:pt x="2990339" y="987940"/>
                  <a:pt x="2921000" y="986971"/>
                  <a:pt x="2852057" y="990600"/>
                </a:cubicBezTo>
                <a:cubicBezTo>
                  <a:pt x="2823028" y="994229"/>
                  <a:pt x="2793754" y="996253"/>
                  <a:pt x="2764971" y="1001486"/>
                </a:cubicBezTo>
                <a:cubicBezTo>
                  <a:pt x="2753682" y="1003539"/>
                  <a:pt x="2743788" y="1012371"/>
                  <a:pt x="2732314" y="1012371"/>
                </a:cubicBezTo>
                <a:lnTo>
                  <a:pt x="1415142" y="1001486"/>
                </a:lnTo>
                <a:cubicBezTo>
                  <a:pt x="1399742" y="996352"/>
                  <a:pt x="1352611" y="979714"/>
                  <a:pt x="1338942" y="979714"/>
                </a:cubicBezTo>
                <a:cubicBezTo>
                  <a:pt x="1259031" y="979714"/>
                  <a:pt x="1179285" y="986971"/>
                  <a:pt x="1099457" y="990600"/>
                </a:cubicBezTo>
                <a:cubicBezTo>
                  <a:pt x="1084943" y="997857"/>
                  <a:pt x="1070981" y="1006344"/>
                  <a:pt x="1055914" y="1012371"/>
                </a:cubicBezTo>
                <a:cubicBezTo>
                  <a:pt x="978943" y="1043160"/>
                  <a:pt x="1011210" y="1025783"/>
                  <a:pt x="947057" y="1045029"/>
                </a:cubicBezTo>
                <a:cubicBezTo>
                  <a:pt x="925076" y="1051623"/>
                  <a:pt x="903514" y="1059543"/>
                  <a:pt x="881742" y="1066800"/>
                </a:cubicBezTo>
                <a:lnTo>
                  <a:pt x="849085" y="1077686"/>
                </a:lnTo>
                <a:cubicBezTo>
                  <a:pt x="838199" y="1081314"/>
                  <a:pt x="827082" y="1084309"/>
                  <a:pt x="816428" y="1088571"/>
                </a:cubicBezTo>
                <a:cubicBezTo>
                  <a:pt x="798285" y="1095828"/>
                  <a:pt x="780716" y="1104728"/>
                  <a:pt x="762000" y="1110343"/>
                </a:cubicBezTo>
                <a:cubicBezTo>
                  <a:pt x="744278" y="1115660"/>
                  <a:pt x="725714" y="1117600"/>
                  <a:pt x="707571" y="1121229"/>
                </a:cubicBezTo>
                <a:cubicBezTo>
                  <a:pt x="693057" y="1128486"/>
                  <a:pt x="677943" y="1134651"/>
                  <a:pt x="664028" y="1143000"/>
                </a:cubicBezTo>
                <a:cubicBezTo>
                  <a:pt x="641591" y="1156462"/>
                  <a:pt x="623537" y="1178268"/>
                  <a:pt x="598714" y="1186543"/>
                </a:cubicBezTo>
                <a:cubicBezTo>
                  <a:pt x="587828" y="1190172"/>
                  <a:pt x="576320" y="1192297"/>
                  <a:pt x="566057" y="1197429"/>
                </a:cubicBezTo>
                <a:cubicBezTo>
                  <a:pt x="547199" y="1206858"/>
                  <a:pt x="525127" y="1224097"/>
                  <a:pt x="511628" y="1240971"/>
                </a:cubicBezTo>
                <a:cubicBezTo>
                  <a:pt x="490426" y="1267473"/>
                  <a:pt x="487913" y="1274990"/>
                  <a:pt x="478971" y="1306286"/>
                </a:cubicBezTo>
                <a:cubicBezTo>
                  <a:pt x="474861" y="1320671"/>
                  <a:pt x="476384" y="1337381"/>
                  <a:pt x="468085" y="1349829"/>
                </a:cubicBezTo>
                <a:cubicBezTo>
                  <a:pt x="460828" y="1360715"/>
                  <a:pt x="445361" y="1363086"/>
                  <a:pt x="435428" y="1371600"/>
                </a:cubicBezTo>
                <a:cubicBezTo>
                  <a:pt x="419843" y="1384958"/>
                  <a:pt x="407913" y="1402320"/>
                  <a:pt x="391885" y="1415143"/>
                </a:cubicBezTo>
                <a:cubicBezTo>
                  <a:pt x="371453" y="1431489"/>
                  <a:pt x="345073" y="1440184"/>
                  <a:pt x="326571" y="1458686"/>
                </a:cubicBezTo>
                <a:cubicBezTo>
                  <a:pt x="315685" y="1469572"/>
                  <a:pt x="303769" y="1479517"/>
                  <a:pt x="293914" y="1491343"/>
                </a:cubicBezTo>
                <a:cubicBezTo>
                  <a:pt x="285538" y="1501394"/>
                  <a:pt x="279746" y="1513354"/>
                  <a:pt x="272142" y="1524000"/>
                </a:cubicBezTo>
                <a:cubicBezTo>
                  <a:pt x="261597" y="1538763"/>
                  <a:pt x="250371" y="1553029"/>
                  <a:pt x="239485" y="1567543"/>
                </a:cubicBezTo>
                <a:cubicBezTo>
                  <a:pt x="235857" y="1578429"/>
                  <a:pt x="233120" y="1589653"/>
                  <a:pt x="228600" y="1600200"/>
                </a:cubicBezTo>
                <a:cubicBezTo>
                  <a:pt x="218287" y="1624264"/>
                  <a:pt x="201874" y="1655379"/>
                  <a:pt x="185057" y="1676400"/>
                </a:cubicBezTo>
                <a:cubicBezTo>
                  <a:pt x="178646" y="1684414"/>
                  <a:pt x="170542" y="1690914"/>
                  <a:pt x="163285" y="1698171"/>
                </a:cubicBezTo>
                <a:cubicBezTo>
                  <a:pt x="159657" y="1709057"/>
                  <a:pt x="153581" y="1719415"/>
                  <a:pt x="152400" y="1730829"/>
                </a:cubicBezTo>
                <a:cubicBezTo>
                  <a:pt x="142664" y="1824948"/>
                  <a:pt x="183114" y="1935127"/>
                  <a:pt x="130628" y="2013857"/>
                </a:cubicBezTo>
                <a:lnTo>
                  <a:pt x="108857" y="2046514"/>
                </a:lnTo>
                <a:cubicBezTo>
                  <a:pt x="74812" y="2182689"/>
                  <a:pt x="118330" y="2013356"/>
                  <a:pt x="87085" y="2122714"/>
                </a:cubicBezTo>
                <a:cubicBezTo>
                  <a:pt x="79192" y="2150341"/>
                  <a:pt x="76502" y="2172808"/>
                  <a:pt x="65314" y="2198914"/>
                </a:cubicBezTo>
                <a:cubicBezTo>
                  <a:pt x="40429" y="2256977"/>
                  <a:pt x="47246" y="2224052"/>
                  <a:pt x="32657" y="2275114"/>
                </a:cubicBezTo>
                <a:cubicBezTo>
                  <a:pt x="28547" y="2289499"/>
                  <a:pt x="26070" y="2304327"/>
                  <a:pt x="21771" y="2318657"/>
                </a:cubicBezTo>
                <a:cubicBezTo>
                  <a:pt x="15177" y="2340638"/>
                  <a:pt x="0" y="2383971"/>
                  <a:pt x="0" y="2383971"/>
                </a:cubicBezTo>
                <a:cubicBezTo>
                  <a:pt x="3628" y="2442028"/>
                  <a:pt x="1813" y="2500684"/>
                  <a:pt x="10885" y="2558143"/>
                </a:cubicBezTo>
                <a:cubicBezTo>
                  <a:pt x="12925" y="2571066"/>
                  <a:pt x="31903" y="2577739"/>
                  <a:pt x="32657" y="2590800"/>
                </a:cubicBezTo>
                <a:cubicBezTo>
                  <a:pt x="42900" y="2768342"/>
                  <a:pt x="36707" y="2946494"/>
                  <a:pt x="43542" y="3124200"/>
                </a:cubicBezTo>
                <a:cubicBezTo>
                  <a:pt x="43983" y="3135666"/>
                  <a:pt x="50399" y="3146113"/>
                  <a:pt x="54428" y="3156857"/>
                </a:cubicBezTo>
                <a:cubicBezTo>
                  <a:pt x="61289" y="3175153"/>
                  <a:pt x="69522" y="3192922"/>
                  <a:pt x="76200" y="3211286"/>
                </a:cubicBezTo>
                <a:cubicBezTo>
                  <a:pt x="87964" y="3243637"/>
                  <a:pt x="97971" y="3276600"/>
                  <a:pt x="108857" y="3309257"/>
                </a:cubicBezTo>
                <a:cubicBezTo>
                  <a:pt x="112485" y="3320143"/>
                  <a:pt x="114610" y="3331651"/>
                  <a:pt x="119742" y="3341914"/>
                </a:cubicBezTo>
                <a:cubicBezTo>
                  <a:pt x="126999" y="3356428"/>
                  <a:pt x="130039" y="3373982"/>
                  <a:pt x="141514" y="3385457"/>
                </a:cubicBezTo>
                <a:cubicBezTo>
                  <a:pt x="149628" y="3393571"/>
                  <a:pt x="163908" y="3391211"/>
                  <a:pt x="174171" y="3396343"/>
                </a:cubicBezTo>
                <a:cubicBezTo>
                  <a:pt x="185873" y="3402194"/>
                  <a:pt x="195126" y="3412263"/>
                  <a:pt x="206828" y="3418114"/>
                </a:cubicBezTo>
                <a:cubicBezTo>
                  <a:pt x="217091" y="3423246"/>
                  <a:pt x="229222" y="3423868"/>
                  <a:pt x="239485" y="3429000"/>
                </a:cubicBezTo>
                <a:cubicBezTo>
                  <a:pt x="251187" y="3434851"/>
                  <a:pt x="259270" y="3448431"/>
                  <a:pt x="272142" y="3450771"/>
                </a:cubicBezTo>
                <a:cubicBezTo>
                  <a:pt x="340348" y="3463172"/>
                  <a:pt x="478971" y="3472543"/>
                  <a:pt x="478971" y="3472543"/>
                </a:cubicBezTo>
                <a:cubicBezTo>
                  <a:pt x="493485" y="3476172"/>
                  <a:pt x="507909" y="3480184"/>
                  <a:pt x="522514" y="3483429"/>
                </a:cubicBezTo>
                <a:cubicBezTo>
                  <a:pt x="540575" y="3487443"/>
                  <a:pt x="559390" y="3488463"/>
                  <a:pt x="576942" y="3494314"/>
                </a:cubicBezTo>
                <a:cubicBezTo>
                  <a:pt x="592337" y="3499446"/>
                  <a:pt x="605090" y="3510954"/>
                  <a:pt x="620485" y="3516086"/>
                </a:cubicBezTo>
                <a:cubicBezTo>
                  <a:pt x="648872" y="3525548"/>
                  <a:pt x="680808" y="3524475"/>
                  <a:pt x="707571" y="3537857"/>
                </a:cubicBezTo>
                <a:cubicBezTo>
                  <a:pt x="746281" y="3557213"/>
                  <a:pt x="746393" y="3559835"/>
                  <a:pt x="783771" y="3570514"/>
                </a:cubicBezTo>
                <a:cubicBezTo>
                  <a:pt x="798156" y="3574624"/>
                  <a:pt x="813306" y="3576147"/>
                  <a:pt x="827314" y="3581400"/>
                </a:cubicBezTo>
                <a:cubicBezTo>
                  <a:pt x="842508" y="3587098"/>
                  <a:pt x="855314" y="3598508"/>
                  <a:pt x="870857" y="3603171"/>
                </a:cubicBezTo>
                <a:cubicBezTo>
                  <a:pt x="891998" y="3609513"/>
                  <a:pt x="914758" y="3608704"/>
                  <a:pt x="936171" y="3614057"/>
                </a:cubicBezTo>
                <a:cubicBezTo>
                  <a:pt x="958435" y="3619623"/>
                  <a:pt x="979221" y="3630263"/>
                  <a:pt x="1001485" y="3635829"/>
                </a:cubicBezTo>
                <a:cubicBezTo>
                  <a:pt x="1015999" y="3639457"/>
                  <a:pt x="1030643" y="3642604"/>
                  <a:pt x="1045028" y="3646714"/>
                </a:cubicBezTo>
                <a:cubicBezTo>
                  <a:pt x="1081268" y="3657068"/>
                  <a:pt x="1080388" y="3661679"/>
                  <a:pt x="1121228" y="3668486"/>
                </a:cubicBezTo>
                <a:cubicBezTo>
                  <a:pt x="1150085" y="3673295"/>
                  <a:pt x="1179285" y="3675743"/>
                  <a:pt x="1208314" y="3679371"/>
                </a:cubicBezTo>
                <a:cubicBezTo>
                  <a:pt x="1815759" y="3831236"/>
                  <a:pt x="1348805" y="3718328"/>
                  <a:pt x="3004457" y="3679371"/>
                </a:cubicBezTo>
                <a:cubicBezTo>
                  <a:pt x="3038871" y="3678561"/>
                  <a:pt x="3069329" y="3656171"/>
                  <a:pt x="3102428" y="3646714"/>
                </a:cubicBezTo>
                <a:cubicBezTo>
                  <a:pt x="3120218" y="3641631"/>
                  <a:pt x="3138714" y="3639457"/>
                  <a:pt x="3156857" y="3635829"/>
                </a:cubicBezTo>
                <a:cubicBezTo>
                  <a:pt x="3167743" y="3628572"/>
                  <a:pt x="3176892" y="3617499"/>
                  <a:pt x="3189514" y="3614057"/>
                </a:cubicBezTo>
                <a:cubicBezTo>
                  <a:pt x="3287190" y="3587417"/>
                  <a:pt x="3249159" y="3618042"/>
                  <a:pt x="3309257" y="3592286"/>
                </a:cubicBezTo>
                <a:cubicBezTo>
                  <a:pt x="3324173" y="3585894"/>
                  <a:pt x="3337884" y="3576906"/>
                  <a:pt x="3352800" y="3570514"/>
                </a:cubicBezTo>
                <a:cubicBezTo>
                  <a:pt x="3380592" y="3558603"/>
                  <a:pt x="3461035" y="3540414"/>
                  <a:pt x="3472542" y="3537857"/>
                </a:cubicBezTo>
                <a:cubicBezTo>
                  <a:pt x="3505199" y="3530600"/>
                  <a:pt x="3537131" y="3518263"/>
                  <a:pt x="3570514" y="3516086"/>
                </a:cubicBezTo>
                <a:cubicBezTo>
                  <a:pt x="3704535" y="3507346"/>
                  <a:pt x="3839028" y="3508829"/>
                  <a:pt x="3973285" y="3505200"/>
                </a:cubicBezTo>
                <a:cubicBezTo>
                  <a:pt x="4223255" y="3490495"/>
                  <a:pt x="4326126" y="3482247"/>
                  <a:pt x="4626428" y="3483429"/>
                </a:cubicBezTo>
                <a:lnTo>
                  <a:pt x="6923314" y="3505200"/>
                </a:lnTo>
                <a:cubicBezTo>
                  <a:pt x="6945085" y="3512457"/>
                  <a:pt x="6965991" y="3523198"/>
                  <a:pt x="6988628" y="3526971"/>
                </a:cubicBezTo>
                <a:cubicBezTo>
                  <a:pt x="7009966" y="3530528"/>
                  <a:pt x="7084462" y="3542222"/>
                  <a:pt x="7108371" y="3548743"/>
                </a:cubicBezTo>
                <a:cubicBezTo>
                  <a:pt x="7130511" y="3554781"/>
                  <a:pt x="7151914" y="3563257"/>
                  <a:pt x="7173685" y="3570514"/>
                </a:cubicBezTo>
                <a:cubicBezTo>
                  <a:pt x="7184571" y="3574143"/>
                  <a:pt x="7194883" y="3580797"/>
                  <a:pt x="7206342" y="3581400"/>
                </a:cubicBezTo>
                <a:lnTo>
                  <a:pt x="7413171" y="3592286"/>
                </a:lnTo>
                <a:cubicBezTo>
                  <a:pt x="7438571" y="3595914"/>
                  <a:pt x="7464211" y="3598139"/>
                  <a:pt x="7489371" y="3603171"/>
                </a:cubicBezTo>
                <a:cubicBezTo>
                  <a:pt x="7500623" y="3605421"/>
                  <a:pt x="7510617" y="3612856"/>
                  <a:pt x="7522028" y="3614057"/>
                </a:cubicBezTo>
                <a:cubicBezTo>
                  <a:pt x="7579879" y="3620147"/>
                  <a:pt x="7638143" y="3621314"/>
                  <a:pt x="7696200" y="3624943"/>
                </a:cubicBezTo>
                <a:cubicBezTo>
                  <a:pt x="7707086" y="3628572"/>
                  <a:pt x="7717382" y="3635829"/>
                  <a:pt x="7728857" y="3635829"/>
                </a:cubicBezTo>
                <a:cubicBezTo>
                  <a:pt x="7805143" y="3635829"/>
                  <a:pt x="7881637" y="3633368"/>
                  <a:pt x="7957457" y="3624943"/>
                </a:cubicBezTo>
                <a:cubicBezTo>
                  <a:pt x="7980266" y="3622409"/>
                  <a:pt x="8000507" y="3608737"/>
                  <a:pt x="8022771" y="3603171"/>
                </a:cubicBezTo>
                <a:cubicBezTo>
                  <a:pt x="8158841" y="3569156"/>
                  <a:pt x="7989694" y="3612623"/>
                  <a:pt x="8098971" y="3581400"/>
                </a:cubicBezTo>
                <a:cubicBezTo>
                  <a:pt x="8113356" y="3577290"/>
                  <a:pt x="8128129" y="3574624"/>
                  <a:pt x="8142514" y="3570514"/>
                </a:cubicBezTo>
                <a:cubicBezTo>
                  <a:pt x="8153547" y="3567362"/>
                  <a:pt x="8163853" y="3561515"/>
                  <a:pt x="8175171" y="3559629"/>
                </a:cubicBezTo>
                <a:cubicBezTo>
                  <a:pt x="8207582" y="3554227"/>
                  <a:pt x="8240538" y="3552819"/>
                  <a:pt x="8273142" y="3548743"/>
                </a:cubicBezTo>
                <a:cubicBezTo>
                  <a:pt x="8298602" y="3545560"/>
                  <a:pt x="8323942" y="3541486"/>
                  <a:pt x="8349342" y="3537857"/>
                </a:cubicBezTo>
                <a:cubicBezTo>
                  <a:pt x="8407402" y="3518504"/>
                  <a:pt x="8363856" y="3542696"/>
                  <a:pt x="8392885" y="3494314"/>
                </a:cubicBezTo>
                <a:cubicBezTo>
                  <a:pt x="8403224" y="3477082"/>
                  <a:pt x="8432485" y="3460658"/>
                  <a:pt x="8447314" y="3450771"/>
                </a:cubicBezTo>
                <a:cubicBezTo>
                  <a:pt x="8481304" y="3348803"/>
                  <a:pt x="8425620" y="3499624"/>
                  <a:pt x="8490857" y="3385457"/>
                </a:cubicBezTo>
                <a:cubicBezTo>
                  <a:pt x="8498280" y="3372467"/>
                  <a:pt x="8495849" y="3355665"/>
                  <a:pt x="8501742" y="3341914"/>
                </a:cubicBezTo>
                <a:cubicBezTo>
                  <a:pt x="8506896" y="3329889"/>
                  <a:pt x="8516257" y="3320143"/>
                  <a:pt x="8523514" y="3309257"/>
                </a:cubicBezTo>
                <a:cubicBezTo>
                  <a:pt x="8511864" y="2959768"/>
                  <a:pt x="8547070" y="3086011"/>
                  <a:pt x="8490857" y="2917371"/>
                </a:cubicBezTo>
                <a:cubicBezTo>
                  <a:pt x="8487228" y="2906485"/>
                  <a:pt x="8486336" y="2894261"/>
                  <a:pt x="8479971" y="2884714"/>
                </a:cubicBezTo>
                <a:lnTo>
                  <a:pt x="8458200" y="2852057"/>
                </a:lnTo>
                <a:cubicBezTo>
                  <a:pt x="8441746" y="2786244"/>
                  <a:pt x="8452048" y="2822717"/>
                  <a:pt x="8425542" y="2743200"/>
                </a:cubicBezTo>
                <a:cubicBezTo>
                  <a:pt x="8421913" y="2732314"/>
                  <a:pt x="8422771" y="2718657"/>
                  <a:pt x="8414657" y="2710543"/>
                </a:cubicBezTo>
                <a:lnTo>
                  <a:pt x="8392885" y="2688771"/>
                </a:lnTo>
                <a:cubicBezTo>
                  <a:pt x="8389257" y="2677885"/>
                  <a:pt x="8387904" y="2665953"/>
                  <a:pt x="8382000" y="2656114"/>
                </a:cubicBezTo>
                <a:cubicBezTo>
                  <a:pt x="8332156" y="2573042"/>
                  <a:pt x="8391059" y="2722306"/>
                  <a:pt x="8338457" y="2590800"/>
                </a:cubicBezTo>
                <a:cubicBezTo>
                  <a:pt x="8329934" y="2569492"/>
                  <a:pt x="8322251" y="2547750"/>
                  <a:pt x="8316685" y="2525486"/>
                </a:cubicBezTo>
                <a:cubicBezTo>
                  <a:pt x="8313057" y="2510972"/>
                  <a:pt x="8311693" y="2495694"/>
                  <a:pt x="8305800" y="2481943"/>
                </a:cubicBezTo>
                <a:cubicBezTo>
                  <a:pt x="8300646" y="2469918"/>
                  <a:pt x="8289879" y="2460988"/>
                  <a:pt x="8284028" y="2449286"/>
                </a:cubicBezTo>
                <a:cubicBezTo>
                  <a:pt x="8278896" y="2439023"/>
                  <a:pt x="8276161" y="2427699"/>
                  <a:pt x="8273142" y="2416629"/>
                </a:cubicBezTo>
                <a:cubicBezTo>
                  <a:pt x="8249894" y="2331386"/>
                  <a:pt x="8253431" y="2341904"/>
                  <a:pt x="8240485" y="2264229"/>
                </a:cubicBezTo>
                <a:cubicBezTo>
                  <a:pt x="8251917" y="1544032"/>
                  <a:pt x="8179073" y="1795322"/>
                  <a:pt x="8284028" y="1480457"/>
                </a:cubicBezTo>
                <a:lnTo>
                  <a:pt x="8294914" y="1447800"/>
                </a:lnTo>
                <a:cubicBezTo>
                  <a:pt x="8298543" y="1436914"/>
                  <a:pt x="8299435" y="1424690"/>
                  <a:pt x="8305800" y="1415143"/>
                </a:cubicBezTo>
                <a:lnTo>
                  <a:pt x="8327571" y="1382486"/>
                </a:lnTo>
                <a:cubicBezTo>
                  <a:pt x="8343674" y="1269766"/>
                  <a:pt x="8349342" y="1246276"/>
                  <a:pt x="8349342" y="1099457"/>
                </a:cubicBezTo>
                <a:cubicBezTo>
                  <a:pt x="8349342" y="515239"/>
                  <a:pt x="8446422" y="673577"/>
                  <a:pt x="8316685" y="478971"/>
                </a:cubicBezTo>
                <a:cubicBezTo>
                  <a:pt x="8291669" y="403920"/>
                  <a:pt x="8311142" y="429884"/>
                  <a:pt x="8273142" y="391886"/>
                </a:cubicBezTo>
                <a:cubicBezTo>
                  <a:pt x="8246503" y="311966"/>
                  <a:pt x="8267599" y="342799"/>
                  <a:pt x="8218714" y="293914"/>
                </a:cubicBezTo>
                <a:cubicBezTo>
                  <a:pt x="8207217" y="259423"/>
                  <a:pt x="8210173" y="258744"/>
                  <a:pt x="8186057" y="228600"/>
                </a:cubicBezTo>
                <a:cubicBezTo>
                  <a:pt x="8179646" y="220586"/>
                  <a:pt x="8173465" y="211419"/>
                  <a:pt x="8164285" y="206829"/>
                </a:cubicBezTo>
                <a:cubicBezTo>
                  <a:pt x="8143759" y="196566"/>
                  <a:pt x="8118066" y="197787"/>
                  <a:pt x="8098971" y="185057"/>
                </a:cubicBezTo>
                <a:cubicBezTo>
                  <a:pt x="8088085" y="177800"/>
                  <a:pt x="8078269" y="168599"/>
                  <a:pt x="8066314" y="163286"/>
                </a:cubicBezTo>
                <a:cubicBezTo>
                  <a:pt x="8014558" y="140283"/>
                  <a:pt x="7990458" y="139757"/>
                  <a:pt x="7935685" y="130629"/>
                </a:cubicBezTo>
                <a:lnTo>
                  <a:pt x="7870371" y="108857"/>
                </a:lnTo>
                <a:cubicBezTo>
                  <a:pt x="7859485" y="105228"/>
                  <a:pt x="7848846" y="100754"/>
                  <a:pt x="7837714" y="97971"/>
                </a:cubicBezTo>
                <a:cubicBezTo>
                  <a:pt x="7823200" y="94343"/>
                  <a:pt x="7808501" y="91385"/>
                  <a:pt x="7794171" y="87086"/>
                </a:cubicBezTo>
                <a:cubicBezTo>
                  <a:pt x="7772190" y="80492"/>
                  <a:pt x="7751575" y="68559"/>
                  <a:pt x="7728857" y="65314"/>
                </a:cubicBezTo>
                <a:cubicBezTo>
                  <a:pt x="7667185" y="56504"/>
                  <a:pt x="7660441" y="58208"/>
                  <a:pt x="7609114" y="43543"/>
                </a:cubicBezTo>
                <a:cubicBezTo>
                  <a:pt x="7574529" y="33661"/>
                  <a:pt x="7558825" y="24685"/>
                  <a:pt x="7522028" y="10886"/>
                </a:cubicBezTo>
                <a:cubicBezTo>
                  <a:pt x="7511284" y="6857"/>
                  <a:pt x="7500257" y="3629"/>
                  <a:pt x="7489371" y="0"/>
                </a:cubicBezTo>
                <a:cubicBezTo>
                  <a:pt x="7362371" y="3629"/>
                  <a:pt x="7235247" y="4208"/>
                  <a:pt x="7108371" y="10886"/>
                </a:cubicBezTo>
                <a:cubicBezTo>
                  <a:pt x="6995944" y="16803"/>
                  <a:pt x="7172349" y="31634"/>
                  <a:pt x="7032171" y="32657"/>
                </a:cubicBezTo>
                <a:lnTo>
                  <a:pt x="4114800" y="4354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8. Példa rövid távú likviditás mutató számítására</a:t>
            </a:r>
          </a:p>
        </p:txBody>
      </p:sp>
      <p:sp>
        <p:nvSpPr>
          <p:cNvPr id="3686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vállalkozásról a következőket ismerjük (ezer Ft):</a:t>
            </a:r>
          </a:p>
          <a:p>
            <a:endParaRPr lang="hu-HU" dirty="0" smtClean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187450" y="2924175"/>
          <a:ext cx="655272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182"/>
                <a:gridCol w="1638182"/>
                <a:gridCol w="1638182"/>
                <a:gridCol w="1638182"/>
              </a:tblGrid>
              <a:tr h="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Eszközök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Források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Bef</a:t>
                      </a:r>
                      <a:r>
                        <a:rPr lang="hu-HU" dirty="0" smtClean="0"/>
                        <a:t>. </a:t>
                      </a:r>
                      <a:r>
                        <a:rPr lang="hu-HU" dirty="0" err="1" smtClean="0"/>
                        <a:t>Eszk</a:t>
                      </a:r>
                      <a:r>
                        <a:rPr lang="hu-HU" dirty="0" smtClean="0"/>
                        <a:t>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320000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Saját tőke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300000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Készletek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100000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Hosszú lej.</a:t>
                      </a:r>
                      <a:r>
                        <a:rPr lang="hu-HU" baseline="0" dirty="0" smtClean="0"/>
                        <a:t> Köt.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80000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Vevők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230000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Szállítók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10000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Értékpapírok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60000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Bértartozás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40000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Pénzeszközök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30000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Rövid. Lej. hitel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mtClean="0"/>
                        <a:t>310000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Összesen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740000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Összesen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740000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Példa rövid távú likviditás mutató számítására folyt.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 készletek átlagos tárolási ideje 30 nap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 vevőkövetelés átlagosan 50 nap alatt folynak be, a szállítók számláit a 15. napon fizetik ki, a vállalat 30 napos bértartozással rendelkezik. A vállalat készleteiből 30000 ezer Ft, vevőállományból 70000 ezer Ft minősül tartósan lekötött forgóeszköznek.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a) Számítsa ki a nettó forgótőkét!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b) Állapítsa meg, hogy milyen finanszírozási stratégiát követ a vállalat!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c) Határozza meg a likviditási ráta és a gyorsráta értékét!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d) Számítsa ki a működési ciklus és a pénzciklus hosszát!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539750" y="2133600"/>
            <a:ext cx="8229600" cy="1143000"/>
          </a:xfrm>
        </p:spPr>
        <p:txBody>
          <a:bodyPr/>
          <a:lstStyle/>
          <a:p>
            <a:r>
              <a:rPr lang="hu-HU" smtClean="0"/>
              <a:t>I. Pénz időértéke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a) Nettó forgótőke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208" t="34042" r="12215" b="30956"/>
          <a:stretch>
            <a:fillRect/>
          </a:stretch>
        </p:blipFill>
        <p:spPr>
          <a:xfrm>
            <a:off x="971550" y="1412875"/>
            <a:ext cx="7118350" cy="2087563"/>
          </a:xfrm>
          <a:noFill/>
        </p:spPr>
      </p:pic>
      <p:sp>
        <p:nvSpPr>
          <p:cNvPr id="5" name="Szövegdoboz 4"/>
          <p:cNvSpPr txBox="1"/>
          <p:nvPr/>
        </p:nvSpPr>
        <p:spPr>
          <a:xfrm>
            <a:off x="1187450" y="4005263"/>
            <a:ext cx="69850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CA=100000+230000+60000+30000=420000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CL=10000+40000+220000=360000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Nettó forgótőke: 420000-360000=60000 ezer 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8. Példa megoldás folyt.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/>
          <a:lstStyle/>
          <a:p>
            <a:r>
              <a:rPr lang="hu-HU" dirty="0" smtClean="0"/>
              <a:t>b) forgóeszköz stratégia</a:t>
            </a:r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611560" y="2060848"/>
          <a:ext cx="7416825" cy="3794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828092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Stratégia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Tartósan lekötött forgóeszköz</a:t>
                      </a:r>
                      <a:r>
                        <a:rPr lang="hu-HU" sz="2000" baseline="0" dirty="0" smtClean="0"/>
                        <a:t> (T.L. FE) és Nettó forgótőke (N.FT)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Átmeneti forgóeszköz  (Á. </a:t>
                      </a:r>
                      <a:r>
                        <a:rPr lang="hu-HU" sz="2000" dirty="0" err="1" smtClean="0"/>
                        <a:t>Fe</a:t>
                      </a:r>
                      <a:r>
                        <a:rPr lang="hu-HU" sz="2000" dirty="0" smtClean="0"/>
                        <a:t>) és  rövid lej. Köt. (R.L.K)</a:t>
                      </a:r>
                      <a:endParaRPr lang="hu-HU" sz="20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Szolid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T.L. </a:t>
                      </a:r>
                      <a:r>
                        <a:rPr lang="hu-HU" sz="2400" dirty="0" err="1" smtClean="0"/>
                        <a:t>Fe</a:t>
                      </a:r>
                      <a:r>
                        <a:rPr lang="hu-HU" sz="2400" dirty="0" smtClean="0"/>
                        <a:t>=N.FT 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err="1" smtClean="0"/>
                        <a:t>Á.Fe</a:t>
                      </a:r>
                      <a:r>
                        <a:rPr lang="hu-HU" sz="2400" dirty="0" smtClean="0"/>
                        <a:t>=</a:t>
                      </a:r>
                      <a:r>
                        <a:rPr lang="hu-HU" sz="2400" baseline="0" dirty="0" smtClean="0"/>
                        <a:t> R.L. K</a:t>
                      </a:r>
                      <a:endParaRPr lang="hu-HU" sz="2400" dirty="0" smtClean="0"/>
                    </a:p>
                    <a:p>
                      <a:endParaRPr lang="hu-HU" sz="24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Konzervatív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T.L.</a:t>
                      </a:r>
                      <a:r>
                        <a:rPr lang="hu-HU" sz="2400" baseline="0" dirty="0" smtClean="0"/>
                        <a:t> FE&lt; N.FT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err="1" smtClean="0"/>
                        <a:t>Á.Fe</a:t>
                      </a:r>
                      <a:r>
                        <a:rPr lang="hu-HU" sz="2400" dirty="0" smtClean="0"/>
                        <a:t>&gt;</a:t>
                      </a:r>
                      <a:r>
                        <a:rPr lang="hu-HU" sz="2400" baseline="0" dirty="0" smtClean="0"/>
                        <a:t> R.L. K</a:t>
                      </a:r>
                      <a:endParaRPr lang="hu-HU" sz="24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Agresszív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T.L. FE&gt; N. FT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err="1" smtClean="0"/>
                        <a:t>Á.Fe</a:t>
                      </a:r>
                      <a:r>
                        <a:rPr lang="hu-HU" sz="2400" dirty="0" smtClean="0"/>
                        <a:t>&lt;</a:t>
                      </a:r>
                      <a:r>
                        <a:rPr lang="hu-HU" sz="2400" baseline="0" dirty="0" smtClean="0"/>
                        <a:t> R.L. K</a:t>
                      </a:r>
                      <a:endParaRPr lang="hu-H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b) FINANSZÍROZÁSI STRATÉGIA</a:t>
            </a:r>
          </a:p>
        </p:txBody>
      </p:sp>
      <p:sp>
        <p:nvSpPr>
          <p:cNvPr id="39939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9300"/>
          </a:xfrm>
        </p:spPr>
        <p:txBody>
          <a:bodyPr/>
          <a:lstStyle/>
          <a:p>
            <a:r>
              <a:rPr lang="hu-HU" smtClean="0"/>
              <a:t>Milyen lehet?</a:t>
            </a: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755650" y="2349500"/>
            <a:ext cx="73453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>
                <a:latin typeface="Calibri" pitchFamily="34" charset="0"/>
              </a:rPr>
              <a:t>Agresszív</a:t>
            </a:r>
            <a:r>
              <a:rPr lang="hu-HU" sz="2400">
                <a:latin typeface="Calibri" pitchFamily="34" charset="0"/>
              </a:rPr>
              <a:t>: ha tartósan lekötött eszköz &gt; tartós forrás</a:t>
            </a:r>
          </a:p>
          <a:p>
            <a:r>
              <a:rPr lang="hu-HU" sz="2400" b="1">
                <a:latin typeface="Calibri" pitchFamily="34" charset="0"/>
              </a:rPr>
              <a:t>Konzervatív</a:t>
            </a:r>
            <a:r>
              <a:rPr lang="hu-HU" sz="2400">
                <a:latin typeface="Calibri" pitchFamily="34" charset="0"/>
              </a:rPr>
              <a:t>: ha a tartósan lekötött eszköz &lt; tartós forrás</a:t>
            </a:r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539750" y="3429000"/>
            <a:ext cx="698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Calibri" pitchFamily="34" charset="0"/>
              </a:rPr>
              <a:t>Mi a tartós forrás? Mi a tartósan lekötött eszköz?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971550" y="4149725"/>
            <a:ext cx="6121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Tartós forrás: 300000+80000=380000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Tartósan lekötött eszközök: 320000+(30000+70000)=420000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Mivel: Tartósan lekötött eszköz &gt;tartós forrás: </a:t>
            </a:r>
            <a:endParaRPr lang="hu-HU" sz="20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Agresszív  stratégiát folytat.</a:t>
            </a:r>
            <a:endParaRPr lang="hu-HU" sz="2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c) Likviditási mutatók</a:t>
            </a:r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215" t="34042" r="10225" b="23000"/>
          <a:stretch>
            <a:fillRect/>
          </a:stretch>
        </p:blipFill>
        <p:spPr>
          <a:xfrm>
            <a:off x="1116013" y="1628775"/>
            <a:ext cx="5616575" cy="1944688"/>
          </a:xfrm>
          <a:noFill/>
        </p:spPr>
      </p:pic>
      <p:sp>
        <p:nvSpPr>
          <p:cNvPr id="5" name="Szabadkézi sokszög 4"/>
          <p:cNvSpPr/>
          <p:nvPr/>
        </p:nvSpPr>
        <p:spPr>
          <a:xfrm>
            <a:off x="947738" y="2279650"/>
            <a:ext cx="5762625" cy="1774825"/>
          </a:xfrm>
          <a:custGeom>
            <a:avLst/>
            <a:gdLst>
              <a:gd name="connsiteX0" fmla="*/ 3526972 w 5763038"/>
              <a:gd name="connsiteY0" fmla="*/ 70880 h 1774701"/>
              <a:gd name="connsiteX1" fmla="*/ 3483429 w 5763038"/>
              <a:gd name="connsiteY1" fmla="*/ 168852 h 1774701"/>
              <a:gd name="connsiteX2" fmla="*/ 3450772 w 5763038"/>
              <a:gd name="connsiteY2" fmla="*/ 179737 h 1774701"/>
              <a:gd name="connsiteX3" fmla="*/ 3374572 w 5763038"/>
              <a:gd name="connsiteY3" fmla="*/ 223280 h 1774701"/>
              <a:gd name="connsiteX4" fmla="*/ 3254829 w 5763038"/>
              <a:gd name="connsiteY4" fmla="*/ 288595 h 1774701"/>
              <a:gd name="connsiteX5" fmla="*/ 3211286 w 5763038"/>
              <a:gd name="connsiteY5" fmla="*/ 299480 h 1774701"/>
              <a:gd name="connsiteX6" fmla="*/ 3178629 w 5763038"/>
              <a:gd name="connsiteY6" fmla="*/ 321252 h 1774701"/>
              <a:gd name="connsiteX7" fmla="*/ 3091543 w 5763038"/>
              <a:gd name="connsiteY7" fmla="*/ 353909 h 1774701"/>
              <a:gd name="connsiteX8" fmla="*/ 3037114 w 5763038"/>
              <a:gd name="connsiteY8" fmla="*/ 364795 h 1774701"/>
              <a:gd name="connsiteX9" fmla="*/ 2960914 w 5763038"/>
              <a:gd name="connsiteY9" fmla="*/ 397452 h 1774701"/>
              <a:gd name="connsiteX10" fmla="*/ 2906486 w 5763038"/>
              <a:gd name="connsiteY10" fmla="*/ 408337 h 1774701"/>
              <a:gd name="connsiteX11" fmla="*/ 2775857 w 5763038"/>
              <a:gd name="connsiteY11" fmla="*/ 451880 h 1774701"/>
              <a:gd name="connsiteX12" fmla="*/ 2721429 w 5763038"/>
              <a:gd name="connsiteY12" fmla="*/ 473652 h 1774701"/>
              <a:gd name="connsiteX13" fmla="*/ 2623457 w 5763038"/>
              <a:gd name="connsiteY13" fmla="*/ 484537 h 1774701"/>
              <a:gd name="connsiteX14" fmla="*/ 2188029 w 5763038"/>
              <a:gd name="connsiteY14" fmla="*/ 495423 h 1774701"/>
              <a:gd name="connsiteX15" fmla="*/ 1709057 w 5763038"/>
              <a:gd name="connsiteY15" fmla="*/ 517195 h 1774701"/>
              <a:gd name="connsiteX16" fmla="*/ 566057 w 5763038"/>
              <a:gd name="connsiteY16" fmla="*/ 528080 h 1774701"/>
              <a:gd name="connsiteX17" fmla="*/ 500743 w 5763038"/>
              <a:gd name="connsiteY17" fmla="*/ 549852 h 1774701"/>
              <a:gd name="connsiteX18" fmla="*/ 413657 w 5763038"/>
              <a:gd name="connsiteY18" fmla="*/ 593395 h 1774701"/>
              <a:gd name="connsiteX19" fmla="*/ 315686 w 5763038"/>
              <a:gd name="connsiteY19" fmla="*/ 626052 h 1774701"/>
              <a:gd name="connsiteX20" fmla="*/ 283029 w 5763038"/>
              <a:gd name="connsiteY20" fmla="*/ 636937 h 1774701"/>
              <a:gd name="connsiteX21" fmla="*/ 250372 w 5763038"/>
              <a:gd name="connsiteY21" fmla="*/ 647823 h 1774701"/>
              <a:gd name="connsiteX22" fmla="*/ 174172 w 5763038"/>
              <a:gd name="connsiteY22" fmla="*/ 669595 h 1774701"/>
              <a:gd name="connsiteX23" fmla="*/ 141514 w 5763038"/>
              <a:gd name="connsiteY23" fmla="*/ 691366 h 1774701"/>
              <a:gd name="connsiteX24" fmla="*/ 65314 w 5763038"/>
              <a:gd name="connsiteY24" fmla="*/ 745795 h 1774701"/>
              <a:gd name="connsiteX25" fmla="*/ 0 w 5763038"/>
              <a:gd name="connsiteY25" fmla="*/ 832880 h 1774701"/>
              <a:gd name="connsiteX26" fmla="*/ 32657 w 5763038"/>
              <a:gd name="connsiteY26" fmla="*/ 963509 h 1774701"/>
              <a:gd name="connsiteX27" fmla="*/ 76200 w 5763038"/>
              <a:gd name="connsiteY27" fmla="*/ 1007052 h 1774701"/>
              <a:gd name="connsiteX28" fmla="*/ 108857 w 5763038"/>
              <a:gd name="connsiteY28" fmla="*/ 1017937 h 1774701"/>
              <a:gd name="connsiteX29" fmla="*/ 195943 w 5763038"/>
              <a:gd name="connsiteY29" fmla="*/ 1083252 h 1774701"/>
              <a:gd name="connsiteX30" fmla="*/ 239486 w 5763038"/>
              <a:gd name="connsiteY30" fmla="*/ 1115909 h 1774701"/>
              <a:gd name="connsiteX31" fmla="*/ 272143 w 5763038"/>
              <a:gd name="connsiteY31" fmla="*/ 1137680 h 1774701"/>
              <a:gd name="connsiteX32" fmla="*/ 315686 w 5763038"/>
              <a:gd name="connsiteY32" fmla="*/ 1170337 h 1774701"/>
              <a:gd name="connsiteX33" fmla="*/ 359229 w 5763038"/>
              <a:gd name="connsiteY33" fmla="*/ 1192109 h 1774701"/>
              <a:gd name="connsiteX34" fmla="*/ 457200 w 5763038"/>
              <a:gd name="connsiteY34" fmla="*/ 1246537 h 1774701"/>
              <a:gd name="connsiteX35" fmla="*/ 544286 w 5763038"/>
              <a:gd name="connsiteY35" fmla="*/ 1268309 h 1774701"/>
              <a:gd name="connsiteX36" fmla="*/ 620486 w 5763038"/>
              <a:gd name="connsiteY36" fmla="*/ 1300966 h 1774701"/>
              <a:gd name="connsiteX37" fmla="*/ 707572 w 5763038"/>
              <a:gd name="connsiteY37" fmla="*/ 1322737 h 1774701"/>
              <a:gd name="connsiteX38" fmla="*/ 794657 w 5763038"/>
              <a:gd name="connsiteY38" fmla="*/ 1366280 h 1774701"/>
              <a:gd name="connsiteX39" fmla="*/ 838200 w 5763038"/>
              <a:gd name="connsiteY39" fmla="*/ 1388052 h 1774701"/>
              <a:gd name="connsiteX40" fmla="*/ 859972 w 5763038"/>
              <a:gd name="connsiteY40" fmla="*/ 1409823 h 1774701"/>
              <a:gd name="connsiteX41" fmla="*/ 914400 w 5763038"/>
              <a:gd name="connsiteY41" fmla="*/ 1420709 h 1774701"/>
              <a:gd name="connsiteX42" fmla="*/ 1023257 w 5763038"/>
              <a:gd name="connsiteY42" fmla="*/ 1453366 h 1774701"/>
              <a:gd name="connsiteX43" fmla="*/ 1088572 w 5763038"/>
              <a:gd name="connsiteY43" fmla="*/ 1486023 h 1774701"/>
              <a:gd name="connsiteX44" fmla="*/ 1143000 w 5763038"/>
              <a:gd name="connsiteY44" fmla="*/ 1507795 h 1774701"/>
              <a:gd name="connsiteX45" fmla="*/ 1219200 w 5763038"/>
              <a:gd name="connsiteY45" fmla="*/ 1529566 h 1774701"/>
              <a:gd name="connsiteX46" fmla="*/ 1382486 w 5763038"/>
              <a:gd name="connsiteY46" fmla="*/ 1573109 h 1774701"/>
              <a:gd name="connsiteX47" fmla="*/ 2895600 w 5763038"/>
              <a:gd name="connsiteY47" fmla="*/ 1573109 h 1774701"/>
              <a:gd name="connsiteX48" fmla="*/ 2939143 w 5763038"/>
              <a:gd name="connsiteY48" fmla="*/ 1551337 h 1774701"/>
              <a:gd name="connsiteX49" fmla="*/ 3015343 w 5763038"/>
              <a:gd name="connsiteY49" fmla="*/ 1529566 h 1774701"/>
              <a:gd name="connsiteX50" fmla="*/ 3167743 w 5763038"/>
              <a:gd name="connsiteY50" fmla="*/ 1486023 h 1774701"/>
              <a:gd name="connsiteX51" fmla="*/ 3309257 w 5763038"/>
              <a:gd name="connsiteY51" fmla="*/ 1431595 h 1774701"/>
              <a:gd name="connsiteX52" fmla="*/ 3385457 w 5763038"/>
              <a:gd name="connsiteY52" fmla="*/ 1388052 h 1774701"/>
              <a:gd name="connsiteX53" fmla="*/ 3439886 w 5763038"/>
              <a:gd name="connsiteY53" fmla="*/ 1366280 h 1774701"/>
              <a:gd name="connsiteX54" fmla="*/ 3472543 w 5763038"/>
              <a:gd name="connsiteY54" fmla="*/ 1268309 h 1774701"/>
              <a:gd name="connsiteX55" fmla="*/ 3537857 w 5763038"/>
              <a:gd name="connsiteY55" fmla="*/ 1115909 h 1774701"/>
              <a:gd name="connsiteX56" fmla="*/ 3559629 w 5763038"/>
              <a:gd name="connsiteY56" fmla="*/ 898195 h 1774701"/>
              <a:gd name="connsiteX57" fmla="*/ 3570514 w 5763038"/>
              <a:gd name="connsiteY57" fmla="*/ 843766 h 1774701"/>
              <a:gd name="connsiteX58" fmla="*/ 3592286 w 5763038"/>
              <a:gd name="connsiteY58" fmla="*/ 582509 h 1774701"/>
              <a:gd name="connsiteX59" fmla="*/ 3635829 w 5763038"/>
              <a:gd name="connsiteY59" fmla="*/ 484537 h 1774701"/>
              <a:gd name="connsiteX60" fmla="*/ 3690257 w 5763038"/>
              <a:gd name="connsiteY60" fmla="*/ 473652 h 1774701"/>
              <a:gd name="connsiteX61" fmla="*/ 3984172 w 5763038"/>
              <a:gd name="connsiteY61" fmla="*/ 484537 h 1774701"/>
              <a:gd name="connsiteX62" fmla="*/ 4212772 w 5763038"/>
              <a:gd name="connsiteY62" fmla="*/ 506309 h 1774701"/>
              <a:gd name="connsiteX63" fmla="*/ 4332514 w 5763038"/>
              <a:gd name="connsiteY63" fmla="*/ 538966 h 1774701"/>
              <a:gd name="connsiteX64" fmla="*/ 4365172 w 5763038"/>
              <a:gd name="connsiteY64" fmla="*/ 549852 h 1774701"/>
              <a:gd name="connsiteX65" fmla="*/ 4397829 w 5763038"/>
              <a:gd name="connsiteY65" fmla="*/ 571623 h 1774701"/>
              <a:gd name="connsiteX66" fmla="*/ 4484914 w 5763038"/>
              <a:gd name="connsiteY66" fmla="*/ 593395 h 1774701"/>
              <a:gd name="connsiteX67" fmla="*/ 4517572 w 5763038"/>
              <a:gd name="connsiteY67" fmla="*/ 604280 h 1774701"/>
              <a:gd name="connsiteX68" fmla="*/ 5649686 w 5763038"/>
              <a:gd name="connsiteY68" fmla="*/ 593395 h 1774701"/>
              <a:gd name="connsiteX69" fmla="*/ 5715000 w 5763038"/>
              <a:gd name="connsiteY69" fmla="*/ 549852 h 1774701"/>
              <a:gd name="connsiteX70" fmla="*/ 5725886 w 5763038"/>
              <a:gd name="connsiteY70" fmla="*/ 484537 h 1774701"/>
              <a:gd name="connsiteX71" fmla="*/ 5725886 w 5763038"/>
              <a:gd name="connsiteY71" fmla="*/ 364795 h 1774701"/>
              <a:gd name="connsiteX72" fmla="*/ 5627914 w 5763038"/>
              <a:gd name="connsiteY72" fmla="*/ 310366 h 1774701"/>
              <a:gd name="connsiteX73" fmla="*/ 5519057 w 5763038"/>
              <a:gd name="connsiteY73" fmla="*/ 255937 h 1774701"/>
              <a:gd name="connsiteX74" fmla="*/ 5453743 w 5763038"/>
              <a:gd name="connsiteY74" fmla="*/ 234166 h 1774701"/>
              <a:gd name="connsiteX75" fmla="*/ 5410200 w 5763038"/>
              <a:gd name="connsiteY75" fmla="*/ 223280 h 1774701"/>
              <a:gd name="connsiteX76" fmla="*/ 5355772 w 5763038"/>
              <a:gd name="connsiteY76" fmla="*/ 212395 h 1774701"/>
              <a:gd name="connsiteX77" fmla="*/ 5323114 w 5763038"/>
              <a:gd name="connsiteY77" fmla="*/ 201509 h 1774701"/>
              <a:gd name="connsiteX78" fmla="*/ 5181600 w 5763038"/>
              <a:gd name="connsiteY78" fmla="*/ 190623 h 1774701"/>
              <a:gd name="connsiteX79" fmla="*/ 4844143 w 5763038"/>
              <a:gd name="connsiteY79" fmla="*/ 168852 h 1774701"/>
              <a:gd name="connsiteX80" fmla="*/ 4746172 w 5763038"/>
              <a:gd name="connsiteY80" fmla="*/ 147080 h 1774701"/>
              <a:gd name="connsiteX81" fmla="*/ 4702629 w 5763038"/>
              <a:gd name="connsiteY81" fmla="*/ 125309 h 1774701"/>
              <a:gd name="connsiteX82" fmla="*/ 4637314 w 5763038"/>
              <a:gd name="connsiteY82" fmla="*/ 103537 h 1774701"/>
              <a:gd name="connsiteX83" fmla="*/ 4572000 w 5763038"/>
              <a:gd name="connsiteY83" fmla="*/ 81766 h 1774701"/>
              <a:gd name="connsiteX84" fmla="*/ 4539343 w 5763038"/>
              <a:gd name="connsiteY84" fmla="*/ 70880 h 1774701"/>
              <a:gd name="connsiteX85" fmla="*/ 4495800 w 5763038"/>
              <a:gd name="connsiteY85" fmla="*/ 59995 h 1774701"/>
              <a:gd name="connsiteX86" fmla="*/ 4408714 w 5763038"/>
              <a:gd name="connsiteY86" fmla="*/ 27337 h 1774701"/>
              <a:gd name="connsiteX87" fmla="*/ 4332514 w 5763038"/>
              <a:gd name="connsiteY87" fmla="*/ 5566 h 1774701"/>
              <a:gd name="connsiteX88" fmla="*/ 4103914 w 5763038"/>
              <a:gd name="connsiteY88" fmla="*/ 16452 h 1774701"/>
              <a:gd name="connsiteX89" fmla="*/ 4038600 w 5763038"/>
              <a:gd name="connsiteY89" fmla="*/ 38223 h 1774701"/>
              <a:gd name="connsiteX90" fmla="*/ 3951514 w 5763038"/>
              <a:gd name="connsiteY90" fmla="*/ 70880 h 1774701"/>
              <a:gd name="connsiteX91" fmla="*/ 3864429 w 5763038"/>
              <a:gd name="connsiteY91" fmla="*/ 92652 h 1774701"/>
              <a:gd name="connsiteX92" fmla="*/ 3799114 w 5763038"/>
              <a:gd name="connsiteY92" fmla="*/ 114423 h 1774701"/>
              <a:gd name="connsiteX93" fmla="*/ 3701143 w 5763038"/>
              <a:gd name="connsiteY93" fmla="*/ 136195 h 1774701"/>
              <a:gd name="connsiteX94" fmla="*/ 3668486 w 5763038"/>
              <a:gd name="connsiteY94" fmla="*/ 147080 h 1774701"/>
              <a:gd name="connsiteX95" fmla="*/ 3592286 w 5763038"/>
              <a:gd name="connsiteY95" fmla="*/ 179737 h 1774701"/>
              <a:gd name="connsiteX96" fmla="*/ 3559629 w 5763038"/>
              <a:gd name="connsiteY96" fmla="*/ 168852 h 1774701"/>
              <a:gd name="connsiteX97" fmla="*/ 3537857 w 5763038"/>
              <a:gd name="connsiteY97" fmla="*/ 147080 h 1774701"/>
              <a:gd name="connsiteX98" fmla="*/ 3472543 w 5763038"/>
              <a:gd name="connsiteY98" fmla="*/ 136195 h 177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763038" h="1774701">
                <a:moveTo>
                  <a:pt x="3526972" y="70880"/>
                </a:moveTo>
                <a:cubicBezTo>
                  <a:pt x="3520320" y="90835"/>
                  <a:pt x="3506952" y="150034"/>
                  <a:pt x="3483429" y="168852"/>
                </a:cubicBezTo>
                <a:cubicBezTo>
                  <a:pt x="3474469" y="176020"/>
                  <a:pt x="3461658" y="176109"/>
                  <a:pt x="3450772" y="179737"/>
                </a:cubicBezTo>
                <a:cubicBezTo>
                  <a:pt x="3360068" y="240206"/>
                  <a:pt x="3485064" y="158826"/>
                  <a:pt x="3374572" y="223280"/>
                </a:cubicBezTo>
                <a:cubicBezTo>
                  <a:pt x="3295301" y="269522"/>
                  <a:pt x="3314080" y="271666"/>
                  <a:pt x="3254829" y="288595"/>
                </a:cubicBezTo>
                <a:cubicBezTo>
                  <a:pt x="3240444" y="292705"/>
                  <a:pt x="3225800" y="295852"/>
                  <a:pt x="3211286" y="299480"/>
                </a:cubicBezTo>
                <a:cubicBezTo>
                  <a:pt x="3200400" y="306737"/>
                  <a:pt x="3190331" y="315401"/>
                  <a:pt x="3178629" y="321252"/>
                </a:cubicBezTo>
                <a:cubicBezTo>
                  <a:pt x="3168646" y="326244"/>
                  <a:pt x="3110382" y="349199"/>
                  <a:pt x="3091543" y="353909"/>
                </a:cubicBezTo>
                <a:cubicBezTo>
                  <a:pt x="3073593" y="358397"/>
                  <a:pt x="3055064" y="360308"/>
                  <a:pt x="3037114" y="364795"/>
                </a:cubicBezTo>
                <a:cubicBezTo>
                  <a:pt x="2961010" y="383820"/>
                  <a:pt x="3054392" y="366293"/>
                  <a:pt x="2960914" y="397452"/>
                </a:cubicBezTo>
                <a:cubicBezTo>
                  <a:pt x="2943362" y="403303"/>
                  <a:pt x="2924629" y="404709"/>
                  <a:pt x="2906486" y="408337"/>
                </a:cubicBezTo>
                <a:cubicBezTo>
                  <a:pt x="2752515" y="485324"/>
                  <a:pt x="3032956" y="349037"/>
                  <a:pt x="2775857" y="451880"/>
                </a:cubicBezTo>
                <a:cubicBezTo>
                  <a:pt x="2757714" y="459137"/>
                  <a:pt x="2740536" y="469558"/>
                  <a:pt x="2721429" y="473652"/>
                </a:cubicBezTo>
                <a:cubicBezTo>
                  <a:pt x="2689300" y="480537"/>
                  <a:pt x="2656288" y="483197"/>
                  <a:pt x="2623457" y="484537"/>
                </a:cubicBezTo>
                <a:cubicBezTo>
                  <a:pt x="2478390" y="490458"/>
                  <a:pt x="2333172" y="491794"/>
                  <a:pt x="2188029" y="495423"/>
                </a:cubicBezTo>
                <a:cubicBezTo>
                  <a:pt x="1976619" y="514643"/>
                  <a:pt x="2025732" y="512606"/>
                  <a:pt x="1709057" y="517195"/>
                </a:cubicBezTo>
                <a:lnTo>
                  <a:pt x="566057" y="528080"/>
                </a:lnTo>
                <a:cubicBezTo>
                  <a:pt x="544286" y="535337"/>
                  <a:pt x="521269" y="539589"/>
                  <a:pt x="500743" y="549852"/>
                </a:cubicBezTo>
                <a:cubicBezTo>
                  <a:pt x="471714" y="564366"/>
                  <a:pt x="444447" y="583132"/>
                  <a:pt x="413657" y="593395"/>
                </a:cubicBezTo>
                <a:lnTo>
                  <a:pt x="315686" y="626052"/>
                </a:lnTo>
                <a:lnTo>
                  <a:pt x="283029" y="636937"/>
                </a:lnTo>
                <a:cubicBezTo>
                  <a:pt x="272143" y="640566"/>
                  <a:pt x="261504" y="645040"/>
                  <a:pt x="250372" y="647823"/>
                </a:cubicBezTo>
                <a:cubicBezTo>
                  <a:pt x="236419" y="651311"/>
                  <a:pt x="189790" y="661786"/>
                  <a:pt x="174172" y="669595"/>
                </a:cubicBezTo>
                <a:cubicBezTo>
                  <a:pt x="162470" y="675446"/>
                  <a:pt x="152160" y="683762"/>
                  <a:pt x="141514" y="691366"/>
                </a:cubicBezTo>
                <a:cubicBezTo>
                  <a:pt x="46971" y="758896"/>
                  <a:pt x="142298" y="694472"/>
                  <a:pt x="65314" y="745795"/>
                </a:cubicBezTo>
                <a:cubicBezTo>
                  <a:pt x="16079" y="819649"/>
                  <a:pt x="40274" y="792607"/>
                  <a:pt x="0" y="832880"/>
                </a:cubicBezTo>
                <a:cubicBezTo>
                  <a:pt x="3598" y="854465"/>
                  <a:pt x="15407" y="946259"/>
                  <a:pt x="32657" y="963509"/>
                </a:cubicBezTo>
                <a:cubicBezTo>
                  <a:pt x="47171" y="978023"/>
                  <a:pt x="56727" y="1000561"/>
                  <a:pt x="76200" y="1007052"/>
                </a:cubicBezTo>
                <a:lnTo>
                  <a:pt x="108857" y="1017937"/>
                </a:lnTo>
                <a:cubicBezTo>
                  <a:pt x="166315" y="1075397"/>
                  <a:pt x="114788" y="1029149"/>
                  <a:pt x="195943" y="1083252"/>
                </a:cubicBezTo>
                <a:cubicBezTo>
                  <a:pt x="211039" y="1093316"/>
                  <a:pt x="224722" y="1105364"/>
                  <a:pt x="239486" y="1115909"/>
                </a:cubicBezTo>
                <a:cubicBezTo>
                  <a:pt x="250132" y="1123513"/>
                  <a:pt x="261497" y="1130076"/>
                  <a:pt x="272143" y="1137680"/>
                </a:cubicBezTo>
                <a:cubicBezTo>
                  <a:pt x="286907" y="1148225"/>
                  <a:pt x="300301" y="1160721"/>
                  <a:pt x="315686" y="1170337"/>
                </a:cubicBezTo>
                <a:cubicBezTo>
                  <a:pt x="329447" y="1178938"/>
                  <a:pt x="345468" y="1183508"/>
                  <a:pt x="359229" y="1192109"/>
                </a:cubicBezTo>
                <a:cubicBezTo>
                  <a:pt x="420801" y="1230592"/>
                  <a:pt x="383345" y="1224381"/>
                  <a:pt x="457200" y="1246537"/>
                </a:cubicBezTo>
                <a:cubicBezTo>
                  <a:pt x="513999" y="1263577"/>
                  <a:pt x="499584" y="1249151"/>
                  <a:pt x="544286" y="1268309"/>
                </a:cubicBezTo>
                <a:cubicBezTo>
                  <a:pt x="587898" y="1287000"/>
                  <a:pt x="579643" y="1290755"/>
                  <a:pt x="620486" y="1300966"/>
                </a:cubicBezTo>
                <a:cubicBezTo>
                  <a:pt x="654233" y="1309403"/>
                  <a:pt x="677166" y="1308916"/>
                  <a:pt x="707572" y="1322737"/>
                </a:cubicBezTo>
                <a:cubicBezTo>
                  <a:pt x="737118" y="1336167"/>
                  <a:pt x="765629" y="1351766"/>
                  <a:pt x="794657" y="1366280"/>
                </a:cubicBezTo>
                <a:cubicBezTo>
                  <a:pt x="809171" y="1373537"/>
                  <a:pt x="826725" y="1376578"/>
                  <a:pt x="838200" y="1388052"/>
                </a:cubicBezTo>
                <a:cubicBezTo>
                  <a:pt x="845457" y="1395309"/>
                  <a:pt x="850539" y="1405780"/>
                  <a:pt x="859972" y="1409823"/>
                </a:cubicBezTo>
                <a:cubicBezTo>
                  <a:pt x="876978" y="1417111"/>
                  <a:pt x="896257" y="1417080"/>
                  <a:pt x="914400" y="1420709"/>
                </a:cubicBezTo>
                <a:cubicBezTo>
                  <a:pt x="1037475" y="1482245"/>
                  <a:pt x="860613" y="1399151"/>
                  <a:pt x="1023257" y="1453366"/>
                </a:cubicBezTo>
                <a:cubicBezTo>
                  <a:pt x="1046349" y="1461063"/>
                  <a:pt x="1066412" y="1475950"/>
                  <a:pt x="1088572" y="1486023"/>
                </a:cubicBezTo>
                <a:cubicBezTo>
                  <a:pt x="1106361" y="1494109"/>
                  <a:pt x="1124462" y="1501616"/>
                  <a:pt x="1143000" y="1507795"/>
                </a:cubicBezTo>
                <a:cubicBezTo>
                  <a:pt x="1168061" y="1516149"/>
                  <a:pt x="1193986" y="1521687"/>
                  <a:pt x="1219200" y="1529566"/>
                </a:cubicBezTo>
                <a:cubicBezTo>
                  <a:pt x="1355100" y="1572034"/>
                  <a:pt x="1272324" y="1554748"/>
                  <a:pt x="1382486" y="1573109"/>
                </a:cubicBezTo>
                <a:cubicBezTo>
                  <a:pt x="1886470" y="1774701"/>
                  <a:pt x="1465827" y="1614552"/>
                  <a:pt x="2895600" y="1573109"/>
                </a:cubicBezTo>
                <a:cubicBezTo>
                  <a:pt x="2911821" y="1572639"/>
                  <a:pt x="2923892" y="1556883"/>
                  <a:pt x="2939143" y="1551337"/>
                </a:cubicBezTo>
                <a:cubicBezTo>
                  <a:pt x="2963969" y="1542309"/>
                  <a:pt x="2990466" y="1538451"/>
                  <a:pt x="3015343" y="1529566"/>
                </a:cubicBezTo>
                <a:cubicBezTo>
                  <a:pt x="3148389" y="1482050"/>
                  <a:pt x="3033302" y="1505229"/>
                  <a:pt x="3167743" y="1486023"/>
                </a:cubicBezTo>
                <a:cubicBezTo>
                  <a:pt x="3392428" y="1373681"/>
                  <a:pt x="3153996" y="1483349"/>
                  <a:pt x="3309257" y="1431595"/>
                </a:cubicBezTo>
                <a:cubicBezTo>
                  <a:pt x="3366504" y="1412513"/>
                  <a:pt x="3337683" y="1411939"/>
                  <a:pt x="3385457" y="1388052"/>
                </a:cubicBezTo>
                <a:cubicBezTo>
                  <a:pt x="3402935" y="1379313"/>
                  <a:pt x="3421743" y="1373537"/>
                  <a:pt x="3439886" y="1366280"/>
                </a:cubicBezTo>
                <a:cubicBezTo>
                  <a:pt x="3450772" y="1333623"/>
                  <a:pt x="3457148" y="1299098"/>
                  <a:pt x="3472543" y="1268309"/>
                </a:cubicBezTo>
                <a:cubicBezTo>
                  <a:pt x="3526349" y="1160697"/>
                  <a:pt x="3505823" y="1212013"/>
                  <a:pt x="3537857" y="1115909"/>
                </a:cubicBezTo>
                <a:cubicBezTo>
                  <a:pt x="3544532" y="1035814"/>
                  <a:pt x="3547769" y="975284"/>
                  <a:pt x="3559629" y="898195"/>
                </a:cubicBezTo>
                <a:cubicBezTo>
                  <a:pt x="3562442" y="879908"/>
                  <a:pt x="3566886" y="861909"/>
                  <a:pt x="3570514" y="843766"/>
                </a:cubicBezTo>
                <a:cubicBezTo>
                  <a:pt x="3572001" y="822950"/>
                  <a:pt x="3584923" y="621781"/>
                  <a:pt x="3592286" y="582509"/>
                </a:cubicBezTo>
                <a:cubicBezTo>
                  <a:pt x="3593698" y="574976"/>
                  <a:pt x="3615292" y="496272"/>
                  <a:pt x="3635829" y="484537"/>
                </a:cubicBezTo>
                <a:cubicBezTo>
                  <a:pt x="3651893" y="475357"/>
                  <a:pt x="3672114" y="477280"/>
                  <a:pt x="3690257" y="473652"/>
                </a:cubicBezTo>
                <a:cubicBezTo>
                  <a:pt x="3788229" y="477280"/>
                  <a:pt x="3886324" y="478422"/>
                  <a:pt x="3984172" y="484537"/>
                </a:cubicBezTo>
                <a:cubicBezTo>
                  <a:pt x="4060568" y="489312"/>
                  <a:pt x="4212772" y="506309"/>
                  <a:pt x="4212772" y="506309"/>
                </a:cubicBezTo>
                <a:cubicBezTo>
                  <a:pt x="4289702" y="521696"/>
                  <a:pt x="4249649" y="511344"/>
                  <a:pt x="4332514" y="538966"/>
                </a:cubicBezTo>
                <a:cubicBezTo>
                  <a:pt x="4343400" y="542595"/>
                  <a:pt x="4355624" y="543487"/>
                  <a:pt x="4365172" y="549852"/>
                </a:cubicBezTo>
                <a:cubicBezTo>
                  <a:pt x="4376058" y="557109"/>
                  <a:pt x="4385534" y="567152"/>
                  <a:pt x="4397829" y="571623"/>
                </a:cubicBezTo>
                <a:cubicBezTo>
                  <a:pt x="4425949" y="581849"/>
                  <a:pt x="4456527" y="583934"/>
                  <a:pt x="4484914" y="593395"/>
                </a:cubicBezTo>
                <a:lnTo>
                  <a:pt x="4517572" y="604280"/>
                </a:lnTo>
                <a:lnTo>
                  <a:pt x="5649686" y="593395"/>
                </a:lnTo>
                <a:cubicBezTo>
                  <a:pt x="5675825" y="592207"/>
                  <a:pt x="5715000" y="549852"/>
                  <a:pt x="5715000" y="549852"/>
                </a:cubicBezTo>
                <a:cubicBezTo>
                  <a:pt x="5718629" y="528080"/>
                  <a:pt x="5721098" y="506083"/>
                  <a:pt x="5725886" y="484537"/>
                </a:cubicBezTo>
                <a:cubicBezTo>
                  <a:pt x="5736279" y="437770"/>
                  <a:pt x="5763038" y="428484"/>
                  <a:pt x="5725886" y="364795"/>
                </a:cubicBezTo>
                <a:cubicBezTo>
                  <a:pt x="5707816" y="333817"/>
                  <a:pt x="5660490" y="321225"/>
                  <a:pt x="5627914" y="310366"/>
                </a:cubicBezTo>
                <a:cubicBezTo>
                  <a:pt x="5586430" y="248139"/>
                  <a:pt x="5625961" y="291571"/>
                  <a:pt x="5519057" y="255937"/>
                </a:cubicBezTo>
                <a:cubicBezTo>
                  <a:pt x="5497286" y="248680"/>
                  <a:pt x="5476007" y="239732"/>
                  <a:pt x="5453743" y="234166"/>
                </a:cubicBezTo>
                <a:cubicBezTo>
                  <a:pt x="5439229" y="230537"/>
                  <a:pt x="5424805" y="226525"/>
                  <a:pt x="5410200" y="223280"/>
                </a:cubicBezTo>
                <a:cubicBezTo>
                  <a:pt x="5392139" y="219266"/>
                  <a:pt x="5373722" y="216882"/>
                  <a:pt x="5355772" y="212395"/>
                </a:cubicBezTo>
                <a:cubicBezTo>
                  <a:pt x="5344640" y="209612"/>
                  <a:pt x="5334500" y="202932"/>
                  <a:pt x="5323114" y="201509"/>
                </a:cubicBezTo>
                <a:cubicBezTo>
                  <a:pt x="5276169" y="195641"/>
                  <a:pt x="5228771" y="194252"/>
                  <a:pt x="5181600" y="190623"/>
                </a:cubicBezTo>
                <a:cubicBezTo>
                  <a:pt x="5049238" y="146501"/>
                  <a:pt x="5189276" y="189769"/>
                  <a:pt x="4844143" y="168852"/>
                </a:cubicBezTo>
                <a:cubicBezTo>
                  <a:pt x="4835915" y="168353"/>
                  <a:pt x="4758444" y="151682"/>
                  <a:pt x="4746172" y="147080"/>
                </a:cubicBezTo>
                <a:cubicBezTo>
                  <a:pt x="4730978" y="141382"/>
                  <a:pt x="4717696" y="131336"/>
                  <a:pt x="4702629" y="125309"/>
                </a:cubicBezTo>
                <a:cubicBezTo>
                  <a:pt x="4681321" y="116786"/>
                  <a:pt x="4659086" y="110794"/>
                  <a:pt x="4637314" y="103537"/>
                </a:cubicBezTo>
                <a:lnTo>
                  <a:pt x="4572000" y="81766"/>
                </a:lnTo>
                <a:cubicBezTo>
                  <a:pt x="4561114" y="78137"/>
                  <a:pt x="4550475" y="73663"/>
                  <a:pt x="4539343" y="70880"/>
                </a:cubicBezTo>
                <a:cubicBezTo>
                  <a:pt x="4524829" y="67252"/>
                  <a:pt x="4509993" y="64726"/>
                  <a:pt x="4495800" y="59995"/>
                </a:cubicBezTo>
                <a:cubicBezTo>
                  <a:pt x="4426774" y="36986"/>
                  <a:pt x="4462226" y="42626"/>
                  <a:pt x="4408714" y="27337"/>
                </a:cubicBezTo>
                <a:cubicBezTo>
                  <a:pt x="4313032" y="0"/>
                  <a:pt x="4410818" y="31667"/>
                  <a:pt x="4332514" y="5566"/>
                </a:cubicBezTo>
                <a:cubicBezTo>
                  <a:pt x="4256314" y="9195"/>
                  <a:pt x="4179734" y="8028"/>
                  <a:pt x="4103914" y="16452"/>
                </a:cubicBezTo>
                <a:cubicBezTo>
                  <a:pt x="4081105" y="18986"/>
                  <a:pt x="4059907" y="29700"/>
                  <a:pt x="4038600" y="38223"/>
                </a:cubicBezTo>
                <a:cubicBezTo>
                  <a:pt x="4015008" y="47660"/>
                  <a:pt x="3978346" y="63562"/>
                  <a:pt x="3951514" y="70880"/>
                </a:cubicBezTo>
                <a:cubicBezTo>
                  <a:pt x="3922647" y="78753"/>
                  <a:pt x="3892815" y="83190"/>
                  <a:pt x="3864429" y="92652"/>
                </a:cubicBezTo>
                <a:cubicBezTo>
                  <a:pt x="3842657" y="99909"/>
                  <a:pt x="3821095" y="107829"/>
                  <a:pt x="3799114" y="114423"/>
                </a:cubicBezTo>
                <a:cubicBezTo>
                  <a:pt x="3743236" y="131186"/>
                  <a:pt x="3763299" y="120656"/>
                  <a:pt x="3701143" y="136195"/>
                </a:cubicBezTo>
                <a:cubicBezTo>
                  <a:pt x="3690011" y="138978"/>
                  <a:pt x="3679372" y="143452"/>
                  <a:pt x="3668486" y="147080"/>
                </a:cubicBezTo>
                <a:cubicBezTo>
                  <a:pt x="3641820" y="164858"/>
                  <a:pt x="3627435" y="179737"/>
                  <a:pt x="3592286" y="179737"/>
                </a:cubicBezTo>
                <a:cubicBezTo>
                  <a:pt x="3580812" y="179737"/>
                  <a:pt x="3570515" y="172480"/>
                  <a:pt x="3559629" y="168852"/>
                </a:cubicBezTo>
                <a:cubicBezTo>
                  <a:pt x="3552372" y="161595"/>
                  <a:pt x="3547291" y="151123"/>
                  <a:pt x="3537857" y="147080"/>
                </a:cubicBezTo>
                <a:cubicBezTo>
                  <a:pt x="3510798" y="135483"/>
                  <a:pt x="3495865" y="136195"/>
                  <a:pt x="3472543" y="13619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1331913" y="4437063"/>
            <a:ext cx="61928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Calibri" pitchFamily="34" charset="0"/>
              </a:rPr>
              <a:t>Likviditási ráta=420000/360000=1,17 &lt;1,3</a:t>
            </a:r>
          </a:p>
          <a:p>
            <a:r>
              <a:rPr lang="hu-HU" sz="2400">
                <a:latin typeface="Calibri" pitchFamily="34" charset="0"/>
              </a:rPr>
              <a:t>Gyorsráta: (420000-100000)/360000=0,87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d) Működési ciklus, pénzciklus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36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800" dirty="0" smtClean="0"/>
              <a:t>A készletek átlagos tárolási ideje 30 nap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2800" dirty="0" smtClean="0"/>
              <a:t>A vevőkövetelés átlagosan 50 nap alatt folynak be, a szállítók számláit a 15. napon fizetik ki, a vállalat 30 napos bértartozással rendelkezik.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2800" dirty="0" smtClean="0"/>
          </a:p>
          <a:p>
            <a:pPr fontAlgn="auto">
              <a:spcAft>
                <a:spcPts val="0"/>
              </a:spcAft>
              <a:defRPr/>
            </a:pPr>
            <a:r>
              <a:rPr lang="hu-HU" sz="2800" dirty="0" smtClean="0"/>
              <a:t>Működési ciklus= gyártási+raktározási+beszedési idő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2800" dirty="0" smtClean="0"/>
              <a:t>Pénzciklus= Működési ciklus- (bértartozás+Szállítók forgási sebessége)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55650" y="4365625"/>
            <a:ext cx="71294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Működési ciklus= 30+50 =80 nap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Pénzciklus= 80- (15+30)=35 nap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9. példa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 l="29587" t="23022" r="26744" b="48586"/>
          <a:stretch>
            <a:fillRect/>
          </a:stretch>
        </p:blipFill>
        <p:spPr bwMode="auto">
          <a:xfrm>
            <a:off x="755576" y="1628800"/>
            <a:ext cx="76328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9. Példa megoldása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a) Nettó forgótőke: CA-CL, </a:t>
            </a:r>
          </a:p>
          <a:p>
            <a:pPr>
              <a:buNone/>
            </a:pPr>
            <a:r>
              <a:rPr lang="hu-HU" dirty="0" smtClean="0"/>
              <a:t>Ebből: CA (forgóeszközök):</a:t>
            </a:r>
          </a:p>
          <a:p>
            <a:pPr>
              <a:buNone/>
            </a:pPr>
            <a:r>
              <a:rPr lang="hu-HU" dirty="0" smtClean="0"/>
              <a:t>8800+11250+3500+1200=24750</a:t>
            </a:r>
          </a:p>
          <a:p>
            <a:pPr>
              <a:buNone/>
            </a:pPr>
            <a:r>
              <a:rPr lang="hu-HU" dirty="0" smtClean="0"/>
              <a:t>CL (rövid lej. Köt): 13750</a:t>
            </a:r>
          </a:p>
          <a:p>
            <a:pPr>
              <a:buNone/>
            </a:pPr>
            <a:r>
              <a:rPr lang="hu-HU" dirty="0" smtClean="0"/>
              <a:t>Nettó forgótőke: 24750-13750=11000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9. Példa megoldás folyt.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/>
          <a:lstStyle/>
          <a:p>
            <a:r>
              <a:rPr lang="hu-HU" dirty="0" smtClean="0"/>
              <a:t>b) forgóeszköz stratégia</a:t>
            </a:r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611560" y="2060848"/>
          <a:ext cx="7416825" cy="3794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828092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Stratégia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Tartósan lekötött forgóeszköz</a:t>
                      </a:r>
                      <a:r>
                        <a:rPr lang="hu-HU" sz="2000" baseline="0" dirty="0" smtClean="0"/>
                        <a:t> (T.L. FE) és Nettó forgótőke (N.FT)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Átmeneti forgóeszköz  (Á. </a:t>
                      </a:r>
                      <a:r>
                        <a:rPr lang="hu-HU" sz="2000" dirty="0" err="1" smtClean="0"/>
                        <a:t>Fe</a:t>
                      </a:r>
                      <a:r>
                        <a:rPr lang="hu-HU" sz="2000" dirty="0" smtClean="0"/>
                        <a:t>) és  rövid lej. Köt. (R.L.K)</a:t>
                      </a:r>
                      <a:endParaRPr lang="hu-HU" sz="20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Szolid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T.L. </a:t>
                      </a:r>
                      <a:r>
                        <a:rPr lang="hu-HU" sz="2400" dirty="0" err="1" smtClean="0"/>
                        <a:t>Fe</a:t>
                      </a:r>
                      <a:r>
                        <a:rPr lang="hu-HU" sz="2400" dirty="0" smtClean="0"/>
                        <a:t>=N.FT 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err="1" smtClean="0"/>
                        <a:t>Á.Fe</a:t>
                      </a:r>
                      <a:r>
                        <a:rPr lang="hu-HU" sz="2400" dirty="0" smtClean="0"/>
                        <a:t>=</a:t>
                      </a:r>
                      <a:r>
                        <a:rPr lang="hu-HU" sz="2400" baseline="0" dirty="0" smtClean="0"/>
                        <a:t> R.L. K</a:t>
                      </a:r>
                      <a:endParaRPr lang="hu-HU" sz="2400" dirty="0" smtClean="0"/>
                    </a:p>
                    <a:p>
                      <a:endParaRPr lang="hu-HU" sz="24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Konzervatív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T.L.</a:t>
                      </a:r>
                      <a:r>
                        <a:rPr lang="hu-HU" sz="2400" baseline="0" dirty="0" smtClean="0"/>
                        <a:t> FE&lt; N.FT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err="1" smtClean="0"/>
                        <a:t>Á.Fe</a:t>
                      </a:r>
                      <a:r>
                        <a:rPr lang="hu-HU" sz="2400" dirty="0" smtClean="0"/>
                        <a:t>&gt;</a:t>
                      </a:r>
                      <a:r>
                        <a:rPr lang="hu-HU" sz="2400" baseline="0" dirty="0" smtClean="0"/>
                        <a:t> R.L. K</a:t>
                      </a:r>
                      <a:endParaRPr lang="hu-HU" sz="24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Agresszív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T.L. FE&gt; N. FT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err="1" smtClean="0"/>
                        <a:t>Á.Fe</a:t>
                      </a:r>
                      <a:r>
                        <a:rPr lang="hu-HU" sz="2400" dirty="0" smtClean="0"/>
                        <a:t>&lt;</a:t>
                      </a:r>
                      <a:r>
                        <a:rPr lang="hu-HU" sz="2400" baseline="0" dirty="0" smtClean="0"/>
                        <a:t> R.L. K</a:t>
                      </a:r>
                      <a:endParaRPr lang="hu-H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9. megoldás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T. L. </a:t>
            </a:r>
            <a:r>
              <a:rPr lang="hu-HU" dirty="0" err="1" smtClean="0"/>
              <a:t>Fe</a:t>
            </a:r>
            <a:r>
              <a:rPr lang="hu-HU" dirty="0" smtClean="0"/>
              <a:t>: 4200+4500=8700</a:t>
            </a:r>
            <a:r>
              <a:rPr lang="hu-HU" dirty="0" smtClean="0">
                <a:solidFill>
                  <a:srgbClr val="FF0000"/>
                </a:solidFill>
              </a:rPr>
              <a:t>&lt;</a:t>
            </a:r>
            <a:r>
              <a:rPr lang="hu-HU" dirty="0" smtClean="0"/>
              <a:t>N.FT:24750</a:t>
            </a:r>
          </a:p>
          <a:p>
            <a:r>
              <a:rPr lang="hu-HU" dirty="0" smtClean="0"/>
              <a:t>És </a:t>
            </a:r>
          </a:p>
          <a:p>
            <a:r>
              <a:rPr lang="hu-HU" dirty="0" smtClean="0"/>
              <a:t>Á. </a:t>
            </a:r>
            <a:r>
              <a:rPr lang="hu-HU" dirty="0" err="1" smtClean="0"/>
              <a:t>Fe</a:t>
            </a:r>
            <a:r>
              <a:rPr lang="hu-HU" dirty="0" smtClean="0"/>
              <a:t>: 24750-8700=16050</a:t>
            </a:r>
            <a:r>
              <a:rPr lang="hu-HU" dirty="0" smtClean="0">
                <a:solidFill>
                  <a:srgbClr val="FF0000"/>
                </a:solidFill>
              </a:rPr>
              <a:t>&gt;</a:t>
            </a:r>
            <a:r>
              <a:rPr lang="hu-HU" dirty="0" smtClean="0"/>
              <a:t> R.L.K:13750</a:t>
            </a:r>
          </a:p>
          <a:p>
            <a:r>
              <a:rPr lang="hu-HU" dirty="0" smtClean="0"/>
              <a:t>Ezért konzervatív stratégia!!</a:t>
            </a:r>
          </a:p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9. Megoldás folyt.</a:t>
            </a:r>
            <a:endParaRPr lang="hu-HU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 l="29925" t="54519" r="34901" b="12721"/>
          <a:stretch>
            <a:fillRect/>
          </a:stretch>
        </p:blipFill>
        <p:spPr bwMode="auto">
          <a:xfrm>
            <a:off x="4716016" y="1700808"/>
            <a:ext cx="41044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2600" t="32760" r="9701" b="2561"/>
          <a:stretch>
            <a:fillRect/>
          </a:stretch>
        </p:blipFill>
        <p:spPr bwMode="auto">
          <a:xfrm>
            <a:off x="395536" y="1340768"/>
            <a:ext cx="410445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gyenes összekötő nyíllal 6"/>
          <p:cNvCxnSpPr/>
          <p:nvPr/>
        </p:nvCxnSpPr>
        <p:spPr>
          <a:xfrm flipV="1">
            <a:off x="4139952" y="2132856"/>
            <a:ext cx="792088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V="1">
            <a:off x="2339752" y="2708920"/>
            <a:ext cx="2808312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1835696" y="4293096"/>
            <a:ext cx="3312368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924800" cy="1143000"/>
          </a:xfrm>
        </p:spPr>
        <p:txBody>
          <a:bodyPr/>
          <a:lstStyle/>
          <a:p>
            <a:r>
              <a:rPr lang="hu-HU" sz="4000" b="1" smtClean="0">
                <a:solidFill>
                  <a:srgbClr val="7030A0"/>
                </a:solidFill>
              </a:rPr>
              <a:t>Speciális pénzáramlások</a:t>
            </a:r>
            <a:endParaRPr lang="hu-HU" b="1" u="sng" smtClean="0">
              <a:solidFill>
                <a:srgbClr val="7030A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8305800" cy="44958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b="1" u="sng" smtClean="0"/>
              <a:t>Annuitás</a:t>
            </a:r>
            <a:r>
              <a:rPr lang="hu-HU" b="1" smtClean="0"/>
              <a:t>: </a:t>
            </a:r>
            <a:r>
              <a:rPr lang="hu-HU" smtClean="0"/>
              <a:t>véges számú, azonos nagyságú elemekből álló pénzáramlás</a:t>
            </a:r>
            <a:r>
              <a:rPr lang="hu-HU" sz="2000" smtClean="0"/>
              <a:t/>
            </a:r>
            <a:br>
              <a:rPr lang="hu-HU" sz="2000" smtClean="0"/>
            </a:br>
            <a:r>
              <a:rPr lang="hu-HU" sz="900" smtClean="0"/>
              <a:t>	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b="1" smtClean="0"/>
              <a:t>Jelenértéke</a:t>
            </a:r>
            <a:r>
              <a:rPr lang="hu-HU" smtClean="0"/>
              <a:t>:  PV=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mtClean="0"/>
              <a:t>	</a:t>
            </a:r>
            <a:br>
              <a:rPr lang="hu-HU" smtClean="0"/>
            </a:br>
            <a:r>
              <a:rPr lang="hu-HU" smtClean="0"/>
              <a:t>Jelenérték kiszámítható két örökjáradék különbségeként is:</a:t>
            </a:r>
            <a:br>
              <a:rPr lang="hu-HU" smtClean="0"/>
            </a:br>
            <a:r>
              <a:rPr lang="hu-HU" smtClean="0"/>
              <a:t> 		                 PV= 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hu-HU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400" smtClean="0"/>
              <a:t>legegyszerűbb</a:t>
            </a:r>
            <a:r>
              <a:rPr lang="hu-HU" smtClean="0"/>
              <a:t> táblázatból: </a:t>
            </a:r>
            <a:r>
              <a:rPr lang="hu-HU" b="1" smtClean="0"/>
              <a:t>PV= C x PVFA(r%, n év)</a:t>
            </a:r>
          </a:p>
        </p:txBody>
      </p:sp>
      <p:graphicFrame>
        <p:nvGraphicFramePr>
          <p:cNvPr id="25604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4356100" y="3860800"/>
          <a:ext cx="2352675" cy="1008063"/>
        </p:xfrm>
        <a:graphic>
          <a:graphicData uri="http://schemas.openxmlformats.org/presentationml/2006/ole">
            <p:oleObj spid="_x0000_s134146" name="Egyenlet" r:id="rId3" imgW="1066680" imgH="457200" progId="Equation.3">
              <p:embed/>
            </p:oleObj>
          </a:graphicData>
        </a:graphic>
      </p:graphicFrame>
      <p:graphicFrame>
        <p:nvGraphicFramePr>
          <p:cNvPr id="25607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3492500" y="2349500"/>
          <a:ext cx="3441700" cy="887413"/>
        </p:xfrm>
        <a:graphic>
          <a:graphicData uri="http://schemas.openxmlformats.org/presentationml/2006/ole">
            <p:oleObj spid="_x0000_s134147" name="Egyenlet" r:id="rId4" imgW="16254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10. Példa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 l="29421" t="34921" r="29058" b="37301"/>
          <a:stretch>
            <a:fillRect/>
          </a:stretch>
        </p:blipFill>
        <p:spPr bwMode="auto">
          <a:xfrm>
            <a:off x="827584" y="1484784"/>
            <a:ext cx="72008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10. Példa megoldás</a:t>
            </a:r>
            <a:endParaRPr lang="hu-HU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 l="28875" t="42839" r="31226" b="10121"/>
          <a:stretch>
            <a:fillRect/>
          </a:stretch>
        </p:blipFill>
        <p:spPr bwMode="auto">
          <a:xfrm>
            <a:off x="909879" y="1556792"/>
            <a:ext cx="6830473" cy="503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2601" t="32761" r="9702" b="2560"/>
          <a:stretch>
            <a:fillRect/>
          </a:stretch>
        </p:blipFill>
        <p:spPr bwMode="auto">
          <a:xfrm>
            <a:off x="179388" y="1268413"/>
            <a:ext cx="85820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abadkézi sokszög 5"/>
          <p:cNvSpPr/>
          <p:nvPr/>
        </p:nvSpPr>
        <p:spPr>
          <a:xfrm>
            <a:off x="206375" y="1295400"/>
            <a:ext cx="8547100" cy="3830638"/>
          </a:xfrm>
          <a:custGeom>
            <a:avLst/>
            <a:gdLst>
              <a:gd name="connsiteX0" fmla="*/ 4114800 w 8547070"/>
              <a:gd name="connsiteY0" fmla="*/ 43543 h 3831236"/>
              <a:gd name="connsiteX1" fmla="*/ 4071257 w 8547070"/>
              <a:gd name="connsiteY1" fmla="*/ 76200 h 3831236"/>
              <a:gd name="connsiteX2" fmla="*/ 4027714 w 8547070"/>
              <a:gd name="connsiteY2" fmla="*/ 119743 h 3831236"/>
              <a:gd name="connsiteX3" fmla="*/ 4016828 w 8547070"/>
              <a:gd name="connsiteY3" fmla="*/ 152400 h 3831236"/>
              <a:gd name="connsiteX4" fmla="*/ 3995057 w 8547070"/>
              <a:gd name="connsiteY4" fmla="*/ 185057 h 3831236"/>
              <a:gd name="connsiteX5" fmla="*/ 3984171 w 8547070"/>
              <a:gd name="connsiteY5" fmla="*/ 228600 h 3831236"/>
              <a:gd name="connsiteX6" fmla="*/ 3951514 w 8547070"/>
              <a:gd name="connsiteY6" fmla="*/ 272143 h 3831236"/>
              <a:gd name="connsiteX7" fmla="*/ 3907971 w 8547070"/>
              <a:gd name="connsiteY7" fmla="*/ 315686 h 3831236"/>
              <a:gd name="connsiteX8" fmla="*/ 3886200 w 8547070"/>
              <a:gd name="connsiteY8" fmla="*/ 359229 h 3831236"/>
              <a:gd name="connsiteX9" fmla="*/ 3864428 w 8547070"/>
              <a:gd name="connsiteY9" fmla="*/ 424543 h 3831236"/>
              <a:gd name="connsiteX10" fmla="*/ 3831771 w 8547070"/>
              <a:gd name="connsiteY10" fmla="*/ 468086 h 3831236"/>
              <a:gd name="connsiteX11" fmla="*/ 3810000 w 8547070"/>
              <a:gd name="connsiteY11" fmla="*/ 500743 h 3831236"/>
              <a:gd name="connsiteX12" fmla="*/ 3777342 w 8547070"/>
              <a:gd name="connsiteY12" fmla="*/ 533400 h 3831236"/>
              <a:gd name="connsiteX13" fmla="*/ 3712028 w 8547070"/>
              <a:gd name="connsiteY13" fmla="*/ 587829 h 3831236"/>
              <a:gd name="connsiteX14" fmla="*/ 3679371 w 8547070"/>
              <a:gd name="connsiteY14" fmla="*/ 620486 h 3831236"/>
              <a:gd name="connsiteX15" fmla="*/ 3592285 w 8547070"/>
              <a:gd name="connsiteY15" fmla="*/ 674914 h 3831236"/>
              <a:gd name="connsiteX16" fmla="*/ 3537857 w 8547070"/>
              <a:gd name="connsiteY16" fmla="*/ 729343 h 3831236"/>
              <a:gd name="connsiteX17" fmla="*/ 3516085 w 8547070"/>
              <a:gd name="connsiteY17" fmla="*/ 751114 h 3831236"/>
              <a:gd name="connsiteX18" fmla="*/ 3483428 w 8547070"/>
              <a:gd name="connsiteY18" fmla="*/ 772886 h 3831236"/>
              <a:gd name="connsiteX19" fmla="*/ 3374571 w 8547070"/>
              <a:gd name="connsiteY19" fmla="*/ 870857 h 3831236"/>
              <a:gd name="connsiteX20" fmla="*/ 3331028 w 8547070"/>
              <a:gd name="connsiteY20" fmla="*/ 892629 h 3831236"/>
              <a:gd name="connsiteX21" fmla="*/ 3254828 w 8547070"/>
              <a:gd name="connsiteY21" fmla="*/ 903514 h 3831236"/>
              <a:gd name="connsiteX22" fmla="*/ 3211285 w 8547070"/>
              <a:gd name="connsiteY22" fmla="*/ 925286 h 3831236"/>
              <a:gd name="connsiteX23" fmla="*/ 3178628 w 8547070"/>
              <a:gd name="connsiteY23" fmla="*/ 936171 h 3831236"/>
              <a:gd name="connsiteX24" fmla="*/ 3124200 w 8547070"/>
              <a:gd name="connsiteY24" fmla="*/ 957943 h 3831236"/>
              <a:gd name="connsiteX25" fmla="*/ 3058885 w 8547070"/>
              <a:gd name="connsiteY25" fmla="*/ 979714 h 3831236"/>
              <a:gd name="connsiteX26" fmla="*/ 2852057 w 8547070"/>
              <a:gd name="connsiteY26" fmla="*/ 990600 h 3831236"/>
              <a:gd name="connsiteX27" fmla="*/ 2764971 w 8547070"/>
              <a:gd name="connsiteY27" fmla="*/ 1001486 h 3831236"/>
              <a:gd name="connsiteX28" fmla="*/ 2732314 w 8547070"/>
              <a:gd name="connsiteY28" fmla="*/ 1012371 h 3831236"/>
              <a:gd name="connsiteX29" fmla="*/ 1415142 w 8547070"/>
              <a:gd name="connsiteY29" fmla="*/ 1001486 h 3831236"/>
              <a:gd name="connsiteX30" fmla="*/ 1338942 w 8547070"/>
              <a:gd name="connsiteY30" fmla="*/ 979714 h 3831236"/>
              <a:gd name="connsiteX31" fmla="*/ 1099457 w 8547070"/>
              <a:gd name="connsiteY31" fmla="*/ 990600 h 3831236"/>
              <a:gd name="connsiteX32" fmla="*/ 1055914 w 8547070"/>
              <a:gd name="connsiteY32" fmla="*/ 1012371 h 3831236"/>
              <a:gd name="connsiteX33" fmla="*/ 947057 w 8547070"/>
              <a:gd name="connsiteY33" fmla="*/ 1045029 h 3831236"/>
              <a:gd name="connsiteX34" fmla="*/ 881742 w 8547070"/>
              <a:gd name="connsiteY34" fmla="*/ 1066800 h 3831236"/>
              <a:gd name="connsiteX35" fmla="*/ 849085 w 8547070"/>
              <a:gd name="connsiteY35" fmla="*/ 1077686 h 3831236"/>
              <a:gd name="connsiteX36" fmla="*/ 816428 w 8547070"/>
              <a:gd name="connsiteY36" fmla="*/ 1088571 h 3831236"/>
              <a:gd name="connsiteX37" fmla="*/ 762000 w 8547070"/>
              <a:gd name="connsiteY37" fmla="*/ 1110343 h 3831236"/>
              <a:gd name="connsiteX38" fmla="*/ 707571 w 8547070"/>
              <a:gd name="connsiteY38" fmla="*/ 1121229 h 3831236"/>
              <a:gd name="connsiteX39" fmla="*/ 664028 w 8547070"/>
              <a:gd name="connsiteY39" fmla="*/ 1143000 h 3831236"/>
              <a:gd name="connsiteX40" fmla="*/ 598714 w 8547070"/>
              <a:gd name="connsiteY40" fmla="*/ 1186543 h 3831236"/>
              <a:gd name="connsiteX41" fmla="*/ 566057 w 8547070"/>
              <a:gd name="connsiteY41" fmla="*/ 1197429 h 3831236"/>
              <a:gd name="connsiteX42" fmla="*/ 511628 w 8547070"/>
              <a:gd name="connsiteY42" fmla="*/ 1240971 h 3831236"/>
              <a:gd name="connsiteX43" fmla="*/ 478971 w 8547070"/>
              <a:gd name="connsiteY43" fmla="*/ 1306286 h 3831236"/>
              <a:gd name="connsiteX44" fmla="*/ 468085 w 8547070"/>
              <a:gd name="connsiteY44" fmla="*/ 1349829 h 3831236"/>
              <a:gd name="connsiteX45" fmla="*/ 435428 w 8547070"/>
              <a:gd name="connsiteY45" fmla="*/ 1371600 h 3831236"/>
              <a:gd name="connsiteX46" fmla="*/ 391885 w 8547070"/>
              <a:gd name="connsiteY46" fmla="*/ 1415143 h 3831236"/>
              <a:gd name="connsiteX47" fmla="*/ 326571 w 8547070"/>
              <a:gd name="connsiteY47" fmla="*/ 1458686 h 3831236"/>
              <a:gd name="connsiteX48" fmla="*/ 293914 w 8547070"/>
              <a:gd name="connsiteY48" fmla="*/ 1491343 h 3831236"/>
              <a:gd name="connsiteX49" fmla="*/ 272142 w 8547070"/>
              <a:gd name="connsiteY49" fmla="*/ 1524000 h 3831236"/>
              <a:gd name="connsiteX50" fmla="*/ 239485 w 8547070"/>
              <a:gd name="connsiteY50" fmla="*/ 1567543 h 3831236"/>
              <a:gd name="connsiteX51" fmla="*/ 228600 w 8547070"/>
              <a:gd name="connsiteY51" fmla="*/ 1600200 h 3831236"/>
              <a:gd name="connsiteX52" fmla="*/ 185057 w 8547070"/>
              <a:gd name="connsiteY52" fmla="*/ 1676400 h 3831236"/>
              <a:gd name="connsiteX53" fmla="*/ 163285 w 8547070"/>
              <a:gd name="connsiteY53" fmla="*/ 1698171 h 3831236"/>
              <a:gd name="connsiteX54" fmla="*/ 152400 w 8547070"/>
              <a:gd name="connsiteY54" fmla="*/ 1730829 h 3831236"/>
              <a:gd name="connsiteX55" fmla="*/ 130628 w 8547070"/>
              <a:gd name="connsiteY55" fmla="*/ 2013857 h 3831236"/>
              <a:gd name="connsiteX56" fmla="*/ 108857 w 8547070"/>
              <a:gd name="connsiteY56" fmla="*/ 2046514 h 3831236"/>
              <a:gd name="connsiteX57" fmla="*/ 87085 w 8547070"/>
              <a:gd name="connsiteY57" fmla="*/ 2122714 h 3831236"/>
              <a:gd name="connsiteX58" fmla="*/ 65314 w 8547070"/>
              <a:gd name="connsiteY58" fmla="*/ 2198914 h 3831236"/>
              <a:gd name="connsiteX59" fmla="*/ 32657 w 8547070"/>
              <a:gd name="connsiteY59" fmla="*/ 2275114 h 3831236"/>
              <a:gd name="connsiteX60" fmla="*/ 21771 w 8547070"/>
              <a:gd name="connsiteY60" fmla="*/ 2318657 h 3831236"/>
              <a:gd name="connsiteX61" fmla="*/ 0 w 8547070"/>
              <a:gd name="connsiteY61" fmla="*/ 2383971 h 3831236"/>
              <a:gd name="connsiteX62" fmla="*/ 10885 w 8547070"/>
              <a:gd name="connsiteY62" fmla="*/ 2558143 h 3831236"/>
              <a:gd name="connsiteX63" fmla="*/ 32657 w 8547070"/>
              <a:gd name="connsiteY63" fmla="*/ 2590800 h 3831236"/>
              <a:gd name="connsiteX64" fmla="*/ 43542 w 8547070"/>
              <a:gd name="connsiteY64" fmla="*/ 3124200 h 3831236"/>
              <a:gd name="connsiteX65" fmla="*/ 54428 w 8547070"/>
              <a:gd name="connsiteY65" fmla="*/ 3156857 h 3831236"/>
              <a:gd name="connsiteX66" fmla="*/ 76200 w 8547070"/>
              <a:gd name="connsiteY66" fmla="*/ 3211286 h 3831236"/>
              <a:gd name="connsiteX67" fmla="*/ 108857 w 8547070"/>
              <a:gd name="connsiteY67" fmla="*/ 3309257 h 3831236"/>
              <a:gd name="connsiteX68" fmla="*/ 119742 w 8547070"/>
              <a:gd name="connsiteY68" fmla="*/ 3341914 h 3831236"/>
              <a:gd name="connsiteX69" fmla="*/ 141514 w 8547070"/>
              <a:gd name="connsiteY69" fmla="*/ 3385457 h 3831236"/>
              <a:gd name="connsiteX70" fmla="*/ 174171 w 8547070"/>
              <a:gd name="connsiteY70" fmla="*/ 3396343 h 3831236"/>
              <a:gd name="connsiteX71" fmla="*/ 206828 w 8547070"/>
              <a:gd name="connsiteY71" fmla="*/ 3418114 h 3831236"/>
              <a:gd name="connsiteX72" fmla="*/ 239485 w 8547070"/>
              <a:gd name="connsiteY72" fmla="*/ 3429000 h 3831236"/>
              <a:gd name="connsiteX73" fmla="*/ 272142 w 8547070"/>
              <a:gd name="connsiteY73" fmla="*/ 3450771 h 3831236"/>
              <a:gd name="connsiteX74" fmla="*/ 478971 w 8547070"/>
              <a:gd name="connsiteY74" fmla="*/ 3472543 h 3831236"/>
              <a:gd name="connsiteX75" fmla="*/ 522514 w 8547070"/>
              <a:gd name="connsiteY75" fmla="*/ 3483429 h 3831236"/>
              <a:gd name="connsiteX76" fmla="*/ 576942 w 8547070"/>
              <a:gd name="connsiteY76" fmla="*/ 3494314 h 3831236"/>
              <a:gd name="connsiteX77" fmla="*/ 620485 w 8547070"/>
              <a:gd name="connsiteY77" fmla="*/ 3516086 h 3831236"/>
              <a:gd name="connsiteX78" fmla="*/ 707571 w 8547070"/>
              <a:gd name="connsiteY78" fmla="*/ 3537857 h 3831236"/>
              <a:gd name="connsiteX79" fmla="*/ 783771 w 8547070"/>
              <a:gd name="connsiteY79" fmla="*/ 3570514 h 3831236"/>
              <a:gd name="connsiteX80" fmla="*/ 827314 w 8547070"/>
              <a:gd name="connsiteY80" fmla="*/ 3581400 h 3831236"/>
              <a:gd name="connsiteX81" fmla="*/ 870857 w 8547070"/>
              <a:gd name="connsiteY81" fmla="*/ 3603171 h 3831236"/>
              <a:gd name="connsiteX82" fmla="*/ 936171 w 8547070"/>
              <a:gd name="connsiteY82" fmla="*/ 3614057 h 3831236"/>
              <a:gd name="connsiteX83" fmla="*/ 1001485 w 8547070"/>
              <a:gd name="connsiteY83" fmla="*/ 3635829 h 3831236"/>
              <a:gd name="connsiteX84" fmla="*/ 1045028 w 8547070"/>
              <a:gd name="connsiteY84" fmla="*/ 3646714 h 3831236"/>
              <a:gd name="connsiteX85" fmla="*/ 1121228 w 8547070"/>
              <a:gd name="connsiteY85" fmla="*/ 3668486 h 3831236"/>
              <a:gd name="connsiteX86" fmla="*/ 1208314 w 8547070"/>
              <a:gd name="connsiteY86" fmla="*/ 3679371 h 3831236"/>
              <a:gd name="connsiteX87" fmla="*/ 3004457 w 8547070"/>
              <a:gd name="connsiteY87" fmla="*/ 3679371 h 3831236"/>
              <a:gd name="connsiteX88" fmla="*/ 3102428 w 8547070"/>
              <a:gd name="connsiteY88" fmla="*/ 3646714 h 3831236"/>
              <a:gd name="connsiteX89" fmla="*/ 3156857 w 8547070"/>
              <a:gd name="connsiteY89" fmla="*/ 3635829 h 3831236"/>
              <a:gd name="connsiteX90" fmla="*/ 3189514 w 8547070"/>
              <a:gd name="connsiteY90" fmla="*/ 3614057 h 3831236"/>
              <a:gd name="connsiteX91" fmla="*/ 3309257 w 8547070"/>
              <a:gd name="connsiteY91" fmla="*/ 3592286 h 3831236"/>
              <a:gd name="connsiteX92" fmla="*/ 3352800 w 8547070"/>
              <a:gd name="connsiteY92" fmla="*/ 3570514 h 3831236"/>
              <a:gd name="connsiteX93" fmla="*/ 3472542 w 8547070"/>
              <a:gd name="connsiteY93" fmla="*/ 3537857 h 3831236"/>
              <a:gd name="connsiteX94" fmla="*/ 3570514 w 8547070"/>
              <a:gd name="connsiteY94" fmla="*/ 3516086 h 3831236"/>
              <a:gd name="connsiteX95" fmla="*/ 3973285 w 8547070"/>
              <a:gd name="connsiteY95" fmla="*/ 3505200 h 3831236"/>
              <a:gd name="connsiteX96" fmla="*/ 4626428 w 8547070"/>
              <a:gd name="connsiteY96" fmla="*/ 3483429 h 3831236"/>
              <a:gd name="connsiteX97" fmla="*/ 6923314 w 8547070"/>
              <a:gd name="connsiteY97" fmla="*/ 3505200 h 3831236"/>
              <a:gd name="connsiteX98" fmla="*/ 6988628 w 8547070"/>
              <a:gd name="connsiteY98" fmla="*/ 3526971 h 3831236"/>
              <a:gd name="connsiteX99" fmla="*/ 7108371 w 8547070"/>
              <a:gd name="connsiteY99" fmla="*/ 3548743 h 3831236"/>
              <a:gd name="connsiteX100" fmla="*/ 7173685 w 8547070"/>
              <a:gd name="connsiteY100" fmla="*/ 3570514 h 3831236"/>
              <a:gd name="connsiteX101" fmla="*/ 7206342 w 8547070"/>
              <a:gd name="connsiteY101" fmla="*/ 3581400 h 3831236"/>
              <a:gd name="connsiteX102" fmla="*/ 7413171 w 8547070"/>
              <a:gd name="connsiteY102" fmla="*/ 3592286 h 3831236"/>
              <a:gd name="connsiteX103" fmla="*/ 7489371 w 8547070"/>
              <a:gd name="connsiteY103" fmla="*/ 3603171 h 3831236"/>
              <a:gd name="connsiteX104" fmla="*/ 7522028 w 8547070"/>
              <a:gd name="connsiteY104" fmla="*/ 3614057 h 3831236"/>
              <a:gd name="connsiteX105" fmla="*/ 7696200 w 8547070"/>
              <a:gd name="connsiteY105" fmla="*/ 3624943 h 3831236"/>
              <a:gd name="connsiteX106" fmla="*/ 7728857 w 8547070"/>
              <a:gd name="connsiteY106" fmla="*/ 3635829 h 3831236"/>
              <a:gd name="connsiteX107" fmla="*/ 7957457 w 8547070"/>
              <a:gd name="connsiteY107" fmla="*/ 3624943 h 3831236"/>
              <a:gd name="connsiteX108" fmla="*/ 8022771 w 8547070"/>
              <a:gd name="connsiteY108" fmla="*/ 3603171 h 3831236"/>
              <a:gd name="connsiteX109" fmla="*/ 8098971 w 8547070"/>
              <a:gd name="connsiteY109" fmla="*/ 3581400 h 3831236"/>
              <a:gd name="connsiteX110" fmla="*/ 8142514 w 8547070"/>
              <a:gd name="connsiteY110" fmla="*/ 3570514 h 3831236"/>
              <a:gd name="connsiteX111" fmla="*/ 8175171 w 8547070"/>
              <a:gd name="connsiteY111" fmla="*/ 3559629 h 3831236"/>
              <a:gd name="connsiteX112" fmla="*/ 8273142 w 8547070"/>
              <a:gd name="connsiteY112" fmla="*/ 3548743 h 3831236"/>
              <a:gd name="connsiteX113" fmla="*/ 8349342 w 8547070"/>
              <a:gd name="connsiteY113" fmla="*/ 3537857 h 3831236"/>
              <a:gd name="connsiteX114" fmla="*/ 8392885 w 8547070"/>
              <a:gd name="connsiteY114" fmla="*/ 3494314 h 3831236"/>
              <a:gd name="connsiteX115" fmla="*/ 8447314 w 8547070"/>
              <a:gd name="connsiteY115" fmla="*/ 3450771 h 3831236"/>
              <a:gd name="connsiteX116" fmla="*/ 8490857 w 8547070"/>
              <a:gd name="connsiteY116" fmla="*/ 3385457 h 3831236"/>
              <a:gd name="connsiteX117" fmla="*/ 8501742 w 8547070"/>
              <a:gd name="connsiteY117" fmla="*/ 3341914 h 3831236"/>
              <a:gd name="connsiteX118" fmla="*/ 8523514 w 8547070"/>
              <a:gd name="connsiteY118" fmla="*/ 3309257 h 3831236"/>
              <a:gd name="connsiteX119" fmla="*/ 8490857 w 8547070"/>
              <a:gd name="connsiteY119" fmla="*/ 2917371 h 3831236"/>
              <a:gd name="connsiteX120" fmla="*/ 8479971 w 8547070"/>
              <a:gd name="connsiteY120" fmla="*/ 2884714 h 3831236"/>
              <a:gd name="connsiteX121" fmla="*/ 8458200 w 8547070"/>
              <a:gd name="connsiteY121" fmla="*/ 2852057 h 3831236"/>
              <a:gd name="connsiteX122" fmla="*/ 8425542 w 8547070"/>
              <a:gd name="connsiteY122" fmla="*/ 2743200 h 3831236"/>
              <a:gd name="connsiteX123" fmla="*/ 8414657 w 8547070"/>
              <a:gd name="connsiteY123" fmla="*/ 2710543 h 3831236"/>
              <a:gd name="connsiteX124" fmla="*/ 8392885 w 8547070"/>
              <a:gd name="connsiteY124" fmla="*/ 2688771 h 3831236"/>
              <a:gd name="connsiteX125" fmla="*/ 8382000 w 8547070"/>
              <a:gd name="connsiteY125" fmla="*/ 2656114 h 3831236"/>
              <a:gd name="connsiteX126" fmla="*/ 8338457 w 8547070"/>
              <a:gd name="connsiteY126" fmla="*/ 2590800 h 3831236"/>
              <a:gd name="connsiteX127" fmla="*/ 8316685 w 8547070"/>
              <a:gd name="connsiteY127" fmla="*/ 2525486 h 3831236"/>
              <a:gd name="connsiteX128" fmla="*/ 8305800 w 8547070"/>
              <a:gd name="connsiteY128" fmla="*/ 2481943 h 3831236"/>
              <a:gd name="connsiteX129" fmla="*/ 8284028 w 8547070"/>
              <a:gd name="connsiteY129" fmla="*/ 2449286 h 3831236"/>
              <a:gd name="connsiteX130" fmla="*/ 8273142 w 8547070"/>
              <a:gd name="connsiteY130" fmla="*/ 2416629 h 3831236"/>
              <a:gd name="connsiteX131" fmla="*/ 8240485 w 8547070"/>
              <a:gd name="connsiteY131" fmla="*/ 2264229 h 3831236"/>
              <a:gd name="connsiteX132" fmla="*/ 8284028 w 8547070"/>
              <a:gd name="connsiteY132" fmla="*/ 1480457 h 3831236"/>
              <a:gd name="connsiteX133" fmla="*/ 8294914 w 8547070"/>
              <a:gd name="connsiteY133" fmla="*/ 1447800 h 3831236"/>
              <a:gd name="connsiteX134" fmla="*/ 8305800 w 8547070"/>
              <a:gd name="connsiteY134" fmla="*/ 1415143 h 3831236"/>
              <a:gd name="connsiteX135" fmla="*/ 8327571 w 8547070"/>
              <a:gd name="connsiteY135" fmla="*/ 1382486 h 3831236"/>
              <a:gd name="connsiteX136" fmla="*/ 8349342 w 8547070"/>
              <a:gd name="connsiteY136" fmla="*/ 1099457 h 3831236"/>
              <a:gd name="connsiteX137" fmla="*/ 8316685 w 8547070"/>
              <a:gd name="connsiteY137" fmla="*/ 478971 h 3831236"/>
              <a:gd name="connsiteX138" fmla="*/ 8273142 w 8547070"/>
              <a:gd name="connsiteY138" fmla="*/ 391886 h 3831236"/>
              <a:gd name="connsiteX139" fmla="*/ 8218714 w 8547070"/>
              <a:gd name="connsiteY139" fmla="*/ 293914 h 3831236"/>
              <a:gd name="connsiteX140" fmla="*/ 8186057 w 8547070"/>
              <a:gd name="connsiteY140" fmla="*/ 228600 h 3831236"/>
              <a:gd name="connsiteX141" fmla="*/ 8164285 w 8547070"/>
              <a:gd name="connsiteY141" fmla="*/ 206829 h 3831236"/>
              <a:gd name="connsiteX142" fmla="*/ 8098971 w 8547070"/>
              <a:gd name="connsiteY142" fmla="*/ 185057 h 3831236"/>
              <a:gd name="connsiteX143" fmla="*/ 8066314 w 8547070"/>
              <a:gd name="connsiteY143" fmla="*/ 163286 h 3831236"/>
              <a:gd name="connsiteX144" fmla="*/ 7935685 w 8547070"/>
              <a:gd name="connsiteY144" fmla="*/ 130629 h 3831236"/>
              <a:gd name="connsiteX145" fmla="*/ 7870371 w 8547070"/>
              <a:gd name="connsiteY145" fmla="*/ 108857 h 3831236"/>
              <a:gd name="connsiteX146" fmla="*/ 7837714 w 8547070"/>
              <a:gd name="connsiteY146" fmla="*/ 97971 h 3831236"/>
              <a:gd name="connsiteX147" fmla="*/ 7794171 w 8547070"/>
              <a:gd name="connsiteY147" fmla="*/ 87086 h 3831236"/>
              <a:gd name="connsiteX148" fmla="*/ 7728857 w 8547070"/>
              <a:gd name="connsiteY148" fmla="*/ 65314 h 3831236"/>
              <a:gd name="connsiteX149" fmla="*/ 7609114 w 8547070"/>
              <a:gd name="connsiteY149" fmla="*/ 43543 h 3831236"/>
              <a:gd name="connsiteX150" fmla="*/ 7522028 w 8547070"/>
              <a:gd name="connsiteY150" fmla="*/ 10886 h 3831236"/>
              <a:gd name="connsiteX151" fmla="*/ 7489371 w 8547070"/>
              <a:gd name="connsiteY151" fmla="*/ 0 h 3831236"/>
              <a:gd name="connsiteX152" fmla="*/ 7108371 w 8547070"/>
              <a:gd name="connsiteY152" fmla="*/ 10886 h 3831236"/>
              <a:gd name="connsiteX153" fmla="*/ 7032171 w 8547070"/>
              <a:gd name="connsiteY153" fmla="*/ 32657 h 3831236"/>
              <a:gd name="connsiteX154" fmla="*/ 4114800 w 8547070"/>
              <a:gd name="connsiteY154" fmla="*/ 43543 h 383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8547070" h="3831236">
                <a:moveTo>
                  <a:pt x="4114800" y="43543"/>
                </a:moveTo>
                <a:cubicBezTo>
                  <a:pt x="4100286" y="54429"/>
                  <a:pt x="4084911" y="64253"/>
                  <a:pt x="4071257" y="76200"/>
                </a:cubicBezTo>
                <a:cubicBezTo>
                  <a:pt x="4055809" y="89717"/>
                  <a:pt x="4027714" y="119743"/>
                  <a:pt x="4027714" y="119743"/>
                </a:cubicBezTo>
                <a:cubicBezTo>
                  <a:pt x="4024085" y="130629"/>
                  <a:pt x="4021960" y="142137"/>
                  <a:pt x="4016828" y="152400"/>
                </a:cubicBezTo>
                <a:cubicBezTo>
                  <a:pt x="4010977" y="164102"/>
                  <a:pt x="4000211" y="173032"/>
                  <a:pt x="3995057" y="185057"/>
                </a:cubicBezTo>
                <a:cubicBezTo>
                  <a:pt x="3989164" y="198808"/>
                  <a:pt x="3990862" y="215218"/>
                  <a:pt x="3984171" y="228600"/>
                </a:cubicBezTo>
                <a:cubicBezTo>
                  <a:pt x="3976057" y="244827"/>
                  <a:pt x="3963461" y="258489"/>
                  <a:pt x="3951514" y="272143"/>
                </a:cubicBezTo>
                <a:cubicBezTo>
                  <a:pt x="3937997" y="287591"/>
                  <a:pt x="3917151" y="297327"/>
                  <a:pt x="3907971" y="315686"/>
                </a:cubicBezTo>
                <a:cubicBezTo>
                  <a:pt x="3900714" y="330200"/>
                  <a:pt x="3892227" y="344162"/>
                  <a:pt x="3886200" y="359229"/>
                </a:cubicBezTo>
                <a:cubicBezTo>
                  <a:pt x="3877677" y="380537"/>
                  <a:pt x="3878197" y="406184"/>
                  <a:pt x="3864428" y="424543"/>
                </a:cubicBezTo>
                <a:cubicBezTo>
                  <a:pt x="3853542" y="439057"/>
                  <a:pt x="3842316" y="453322"/>
                  <a:pt x="3831771" y="468086"/>
                </a:cubicBezTo>
                <a:cubicBezTo>
                  <a:pt x="3824167" y="478732"/>
                  <a:pt x="3818376" y="490693"/>
                  <a:pt x="3810000" y="500743"/>
                </a:cubicBezTo>
                <a:cubicBezTo>
                  <a:pt x="3800144" y="512570"/>
                  <a:pt x="3787361" y="521711"/>
                  <a:pt x="3777342" y="533400"/>
                </a:cubicBezTo>
                <a:cubicBezTo>
                  <a:pt x="3729891" y="588759"/>
                  <a:pt x="3766899" y="569538"/>
                  <a:pt x="3712028" y="587829"/>
                </a:cubicBezTo>
                <a:cubicBezTo>
                  <a:pt x="3701142" y="598715"/>
                  <a:pt x="3691687" y="611249"/>
                  <a:pt x="3679371" y="620486"/>
                </a:cubicBezTo>
                <a:cubicBezTo>
                  <a:pt x="3670426" y="627195"/>
                  <a:pt x="3607485" y="661614"/>
                  <a:pt x="3592285" y="674914"/>
                </a:cubicBezTo>
                <a:cubicBezTo>
                  <a:pt x="3572976" y="691810"/>
                  <a:pt x="3556000" y="711200"/>
                  <a:pt x="3537857" y="729343"/>
                </a:cubicBezTo>
                <a:cubicBezTo>
                  <a:pt x="3530600" y="736600"/>
                  <a:pt x="3524624" y="745421"/>
                  <a:pt x="3516085" y="751114"/>
                </a:cubicBezTo>
                <a:cubicBezTo>
                  <a:pt x="3505199" y="758371"/>
                  <a:pt x="3493206" y="764194"/>
                  <a:pt x="3483428" y="772886"/>
                </a:cubicBezTo>
                <a:cubicBezTo>
                  <a:pt x="3427184" y="822881"/>
                  <a:pt x="3429842" y="836313"/>
                  <a:pt x="3374571" y="870857"/>
                </a:cubicBezTo>
                <a:cubicBezTo>
                  <a:pt x="3360810" y="879458"/>
                  <a:pt x="3346684" y="888359"/>
                  <a:pt x="3331028" y="892629"/>
                </a:cubicBezTo>
                <a:cubicBezTo>
                  <a:pt x="3306274" y="899380"/>
                  <a:pt x="3280228" y="899886"/>
                  <a:pt x="3254828" y="903514"/>
                </a:cubicBezTo>
                <a:cubicBezTo>
                  <a:pt x="3240314" y="910771"/>
                  <a:pt x="3226201" y="918894"/>
                  <a:pt x="3211285" y="925286"/>
                </a:cubicBezTo>
                <a:cubicBezTo>
                  <a:pt x="3200738" y="929806"/>
                  <a:pt x="3189372" y="932142"/>
                  <a:pt x="3178628" y="936171"/>
                </a:cubicBezTo>
                <a:cubicBezTo>
                  <a:pt x="3160332" y="943032"/>
                  <a:pt x="3142564" y="951265"/>
                  <a:pt x="3124200" y="957943"/>
                </a:cubicBezTo>
                <a:cubicBezTo>
                  <a:pt x="3102632" y="965786"/>
                  <a:pt x="3081671" y="976980"/>
                  <a:pt x="3058885" y="979714"/>
                </a:cubicBezTo>
                <a:cubicBezTo>
                  <a:pt x="2990339" y="987940"/>
                  <a:pt x="2921000" y="986971"/>
                  <a:pt x="2852057" y="990600"/>
                </a:cubicBezTo>
                <a:cubicBezTo>
                  <a:pt x="2823028" y="994229"/>
                  <a:pt x="2793754" y="996253"/>
                  <a:pt x="2764971" y="1001486"/>
                </a:cubicBezTo>
                <a:cubicBezTo>
                  <a:pt x="2753682" y="1003539"/>
                  <a:pt x="2743788" y="1012371"/>
                  <a:pt x="2732314" y="1012371"/>
                </a:cubicBezTo>
                <a:lnTo>
                  <a:pt x="1415142" y="1001486"/>
                </a:lnTo>
                <a:cubicBezTo>
                  <a:pt x="1399742" y="996352"/>
                  <a:pt x="1352611" y="979714"/>
                  <a:pt x="1338942" y="979714"/>
                </a:cubicBezTo>
                <a:cubicBezTo>
                  <a:pt x="1259031" y="979714"/>
                  <a:pt x="1179285" y="986971"/>
                  <a:pt x="1099457" y="990600"/>
                </a:cubicBezTo>
                <a:cubicBezTo>
                  <a:pt x="1084943" y="997857"/>
                  <a:pt x="1070981" y="1006344"/>
                  <a:pt x="1055914" y="1012371"/>
                </a:cubicBezTo>
                <a:cubicBezTo>
                  <a:pt x="978943" y="1043160"/>
                  <a:pt x="1011210" y="1025783"/>
                  <a:pt x="947057" y="1045029"/>
                </a:cubicBezTo>
                <a:cubicBezTo>
                  <a:pt x="925076" y="1051623"/>
                  <a:pt x="903514" y="1059543"/>
                  <a:pt x="881742" y="1066800"/>
                </a:cubicBezTo>
                <a:lnTo>
                  <a:pt x="849085" y="1077686"/>
                </a:lnTo>
                <a:cubicBezTo>
                  <a:pt x="838199" y="1081314"/>
                  <a:pt x="827082" y="1084309"/>
                  <a:pt x="816428" y="1088571"/>
                </a:cubicBezTo>
                <a:cubicBezTo>
                  <a:pt x="798285" y="1095828"/>
                  <a:pt x="780716" y="1104728"/>
                  <a:pt x="762000" y="1110343"/>
                </a:cubicBezTo>
                <a:cubicBezTo>
                  <a:pt x="744278" y="1115660"/>
                  <a:pt x="725714" y="1117600"/>
                  <a:pt x="707571" y="1121229"/>
                </a:cubicBezTo>
                <a:cubicBezTo>
                  <a:pt x="693057" y="1128486"/>
                  <a:pt x="677943" y="1134651"/>
                  <a:pt x="664028" y="1143000"/>
                </a:cubicBezTo>
                <a:cubicBezTo>
                  <a:pt x="641591" y="1156462"/>
                  <a:pt x="623537" y="1178268"/>
                  <a:pt x="598714" y="1186543"/>
                </a:cubicBezTo>
                <a:cubicBezTo>
                  <a:pt x="587828" y="1190172"/>
                  <a:pt x="576320" y="1192297"/>
                  <a:pt x="566057" y="1197429"/>
                </a:cubicBezTo>
                <a:cubicBezTo>
                  <a:pt x="547199" y="1206858"/>
                  <a:pt x="525127" y="1224097"/>
                  <a:pt x="511628" y="1240971"/>
                </a:cubicBezTo>
                <a:cubicBezTo>
                  <a:pt x="490426" y="1267473"/>
                  <a:pt x="487913" y="1274990"/>
                  <a:pt x="478971" y="1306286"/>
                </a:cubicBezTo>
                <a:cubicBezTo>
                  <a:pt x="474861" y="1320671"/>
                  <a:pt x="476384" y="1337381"/>
                  <a:pt x="468085" y="1349829"/>
                </a:cubicBezTo>
                <a:cubicBezTo>
                  <a:pt x="460828" y="1360715"/>
                  <a:pt x="445361" y="1363086"/>
                  <a:pt x="435428" y="1371600"/>
                </a:cubicBezTo>
                <a:cubicBezTo>
                  <a:pt x="419843" y="1384958"/>
                  <a:pt x="407913" y="1402320"/>
                  <a:pt x="391885" y="1415143"/>
                </a:cubicBezTo>
                <a:cubicBezTo>
                  <a:pt x="371453" y="1431489"/>
                  <a:pt x="345073" y="1440184"/>
                  <a:pt x="326571" y="1458686"/>
                </a:cubicBezTo>
                <a:cubicBezTo>
                  <a:pt x="315685" y="1469572"/>
                  <a:pt x="303769" y="1479517"/>
                  <a:pt x="293914" y="1491343"/>
                </a:cubicBezTo>
                <a:cubicBezTo>
                  <a:pt x="285538" y="1501394"/>
                  <a:pt x="279746" y="1513354"/>
                  <a:pt x="272142" y="1524000"/>
                </a:cubicBezTo>
                <a:cubicBezTo>
                  <a:pt x="261597" y="1538763"/>
                  <a:pt x="250371" y="1553029"/>
                  <a:pt x="239485" y="1567543"/>
                </a:cubicBezTo>
                <a:cubicBezTo>
                  <a:pt x="235857" y="1578429"/>
                  <a:pt x="233120" y="1589653"/>
                  <a:pt x="228600" y="1600200"/>
                </a:cubicBezTo>
                <a:cubicBezTo>
                  <a:pt x="218287" y="1624264"/>
                  <a:pt x="201874" y="1655379"/>
                  <a:pt x="185057" y="1676400"/>
                </a:cubicBezTo>
                <a:cubicBezTo>
                  <a:pt x="178646" y="1684414"/>
                  <a:pt x="170542" y="1690914"/>
                  <a:pt x="163285" y="1698171"/>
                </a:cubicBezTo>
                <a:cubicBezTo>
                  <a:pt x="159657" y="1709057"/>
                  <a:pt x="153581" y="1719415"/>
                  <a:pt x="152400" y="1730829"/>
                </a:cubicBezTo>
                <a:cubicBezTo>
                  <a:pt x="142664" y="1824948"/>
                  <a:pt x="183114" y="1935127"/>
                  <a:pt x="130628" y="2013857"/>
                </a:cubicBezTo>
                <a:lnTo>
                  <a:pt x="108857" y="2046514"/>
                </a:lnTo>
                <a:cubicBezTo>
                  <a:pt x="74812" y="2182689"/>
                  <a:pt x="118330" y="2013356"/>
                  <a:pt x="87085" y="2122714"/>
                </a:cubicBezTo>
                <a:cubicBezTo>
                  <a:pt x="79192" y="2150341"/>
                  <a:pt x="76502" y="2172808"/>
                  <a:pt x="65314" y="2198914"/>
                </a:cubicBezTo>
                <a:cubicBezTo>
                  <a:pt x="40429" y="2256977"/>
                  <a:pt x="47246" y="2224052"/>
                  <a:pt x="32657" y="2275114"/>
                </a:cubicBezTo>
                <a:cubicBezTo>
                  <a:pt x="28547" y="2289499"/>
                  <a:pt x="26070" y="2304327"/>
                  <a:pt x="21771" y="2318657"/>
                </a:cubicBezTo>
                <a:cubicBezTo>
                  <a:pt x="15177" y="2340638"/>
                  <a:pt x="0" y="2383971"/>
                  <a:pt x="0" y="2383971"/>
                </a:cubicBezTo>
                <a:cubicBezTo>
                  <a:pt x="3628" y="2442028"/>
                  <a:pt x="1813" y="2500684"/>
                  <a:pt x="10885" y="2558143"/>
                </a:cubicBezTo>
                <a:cubicBezTo>
                  <a:pt x="12925" y="2571066"/>
                  <a:pt x="31903" y="2577739"/>
                  <a:pt x="32657" y="2590800"/>
                </a:cubicBezTo>
                <a:cubicBezTo>
                  <a:pt x="42900" y="2768342"/>
                  <a:pt x="36707" y="2946494"/>
                  <a:pt x="43542" y="3124200"/>
                </a:cubicBezTo>
                <a:cubicBezTo>
                  <a:pt x="43983" y="3135666"/>
                  <a:pt x="50399" y="3146113"/>
                  <a:pt x="54428" y="3156857"/>
                </a:cubicBezTo>
                <a:cubicBezTo>
                  <a:pt x="61289" y="3175153"/>
                  <a:pt x="69522" y="3192922"/>
                  <a:pt x="76200" y="3211286"/>
                </a:cubicBezTo>
                <a:cubicBezTo>
                  <a:pt x="87964" y="3243637"/>
                  <a:pt x="97971" y="3276600"/>
                  <a:pt x="108857" y="3309257"/>
                </a:cubicBezTo>
                <a:cubicBezTo>
                  <a:pt x="112485" y="3320143"/>
                  <a:pt x="114610" y="3331651"/>
                  <a:pt x="119742" y="3341914"/>
                </a:cubicBezTo>
                <a:cubicBezTo>
                  <a:pt x="126999" y="3356428"/>
                  <a:pt x="130039" y="3373982"/>
                  <a:pt x="141514" y="3385457"/>
                </a:cubicBezTo>
                <a:cubicBezTo>
                  <a:pt x="149628" y="3393571"/>
                  <a:pt x="163908" y="3391211"/>
                  <a:pt x="174171" y="3396343"/>
                </a:cubicBezTo>
                <a:cubicBezTo>
                  <a:pt x="185873" y="3402194"/>
                  <a:pt x="195126" y="3412263"/>
                  <a:pt x="206828" y="3418114"/>
                </a:cubicBezTo>
                <a:cubicBezTo>
                  <a:pt x="217091" y="3423246"/>
                  <a:pt x="229222" y="3423868"/>
                  <a:pt x="239485" y="3429000"/>
                </a:cubicBezTo>
                <a:cubicBezTo>
                  <a:pt x="251187" y="3434851"/>
                  <a:pt x="259270" y="3448431"/>
                  <a:pt x="272142" y="3450771"/>
                </a:cubicBezTo>
                <a:cubicBezTo>
                  <a:pt x="340348" y="3463172"/>
                  <a:pt x="478971" y="3472543"/>
                  <a:pt x="478971" y="3472543"/>
                </a:cubicBezTo>
                <a:cubicBezTo>
                  <a:pt x="493485" y="3476172"/>
                  <a:pt x="507909" y="3480184"/>
                  <a:pt x="522514" y="3483429"/>
                </a:cubicBezTo>
                <a:cubicBezTo>
                  <a:pt x="540575" y="3487443"/>
                  <a:pt x="559390" y="3488463"/>
                  <a:pt x="576942" y="3494314"/>
                </a:cubicBezTo>
                <a:cubicBezTo>
                  <a:pt x="592337" y="3499446"/>
                  <a:pt x="605090" y="3510954"/>
                  <a:pt x="620485" y="3516086"/>
                </a:cubicBezTo>
                <a:cubicBezTo>
                  <a:pt x="648872" y="3525548"/>
                  <a:pt x="680808" y="3524475"/>
                  <a:pt x="707571" y="3537857"/>
                </a:cubicBezTo>
                <a:cubicBezTo>
                  <a:pt x="746281" y="3557213"/>
                  <a:pt x="746393" y="3559835"/>
                  <a:pt x="783771" y="3570514"/>
                </a:cubicBezTo>
                <a:cubicBezTo>
                  <a:pt x="798156" y="3574624"/>
                  <a:pt x="813306" y="3576147"/>
                  <a:pt x="827314" y="3581400"/>
                </a:cubicBezTo>
                <a:cubicBezTo>
                  <a:pt x="842508" y="3587098"/>
                  <a:pt x="855314" y="3598508"/>
                  <a:pt x="870857" y="3603171"/>
                </a:cubicBezTo>
                <a:cubicBezTo>
                  <a:pt x="891998" y="3609513"/>
                  <a:pt x="914758" y="3608704"/>
                  <a:pt x="936171" y="3614057"/>
                </a:cubicBezTo>
                <a:cubicBezTo>
                  <a:pt x="958435" y="3619623"/>
                  <a:pt x="979221" y="3630263"/>
                  <a:pt x="1001485" y="3635829"/>
                </a:cubicBezTo>
                <a:cubicBezTo>
                  <a:pt x="1015999" y="3639457"/>
                  <a:pt x="1030643" y="3642604"/>
                  <a:pt x="1045028" y="3646714"/>
                </a:cubicBezTo>
                <a:cubicBezTo>
                  <a:pt x="1081268" y="3657068"/>
                  <a:pt x="1080388" y="3661679"/>
                  <a:pt x="1121228" y="3668486"/>
                </a:cubicBezTo>
                <a:cubicBezTo>
                  <a:pt x="1150085" y="3673295"/>
                  <a:pt x="1179285" y="3675743"/>
                  <a:pt x="1208314" y="3679371"/>
                </a:cubicBezTo>
                <a:cubicBezTo>
                  <a:pt x="1815759" y="3831236"/>
                  <a:pt x="1348805" y="3718328"/>
                  <a:pt x="3004457" y="3679371"/>
                </a:cubicBezTo>
                <a:cubicBezTo>
                  <a:pt x="3038871" y="3678561"/>
                  <a:pt x="3069329" y="3656171"/>
                  <a:pt x="3102428" y="3646714"/>
                </a:cubicBezTo>
                <a:cubicBezTo>
                  <a:pt x="3120218" y="3641631"/>
                  <a:pt x="3138714" y="3639457"/>
                  <a:pt x="3156857" y="3635829"/>
                </a:cubicBezTo>
                <a:cubicBezTo>
                  <a:pt x="3167743" y="3628572"/>
                  <a:pt x="3176892" y="3617499"/>
                  <a:pt x="3189514" y="3614057"/>
                </a:cubicBezTo>
                <a:cubicBezTo>
                  <a:pt x="3287190" y="3587417"/>
                  <a:pt x="3249159" y="3618042"/>
                  <a:pt x="3309257" y="3592286"/>
                </a:cubicBezTo>
                <a:cubicBezTo>
                  <a:pt x="3324173" y="3585894"/>
                  <a:pt x="3337884" y="3576906"/>
                  <a:pt x="3352800" y="3570514"/>
                </a:cubicBezTo>
                <a:cubicBezTo>
                  <a:pt x="3380592" y="3558603"/>
                  <a:pt x="3461035" y="3540414"/>
                  <a:pt x="3472542" y="3537857"/>
                </a:cubicBezTo>
                <a:cubicBezTo>
                  <a:pt x="3505199" y="3530600"/>
                  <a:pt x="3537131" y="3518263"/>
                  <a:pt x="3570514" y="3516086"/>
                </a:cubicBezTo>
                <a:cubicBezTo>
                  <a:pt x="3704535" y="3507346"/>
                  <a:pt x="3839028" y="3508829"/>
                  <a:pt x="3973285" y="3505200"/>
                </a:cubicBezTo>
                <a:cubicBezTo>
                  <a:pt x="4223255" y="3490495"/>
                  <a:pt x="4326126" y="3482247"/>
                  <a:pt x="4626428" y="3483429"/>
                </a:cubicBezTo>
                <a:lnTo>
                  <a:pt x="6923314" y="3505200"/>
                </a:lnTo>
                <a:cubicBezTo>
                  <a:pt x="6945085" y="3512457"/>
                  <a:pt x="6965991" y="3523198"/>
                  <a:pt x="6988628" y="3526971"/>
                </a:cubicBezTo>
                <a:cubicBezTo>
                  <a:pt x="7009966" y="3530528"/>
                  <a:pt x="7084462" y="3542222"/>
                  <a:pt x="7108371" y="3548743"/>
                </a:cubicBezTo>
                <a:cubicBezTo>
                  <a:pt x="7130511" y="3554781"/>
                  <a:pt x="7151914" y="3563257"/>
                  <a:pt x="7173685" y="3570514"/>
                </a:cubicBezTo>
                <a:cubicBezTo>
                  <a:pt x="7184571" y="3574143"/>
                  <a:pt x="7194883" y="3580797"/>
                  <a:pt x="7206342" y="3581400"/>
                </a:cubicBezTo>
                <a:lnTo>
                  <a:pt x="7413171" y="3592286"/>
                </a:lnTo>
                <a:cubicBezTo>
                  <a:pt x="7438571" y="3595914"/>
                  <a:pt x="7464211" y="3598139"/>
                  <a:pt x="7489371" y="3603171"/>
                </a:cubicBezTo>
                <a:cubicBezTo>
                  <a:pt x="7500623" y="3605421"/>
                  <a:pt x="7510617" y="3612856"/>
                  <a:pt x="7522028" y="3614057"/>
                </a:cubicBezTo>
                <a:cubicBezTo>
                  <a:pt x="7579879" y="3620147"/>
                  <a:pt x="7638143" y="3621314"/>
                  <a:pt x="7696200" y="3624943"/>
                </a:cubicBezTo>
                <a:cubicBezTo>
                  <a:pt x="7707086" y="3628572"/>
                  <a:pt x="7717382" y="3635829"/>
                  <a:pt x="7728857" y="3635829"/>
                </a:cubicBezTo>
                <a:cubicBezTo>
                  <a:pt x="7805143" y="3635829"/>
                  <a:pt x="7881637" y="3633368"/>
                  <a:pt x="7957457" y="3624943"/>
                </a:cubicBezTo>
                <a:cubicBezTo>
                  <a:pt x="7980266" y="3622409"/>
                  <a:pt x="8000507" y="3608737"/>
                  <a:pt x="8022771" y="3603171"/>
                </a:cubicBezTo>
                <a:cubicBezTo>
                  <a:pt x="8158841" y="3569156"/>
                  <a:pt x="7989694" y="3612623"/>
                  <a:pt x="8098971" y="3581400"/>
                </a:cubicBezTo>
                <a:cubicBezTo>
                  <a:pt x="8113356" y="3577290"/>
                  <a:pt x="8128129" y="3574624"/>
                  <a:pt x="8142514" y="3570514"/>
                </a:cubicBezTo>
                <a:cubicBezTo>
                  <a:pt x="8153547" y="3567362"/>
                  <a:pt x="8163853" y="3561515"/>
                  <a:pt x="8175171" y="3559629"/>
                </a:cubicBezTo>
                <a:cubicBezTo>
                  <a:pt x="8207582" y="3554227"/>
                  <a:pt x="8240538" y="3552819"/>
                  <a:pt x="8273142" y="3548743"/>
                </a:cubicBezTo>
                <a:cubicBezTo>
                  <a:pt x="8298602" y="3545560"/>
                  <a:pt x="8323942" y="3541486"/>
                  <a:pt x="8349342" y="3537857"/>
                </a:cubicBezTo>
                <a:cubicBezTo>
                  <a:pt x="8407402" y="3518504"/>
                  <a:pt x="8363856" y="3542696"/>
                  <a:pt x="8392885" y="3494314"/>
                </a:cubicBezTo>
                <a:cubicBezTo>
                  <a:pt x="8403224" y="3477082"/>
                  <a:pt x="8432485" y="3460658"/>
                  <a:pt x="8447314" y="3450771"/>
                </a:cubicBezTo>
                <a:cubicBezTo>
                  <a:pt x="8481304" y="3348803"/>
                  <a:pt x="8425620" y="3499624"/>
                  <a:pt x="8490857" y="3385457"/>
                </a:cubicBezTo>
                <a:cubicBezTo>
                  <a:pt x="8498280" y="3372467"/>
                  <a:pt x="8495849" y="3355665"/>
                  <a:pt x="8501742" y="3341914"/>
                </a:cubicBezTo>
                <a:cubicBezTo>
                  <a:pt x="8506896" y="3329889"/>
                  <a:pt x="8516257" y="3320143"/>
                  <a:pt x="8523514" y="3309257"/>
                </a:cubicBezTo>
                <a:cubicBezTo>
                  <a:pt x="8511864" y="2959768"/>
                  <a:pt x="8547070" y="3086011"/>
                  <a:pt x="8490857" y="2917371"/>
                </a:cubicBezTo>
                <a:cubicBezTo>
                  <a:pt x="8487228" y="2906485"/>
                  <a:pt x="8486336" y="2894261"/>
                  <a:pt x="8479971" y="2884714"/>
                </a:cubicBezTo>
                <a:lnTo>
                  <a:pt x="8458200" y="2852057"/>
                </a:lnTo>
                <a:cubicBezTo>
                  <a:pt x="8441746" y="2786244"/>
                  <a:pt x="8452048" y="2822717"/>
                  <a:pt x="8425542" y="2743200"/>
                </a:cubicBezTo>
                <a:cubicBezTo>
                  <a:pt x="8421913" y="2732314"/>
                  <a:pt x="8422771" y="2718657"/>
                  <a:pt x="8414657" y="2710543"/>
                </a:cubicBezTo>
                <a:lnTo>
                  <a:pt x="8392885" y="2688771"/>
                </a:lnTo>
                <a:cubicBezTo>
                  <a:pt x="8389257" y="2677885"/>
                  <a:pt x="8387904" y="2665953"/>
                  <a:pt x="8382000" y="2656114"/>
                </a:cubicBezTo>
                <a:cubicBezTo>
                  <a:pt x="8332156" y="2573042"/>
                  <a:pt x="8391059" y="2722306"/>
                  <a:pt x="8338457" y="2590800"/>
                </a:cubicBezTo>
                <a:cubicBezTo>
                  <a:pt x="8329934" y="2569492"/>
                  <a:pt x="8322251" y="2547750"/>
                  <a:pt x="8316685" y="2525486"/>
                </a:cubicBezTo>
                <a:cubicBezTo>
                  <a:pt x="8313057" y="2510972"/>
                  <a:pt x="8311693" y="2495694"/>
                  <a:pt x="8305800" y="2481943"/>
                </a:cubicBezTo>
                <a:cubicBezTo>
                  <a:pt x="8300646" y="2469918"/>
                  <a:pt x="8289879" y="2460988"/>
                  <a:pt x="8284028" y="2449286"/>
                </a:cubicBezTo>
                <a:cubicBezTo>
                  <a:pt x="8278896" y="2439023"/>
                  <a:pt x="8276161" y="2427699"/>
                  <a:pt x="8273142" y="2416629"/>
                </a:cubicBezTo>
                <a:cubicBezTo>
                  <a:pt x="8249894" y="2331386"/>
                  <a:pt x="8253431" y="2341904"/>
                  <a:pt x="8240485" y="2264229"/>
                </a:cubicBezTo>
                <a:cubicBezTo>
                  <a:pt x="8251917" y="1544032"/>
                  <a:pt x="8179073" y="1795322"/>
                  <a:pt x="8284028" y="1480457"/>
                </a:cubicBezTo>
                <a:lnTo>
                  <a:pt x="8294914" y="1447800"/>
                </a:lnTo>
                <a:cubicBezTo>
                  <a:pt x="8298543" y="1436914"/>
                  <a:pt x="8299435" y="1424690"/>
                  <a:pt x="8305800" y="1415143"/>
                </a:cubicBezTo>
                <a:lnTo>
                  <a:pt x="8327571" y="1382486"/>
                </a:lnTo>
                <a:cubicBezTo>
                  <a:pt x="8343674" y="1269766"/>
                  <a:pt x="8349342" y="1246276"/>
                  <a:pt x="8349342" y="1099457"/>
                </a:cubicBezTo>
                <a:cubicBezTo>
                  <a:pt x="8349342" y="515239"/>
                  <a:pt x="8446422" y="673577"/>
                  <a:pt x="8316685" y="478971"/>
                </a:cubicBezTo>
                <a:cubicBezTo>
                  <a:pt x="8291669" y="403920"/>
                  <a:pt x="8311142" y="429884"/>
                  <a:pt x="8273142" y="391886"/>
                </a:cubicBezTo>
                <a:cubicBezTo>
                  <a:pt x="8246503" y="311966"/>
                  <a:pt x="8267599" y="342799"/>
                  <a:pt x="8218714" y="293914"/>
                </a:cubicBezTo>
                <a:cubicBezTo>
                  <a:pt x="8207217" y="259423"/>
                  <a:pt x="8210173" y="258744"/>
                  <a:pt x="8186057" y="228600"/>
                </a:cubicBezTo>
                <a:cubicBezTo>
                  <a:pt x="8179646" y="220586"/>
                  <a:pt x="8173465" y="211419"/>
                  <a:pt x="8164285" y="206829"/>
                </a:cubicBezTo>
                <a:cubicBezTo>
                  <a:pt x="8143759" y="196566"/>
                  <a:pt x="8118066" y="197787"/>
                  <a:pt x="8098971" y="185057"/>
                </a:cubicBezTo>
                <a:cubicBezTo>
                  <a:pt x="8088085" y="177800"/>
                  <a:pt x="8078269" y="168599"/>
                  <a:pt x="8066314" y="163286"/>
                </a:cubicBezTo>
                <a:cubicBezTo>
                  <a:pt x="8014558" y="140283"/>
                  <a:pt x="7990458" y="139757"/>
                  <a:pt x="7935685" y="130629"/>
                </a:cubicBezTo>
                <a:lnTo>
                  <a:pt x="7870371" y="108857"/>
                </a:lnTo>
                <a:cubicBezTo>
                  <a:pt x="7859485" y="105228"/>
                  <a:pt x="7848846" y="100754"/>
                  <a:pt x="7837714" y="97971"/>
                </a:cubicBezTo>
                <a:cubicBezTo>
                  <a:pt x="7823200" y="94343"/>
                  <a:pt x="7808501" y="91385"/>
                  <a:pt x="7794171" y="87086"/>
                </a:cubicBezTo>
                <a:cubicBezTo>
                  <a:pt x="7772190" y="80492"/>
                  <a:pt x="7751575" y="68559"/>
                  <a:pt x="7728857" y="65314"/>
                </a:cubicBezTo>
                <a:cubicBezTo>
                  <a:pt x="7667185" y="56504"/>
                  <a:pt x="7660441" y="58208"/>
                  <a:pt x="7609114" y="43543"/>
                </a:cubicBezTo>
                <a:cubicBezTo>
                  <a:pt x="7574529" y="33661"/>
                  <a:pt x="7558825" y="24685"/>
                  <a:pt x="7522028" y="10886"/>
                </a:cubicBezTo>
                <a:cubicBezTo>
                  <a:pt x="7511284" y="6857"/>
                  <a:pt x="7500257" y="3629"/>
                  <a:pt x="7489371" y="0"/>
                </a:cubicBezTo>
                <a:cubicBezTo>
                  <a:pt x="7362371" y="3629"/>
                  <a:pt x="7235247" y="4208"/>
                  <a:pt x="7108371" y="10886"/>
                </a:cubicBezTo>
                <a:cubicBezTo>
                  <a:pt x="6995944" y="16803"/>
                  <a:pt x="7172349" y="31634"/>
                  <a:pt x="7032171" y="32657"/>
                </a:cubicBezTo>
                <a:lnTo>
                  <a:pt x="4114800" y="4354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11. Példa (eddig még nem volt)</a:t>
            </a:r>
            <a:endParaRPr lang="hu-HU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660" y="1484784"/>
            <a:ext cx="7675848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11. Példa megoldása</a:t>
            </a:r>
            <a:endParaRPr lang="hu-HU" dirty="0"/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335" y="1412776"/>
            <a:ext cx="7266025" cy="442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11. Példa megoldása</a:t>
            </a:r>
            <a:endParaRPr lang="hu-HU" dirty="0"/>
          </a:p>
        </p:txBody>
      </p:sp>
      <p:pic>
        <p:nvPicPr>
          <p:cNvPr id="142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34632" cy="136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36912"/>
            <a:ext cx="4905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smtClean="0">
                <a:solidFill>
                  <a:srgbClr val="7030A0"/>
                </a:solidFill>
              </a:rPr>
              <a:t>Speciális pénzáramlások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89138"/>
            <a:ext cx="8126412" cy="4306887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b="1" u="sng" smtClean="0"/>
              <a:t>Példa</a:t>
            </a:r>
            <a:r>
              <a:rPr lang="hu-HU" smtClean="0"/>
              <a:t>: Mennyit érdemes befektetni egy olyan projektbe, ami 5 éven keresztül 100.000 nyereséget ad, ha a szokásos hozam 15%?</a:t>
            </a:r>
            <a:br>
              <a:rPr lang="hu-HU" smtClean="0"/>
            </a:br>
            <a:endParaRPr lang="hu-HU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400" smtClean="0"/>
              <a:t>PV= </a:t>
            </a:r>
            <a:r>
              <a:rPr lang="hu-HU" sz="2400" u="sng" smtClean="0"/>
              <a:t>100.000</a:t>
            </a:r>
            <a:r>
              <a:rPr lang="hu-HU" sz="2400" smtClean="0"/>
              <a:t> - </a:t>
            </a:r>
            <a:r>
              <a:rPr lang="hu-HU" sz="2400" u="sng" smtClean="0"/>
              <a:t>100.000</a:t>
            </a:r>
            <a:r>
              <a:rPr lang="hu-HU" sz="2400" smtClean="0"/>
              <a:t>  </a:t>
            </a:r>
            <a:r>
              <a:rPr lang="hu-HU" sz="2400" u="sng" smtClean="0"/>
              <a:t> 1      </a:t>
            </a:r>
            <a:r>
              <a:rPr lang="hu-HU" sz="2400" smtClean="0"/>
              <a:t>   = 100.000*3,353 =  </a:t>
            </a:r>
            <a:br>
              <a:rPr lang="hu-HU" sz="2400" smtClean="0"/>
            </a:br>
            <a:r>
              <a:rPr lang="hu-HU" sz="2400" smtClean="0"/>
              <a:t> 	0.15          0,15   (1,15)</a:t>
            </a:r>
            <a:r>
              <a:rPr lang="hu-HU" sz="2400" baseline="30000" smtClean="0"/>
              <a:t>5	</a:t>
            </a:r>
            <a:r>
              <a:rPr lang="hu-HU" sz="2000" smtClean="0"/>
              <a:t>                          </a:t>
            </a:r>
            <a:r>
              <a:rPr lang="hu-HU" sz="2400" smtClean="0"/>
              <a:t>= 335.200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mtClean="0"/>
              <a:t>Fontos:  képletek feltételezik, hogy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mtClean="0"/>
              <a:t>- a jelenérték a t=0 időpontra vonatkozó érték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mtClean="0"/>
              <a:t>- pénzáramlás első eleme az 1. periódusban van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mtClean="0"/>
              <a:t>- pénzáramlások a periódus végén vannak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1. Hiteltörlesztési példa</a:t>
            </a: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218" t="30861" r="9232" b="11864"/>
          <a:stretch>
            <a:fillRect/>
          </a:stretch>
        </p:blipFill>
        <p:spPr>
          <a:xfrm>
            <a:off x="971550" y="1412875"/>
            <a:ext cx="6769100" cy="3046413"/>
          </a:xfrm>
          <a:noFill/>
        </p:spPr>
      </p:pic>
      <p:sp>
        <p:nvSpPr>
          <p:cNvPr id="9" name="Felfelé nyíl 8"/>
          <p:cNvSpPr/>
          <p:nvPr/>
        </p:nvSpPr>
        <p:spPr>
          <a:xfrm>
            <a:off x="2484438" y="2997200"/>
            <a:ext cx="142875" cy="172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323850" y="4797425"/>
            <a:ext cx="8424863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PVA</a:t>
            </a:r>
            <a:r>
              <a:rPr lang="hu-HU" dirty="0">
                <a:latin typeface="+mn-lt"/>
                <a:cs typeface="+mn-cs"/>
              </a:rPr>
              <a:t>: pénzáramlás mai értéke (pl. felvett hitel összege= jövőbeli törlesztések jelenértéke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AN</a:t>
            </a:r>
            <a:r>
              <a:rPr lang="hu-HU" dirty="0">
                <a:latin typeface="+mn-lt"/>
                <a:cs typeface="+mn-cs"/>
              </a:rPr>
              <a:t>: azonos összegű pénzáramlás, határozott időtartamra (pl. hiteltörlesztésnél az állandó összeg, amit törlesztünk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PVIFA(r,n):</a:t>
            </a:r>
            <a:r>
              <a:rPr lang="hu-HU" dirty="0">
                <a:latin typeface="+mn-lt"/>
                <a:cs typeface="+mn-cs"/>
              </a:rPr>
              <a:t> annuitás faktor, ami adott r kamatláb mellett, és n időperiódus mellett megmutatja, hogy hányszorosa a </a:t>
            </a:r>
            <a:r>
              <a:rPr lang="hu-HU" dirty="0" err="1">
                <a:latin typeface="+mn-lt"/>
                <a:cs typeface="+mn-cs"/>
              </a:rPr>
              <a:t>jelenbeni</a:t>
            </a:r>
            <a:r>
              <a:rPr lang="hu-HU" dirty="0">
                <a:latin typeface="+mn-lt"/>
                <a:cs typeface="+mn-cs"/>
              </a:rPr>
              <a:t> pénz a jövőbelinek</a:t>
            </a:r>
            <a:endParaRPr lang="hu-HU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1. Példa</a:t>
            </a:r>
            <a:br>
              <a:rPr lang="hu-HU" dirty="0" smtClean="0"/>
            </a:br>
            <a:r>
              <a:rPr lang="hu-HU" dirty="0" err="1" smtClean="0"/>
              <a:t>Mintafeladatsor</a:t>
            </a:r>
            <a:r>
              <a:rPr lang="hu-HU" dirty="0" smtClean="0"/>
              <a:t> III. feladat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763"/>
          </a:xfrm>
        </p:spPr>
        <p:txBody>
          <a:bodyPr/>
          <a:lstStyle/>
          <a:p>
            <a:r>
              <a:rPr lang="hu-HU" sz="2400" dirty="0" smtClean="0"/>
              <a:t>Egy kisvállalkozás 3 éves futamidejű bankhitelt vett fel 15000 € összegben, </a:t>
            </a:r>
            <a:r>
              <a:rPr lang="hu-HU" sz="2400" b="1" dirty="0" smtClean="0"/>
              <a:t>évi</a:t>
            </a:r>
            <a:r>
              <a:rPr lang="hu-HU" sz="2400" dirty="0" smtClean="0"/>
              <a:t> 4% </a:t>
            </a:r>
            <a:r>
              <a:rPr lang="hu-HU" sz="2400" dirty="0" err="1" smtClean="0"/>
              <a:t>-os</a:t>
            </a:r>
            <a:r>
              <a:rPr lang="hu-HU" sz="2400" dirty="0" smtClean="0"/>
              <a:t> kamatláb mellett. A bankhitelt 3 év alatt, évente azonos részletekben kell visszafizetnie. Feladat:</a:t>
            </a:r>
          </a:p>
          <a:p>
            <a:r>
              <a:rPr lang="hu-HU" sz="2400" dirty="0" smtClean="0"/>
              <a:t> a) Számítsa ki az évi törlesztések összegét (euróra kerekítve)!</a:t>
            </a:r>
          </a:p>
          <a:p>
            <a:r>
              <a:rPr lang="hu-HU" sz="2400" dirty="0" smtClean="0"/>
              <a:t> b) Igazolja, hogy a három törlesztő részlettel a vállalkozás a bankhitelt kamataival együtt visszafizeti! A számításokban az adatokat euróra kerekítse!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84213" y="4508500"/>
            <a:ext cx="6840537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PVA=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AN= ????????=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PVIFA=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n:</a:t>
            </a:r>
            <a:endParaRPr lang="hu-HU" b="1" dirty="0">
              <a:latin typeface="+mn-lt"/>
              <a:cs typeface="+mn-cs"/>
            </a:endParaRP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403350" y="4508500"/>
            <a:ext cx="822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latin typeface="Calibri" pitchFamily="34" charset="0"/>
              </a:rPr>
              <a:t>15000 </a:t>
            </a: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2195513" y="5013325"/>
            <a:ext cx="377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latin typeface="Calibri" pitchFamily="34" charset="0"/>
              </a:rPr>
              <a:t>„a” feladatrészben erre kell válaszolni</a:t>
            </a:r>
            <a:endParaRPr lang="hu-HU">
              <a:latin typeface="Calibri" pitchFamily="34" charset="0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1042988" y="5876925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Calibri" pitchFamily="34" charset="0"/>
              </a:rPr>
              <a:t>4%</a:t>
            </a: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116013" y="6165850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III. Feladat folytatás</a:t>
            </a:r>
          </a:p>
        </p:txBody>
      </p:sp>
      <p:sp>
        <p:nvSpPr>
          <p:cNvPr id="1741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PVA= AN* PVIFA</a:t>
            </a:r>
          </a:p>
          <a:p>
            <a:endParaRPr lang="hu-HU" smtClean="0"/>
          </a:p>
        </p:txBody>
      </p:sp>
      <p:sp>
        <p:nvSpPr>
          <p:cNvPr id="17412" name="Téglalap 3"/>
          <p:cNvSpPr>
            <a:spLocks noChangeArrowheads="1"/>
          </p:cNvSpPr>
          <p:nvPr/>
        </p:nvSpPr>
        <p:spPr bwMode="auto">
          <a:xfrm>
            <a:off x="900113" y="2349500"/>
            <a:ext cx="46085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>
                <a:latin typeface="Calibri" pitchFamily="34" charset="0"/>
              </a:rPr>
              <a:t>15000= AN* PVIFA(4%, 3 év)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074" t="20160" r="6026" b="26921"/>
          <a:stretch>
            <a:fillRect/>
          </a:stretch>
        </p:blipFill>
        <p:spPr bwMode="auto">
          <a:xfrm>
            <a:off x="250825" y="476250"/>
            <a:ext cx="85598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elé nyíl 5"/>
          <p:cNvSpPr/>
          <p:nvPr/>
        </p:nvSpPr>
        <p:spPr>
          <a:xfrm>
            <a:off x="2484438" y="1989138"/>
            <a:ext cx="287337" cy="1223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395288" y="3716338"/>
          <a:ext cx="7704856" cy="1289685"/>
        </p:xfrm>
        <a:graphic>
          <a:graphicData uri="http://schemas.openxmlformats.org/drawingml/2006/table">
            <a:tbl>
              <a:tblPr/>
              <a:tblGrid>
                <a:gridCol w="7704856"/>
              </a:tblGrid>
              <a:tr h="288032">
                <a:tc>
                  <a:txBody>
                    <a:bodyPr/>
                    <a:lstStyle/>
                    <a:p>
                      <a:pPr marL="514350" indent="-514350" algn="l" fontAlgn="b">
                        <a:buAutoNum type="alphaLcParenR"/>
                      </a:pPr>
                      <a:r>
                        <a:rPr lang="pt-BR" sz="2800" b="0" i="0" u="none" strike="noStrike" dirty="0" smtClean="0">
                          <a:latin typeface="Arial CE"/>
                        </a:rPr>
                        <a:t>15000=</a:t>
                      </a:r>
                      <a:r>
                        <a:rPr lang="hu-HU" sz="2800" b="0" i="0" u="none" strike="noStrike" dirty="0" smtClean="0">
                          <a:latin typeface="Arial CE"/>
                        </a:rPr>
                        <a:t>AN</a:t>
                      </a:r>
                      <a:r>
                        <a:rPr lang="pt-BR" sz="2800" b="0" i="0" u="none" strike="noStrike" dirty="0" smtClean="0">
                          <a:latin typeface="Arial CE"/>
                        </a:rPr>
                        <a:t>* </a:t>
                      </a:r>
                      <a:r>
                        <a:rPr lang="pt-BR" sz="2800" b="0" i="0" u="none" strike="noStrike" dirty="0">
                          <a:latin typeface="Arial CE"/>
                        </a:rPr>
                        <a:t>PVIFA(4%.3 év) </a:t>
                      </a:r>
                      <a:r>
                        <a:rPr lang="pt-BR" sz="2800" b="0" i="0" u="none" strike="noStrike" dirty="0" smtClean="0">
                          <a:latin typeface="Arial CE"/>
                        </a:rPr>
                        <a:t>=</a:t>
                      </a:r>
                      <a:r>
                        <a:rPr lang="hu-HU" sz="2800" b="0" i="0" u="none" strike="noStrike" dirty="0" smtClean="0">
                          <a:latin typeface="Arial CE"/>
                        </a:rPr>
                        <a:t>AN</a:t>
                      </a:r>
                      <a:r>
                        <a:rPr lang="pt-BR" sz="2800" b="0" i="0" u="none" strike="noStrike" dirty="0" smtClean="0">
                          <a:latin typeface="Arial CE"/>
                        </a:rPr>
                        <a:t>*2,775</a:t>
                      </a:r>
                      <a:endParaRPr lang="hu-HU" sz="2800" b="0" i="0" u="none" strike="noStrike" dirty="0" smtClean="0">
                        <a:latin typeface="Arial CE"/>
                      </a:endParaRPr>
                    </a:p>
                    <a:p>
                      <a:pPr marL="514350" indent="-514350" algn="l" fontAlgn="b">
                        <a:buNone/>
                      </a:pPr>
                      <a:r>
                        <a:rPr lang="hu-HU" sz="2800" b="0" i="0" u="none" strike="noStrike" dirty="0" smtClean="0">
                          <a:latin typeface="Arial CE"/>
                        </a:rPr>
                        <a:t>       AN=5405 (ennyi az évente azonos összegű törlesztés)</a:t>
                      </a:r>
                      <a:endParaRPr lang="pt-BR" sz="2800" b="0" i="0" u="none" strike="noStrike" dirty="0"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b) Törlesztési tábla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32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399024"/>
                <a:gridCol w="1800200"/>
                <a:gridCol w="1738536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3200" b="0" i="0" u="none" strike="noStrike" dirty="0">
                          <a:latin typeface="Arial CE"/>
                        </a:rPr>
                        <a:t>b)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 dirty="0">
                          <a:latin typeface="Arial CE"/>
                        </a:rPr>
                        <a:t>Törlesztés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 dirty="0">
                          <a:latin typeface="Arial CE"/>
                        </a:rPr>
                        <a:t>Kamat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 dirty="0">
                          <a:latin typeface="Arial CE"/>
                        </a:rPr>
                        <a:t>Tőketartozás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 dirty="0">
                          <a:latin typeface="Arial CE"/>
                        </a:rPr>
                        <a:t>Maradék tőketartozás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3200" b="0" i="0" u="none" strike="noStrike">
                          <a:latin typeface="Arial CE"/>
                        </a:rPr>
                        <a:t>1. év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hu-HU" sz="3200" b="0" i="0" u="none" strike="noStrike" dirty="0"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hu-HU" sz="3200" b="0" i="0" u="none" strike="noStrike" dirty="0"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hu-HU" sz="3200" b="0" i="0" u="none" strike="noStrike" dirty="0">
                        <a:latin typeface="Arial CE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3200" b="0" i="0" u="none" strike="noStrike">
                          <a:latin typeface="Arial CE"/>
                        </a:rPr>
                        <a:t>2. év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3200" b="0" i="0" u="none" strike="noStrike">
                          <a:latin typeface="Arial CE"/>
                        </a:rPr>
                        <a:t>3. év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2051050" y="2276475"/>
          <a:ext cx="1645920" cy="1491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hu-HU" sz="3200" b="0" i="0" u="none" strike="noStrike" dirty="0">
                          <a:latin typeface="Arial CE"/>
                        </a:rPr>
                        <a:t>5405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hu-HU" sz="3200" b="0" i="0" u="none" strike="noStrike" dirty="0">
                          <a:latin typeface="Arial CE"/>
                        </a:rPr>
                        <a:t>5405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hu-HU" sz="3200" b="0" i="0" u="none" strike="noStrike" dirty="0">
                          <a:latin typeface="Arial CE"/>
                        </a:rPr>
                        <a:t>5405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Felfelé nyíl 5"/>
          <p:cNvSpPr/>
          <p:nvPr/>
        </p:nvSpPr>
        <p:spPr>
          <a:xfrm>
            <a:off x="2987675" y="3789363"/>
            <a:ext cx="215900" cy="863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2627313" y="4941888"/>
            <a:ext cx="12239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AN</a:t>
            </a:r>
          </a:p>
        </p:txBody>
      </p:sp>
      <p:sp>
        <p:nvSpPr>
          <p:cNvPr id="8" name="Felfelé nyíl 7"/>
          <p:cNvSpPr/>
          <p:nvPr/>
        </p:nvSpPr>
        <p:spPr>
          <a:xfrm>
            <a:off x="4500563" y="3860800"/>
            <a:ext cx="215900" cy="863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3995738" y="4941888"/>
            <a:ext cx="19446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Maradék tőketartozás 4 %-a</a:t>
            </a:r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3995738" y="2420938"/>
            <a:ext cx="100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>
                <a:latin typeface="Arial CE" pitchFamily="34" charset="0"/>
              </a:rPr>
              <a:t>600</a:t>
            </a:r>
            <a:endParaRPr lang="hu-HU" sz="2800">
              <a:latin typeface="Calibri" pitchFamily="34" charset="0"/>
            </a:endParaRPr>
          </a:p>
        </p:txBody>
      </p:sp>
      <p:sp>
        <p:nvSpPr>
          <p:cNvPr id="11" name="Szövegdoboz 10"/>
          <p:cNvSpPr txBox="1">
            <a:spLocks noChangeArrowheads="1"/>
          </p:cNvSpPr>
          <p:nvPr/>
        </p:nvSpPr>
        <p:spPr bwMode="auto">
          <a:xfrm>
            <a:off x="3779838" y="6165850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600=15000*0,04</a:t>
            </a:r>
          </a:p>
        </p:txBody>
      </p:sp>
      <p:sp>
        <p:nvSpPr>
          <p:cNvPr id="12" name="Felfelé nyíl 11"/>
          <p:cNvSpPr/>
          <p:nvPr/>
        </p:nvSpPr>
        <p:spPr>
          <a:xfrm>
            <a:off x="6300788" y="3860800"/>
            <a:ext cx="215900" cy="863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6011863" y="4868863"/>
            <a:ext cx="19446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Törlesztés-kamat</a:t>
            </a:r>
          </a:p>
        </p:txBody>
      </p:sp>
      <p:sp>
        <p:nvSpPr>
          <p:cNvPr id="14" name="Téglalap 13"/>
          <p:cNvSpPr>
            <a:spLocks noChangeArrowheads="1"/>
          </p:cNvSpPr>
          <p:nvPr/>
        </p:nvSpPr>
        <p:spPr bwMode="auto">
          <a:xfrm>
            <a:off x="5580063" y="2420938"/>
            <a:ext cx="985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"/>
            <a:r>
              <a:rPr lang="hu-HU" sz="2800">
                <a:latin typeface="Arial CE" pitchFamily="34" charset="0"/>
              </a:rPr>
              <a:t>4805</a:t>
            </a:r>
          </a:p>
        </p:txBody>
      </p:sp>
      <p:sp>
        <p:nvSpPr>
          <p:cNvPr id="15" name="Szövegdoboz 14"/>
          <p:cNvSpPr txBox="1">
            <a:spLocks noChangeArrowheads="1"/>
          </p:cNvSpPr>
          <p:nvPr/>
        </p:nvSpPr>
        <p:spPr bwMode="auto">
          <a:xfrm>
            <a:off x="5867400" y="5876925"/>
            <a:ext cx="2449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4805=5405-600</a:t>
            </a:r>
          </a:p>
        </p:txBody>
      </p:sp>
      <p:sp>
        <p:nvSpPr>
          <p:cNvPr id="16" name="Felfelé nyíl 15"/>
          <p:cNvSpPr/>
          <p:nvPr/>
        </p:nvSpPr>
        <p:spPr>
          <a:xfrm>
            <a:off x="7956550" y="3933825"/>
            <a:ext cx="215900" cy="863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7451725" y="4868863"/>
            <a:ext cx="15843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Korábbi tőke-tőketartozás</a:t>
            </a:r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auto">
          <a:xfrm>
            <a:off x="7307263" y="2492375"/>
            <a:ext cx="1042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"/>
            <a:r>
              <a:rPr lang="hu-HU" sz="2400">
                <a:latin typeface="Arial CE" pitchFamily="34" charset="0"/>
              </a:rPr>
              <a:t>10195</a:t>
            </a:r>
          </a:p>
        </p:txBody>
      </p:sp>
      <p:sp>
        <p:nvSpPr>
          <p:cNvPr id="19" name="Szövegdoboz 18"/>
          <p:cNvSpPr txBox="1">
            <a:spLocks noChangeArrowheads="1"/>
          </p:cNvSpPr>
          <p:nvPr/>
        </p:nvSpPr>
        <p:spPr bwMode="auto">
          <a:xfrm>
            <a:off x="7596188" y="5732463"/>
            <a:ext cx="15478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10195=15000-4805</a:t>
            </a:r>
          </a:p>
        </p:txBody>
      </p:sp>
      <p:graphicFrame>
        <p:nvGraphicFramePr>
          <p:cNvPr id="20" name="Táblázat 19"/>
          <p:cNvGraphicFramePr>
            <a:graphicFrameLocks noGrp="1"/>
          </p:cNvGraphicFramePr>
          <p:nvPr/>
        </p:nvGraphicFramePr>
        <p:xfrm>
          <a:off x="3779838" y="2852738"/>
          <a:ext cx="4752528" cy="99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542"/>
                <a:gridCol w="1732668"/>
                <a:gridCol w="1673318"/>
              </a:tblGrid>
              <a:tr h="468052">
                <a:tc>
                  <a:txBody>
                    <a:bodyPr/>
                    <a:lstStyle/>
                    <a:p>
                      <a:pPr algn="r" fontAlgn="b"/>
                      <a:r>
                        <a:rPr lang="hu-HU" sz="3200" b="0" i="0" u="none" strike="noStrike" dirty="0">
                          <a:latin typeface="Arial CE"/>
                        </a:rPr>
                        <a:t>408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3200" b="0" i="0" u="none" strike="noStrike" dirty="0">
                          <a:latin typeface="Arial CE"/>
                        </a:rPr>
                        <a:t>4997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3200" b="0" i="0" u="none" strike="noStrike" dirty="0">
                          <a:latin typeface="Arial CE"/>
                        </a:rPr>
                        <a:t>5198</a:t>
                      </a:r>
                    </a:p>
                  </a:txBody>
                  <a:tcPr marL="9525" marR="9525" marT="9525" marB="0" anchor="b"/>
                </a:tc>
              </a:tr>
              <a:tr h="468052">
                <a:tc>
                  <a:txBody>
                    <a:bodyPr/>
                    <a:lstStyle/>
                    <a:p>
                      <a:pPr algn="r" fontAlgn="b"/>
                      <a:r>
                        <a:rPr lang="hu-HU" sz="3200" b="0" i="0" u="none" strike="noStrike">
                          <a:latin typeface="Arial CE"/>
                        </a:rPr>
                        <a:t>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3200" b="0" i="0" u="none" strike="noStrike">
                          <a:latin typeface="Arial CE"/>
                        </a:rPr>
                        <a:t>5197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3200" b="0" i="0" u="none" strike="noStrike" dirty="0">
                          <a:latin typeface="Arial CE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1385</Words>
  <Application>Microsoft Office PowerPoint</Application>
  <PresentationFormat>Diavetítés a képernyőre (4:3 oldalarány)</PresentationFormat>
  <Paragraphs>285</Paragraphs>
  <Slides>45</Slides>
  <Notes>3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45</vt:i4>
      </vt:variant>
    </vt:vector>
  </HeadingPairs>
  <TitlesOfParts>
    <vt:vector size="49" baseType="lpstr">
      <vt:lpstr>Office-téma</vt:lpstr>
      <vt:lpstr>Egyenlet</vt:lpstr>
      <vt:lpstr>Equation</vt:lpstr>
      <vt:lpstr>Document</vt:lpstr>
      <vt:lpstr>Konzultáció Téma: Finanszírozás  </vt:lpstr>
      <vt:lpstr>Finanszírozási képletgyűjtemény</vt:lpstr>
      <vt:lpstr>I. Pénz időértéke</vt:lpstr>
      <vt:lpstr>Speciális pénzáramlások</vt:lpstr>
      <vt:lpstr>Speciális pénzáramlások</vt:lpstr>
      <vt:lpstr>1. Hiteltörlesztési példa</vt:lpstr>
      <vt:lpstr>1. Példa Mintafeladatsor III. feladat</vt:lpstr>
      <vt:lpstr>III. Feladat folytatás</vt:lpstr>
      <vt:lpstr>b) Törlesztési tábla</vt:lpstr>
      <vt:lpstr>2. Példa</vt:lpstr>
      <vt:lpstr>3. Példa megoldás folyt.</vt:lpstr>
      <vt:lpstr>b) Törlesztési tábla</vt:lpstr>
      <vt:lpstr>3. Példa (kicsit másképp)</vt:lpstr>
      <vt:lpstr>14. dia</vt:lpstr>
      <vt:lpstr>II. Tőkeköltség</vt:lpstr>
      <vt:lpstr>16. dia</vt:lpstr>
      <vt:lpstr>17. dia</vt:lpstr>
      <vt:lpstr>18. dia</vt:lpstr>
      <vt:lpstr>19. dia</vt:lpstr>
      <vt:lpstr>20. dia</vt:lpstr>
      <vt:lpstr>4. Példa (tőkeköltségre-1.)</vt:lpstr>
      <vt:lpstr>5. Példa (Tőkeköltség példa 2.)</vt:lpstr>
      <vt:lpstr>6. Példa (Tőkeköltség példa 3. )</vt:lpstr>
      <vt:lpstr>7. Példa (Tőkeköltség példa 4.)</vt:lpstr>
      <vt:lpstr>III. Rövid távú likviditás elemzése</vt:lpstr>
      <vt:lpstr>26. dia</vt:lpstr>
      <vt:lpstr>27. dia</vt:lpstr>
      <vt:lpstr>8. Példa rövid távú likviditás mutató számítására</vt:lpstr>
      <vt:lpstr>Példa rövid távú likviditás mutató számítására folyt.</vt:lpstr>
      <vt:lpstr>a) Nettó forgótőke</vt:lpstr>
      <vt:lpstr>8. Példa megoldás folyt.</vt:lpstr>
      <vt:lpstr>b) FINANSZÍROZÁSI STRATÉGIA</vt:lpstr>
      <vt:lpstr>c) Likviditási mutatók</vt:lpstr>
      <vt:lpstr>d) Működési ciklus, pénzciklus</vt:lpstr>
      <vt:lpstr>9. példa</vt:lpstr>
      <vt:lpstr>9. Példa megoldása</vt:lpstr>
      <vt:lpstr>9. Példa megoldás folyt.</vt:lpstr>
      <vt:lpstr>9. megoldás</vt:lpstr>
      <vt:lpstr>9. Megoldás folyt.</vt:lpstr>
      <vt:lpstr>10. Példa</vt:lpstr>
      <vt:lpstr>10. Példa megoldás</vt:lpstr>
      <vt:lpstr>42. dia</vt:lpstr>
      <vt:lpstr>11. Példa (eddig még nem volt)</vt:lpstr>
      <vt:lpstr>11. Példa megoldása</vt:lpstr>
      <vt:lpstr>11. Példa megoldása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Konzultáció</dc:title>
  <dc:creator>Kiss Balázs</dc:creator>
  <cp:lastModifiedBy>Kiss Balázs</cp:lastModifiedBy>
  <cp:revision>56</cp:revision>
  <dcterms:created xsi:type="dcterms:W3CDTF">2011-05-11T15:01:34Z</dcterms:created>
  <dcterms:modified xsi:type="dcterms:W3CDTF">2013-03-24T07:30:34Z</dcterms:modified>
</cp:coreProperties>
</file>