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3" r:id="rId18"/>
    <p:sldId id="271" r:id="rId19"/>
    <p:sldId id="272" r:id="rId20"/>
    <p:sldId id="274" r:id="rId21"/>
    <p:sldId id="275" r:id="rId22"/>
    <p:sldId id="276" r:id="rId23"/>
    <p:sldId id="277" r:id="rId24"/>
    <p:sldId id="281" r:id="rId25"/>
    <p:sldId id="278" r:id="rId26"/>
    <p:sldId id="280" r:id="rId27"/>
    <p:sldId id="282" r:id="rId28"/>
    <p:sldId id="283" r:id="rId29"/>
    <p:sldId id="284" r:id="rId30"/>
    <p:sldId id="285" r:id="rId31"/>
    <p:sldId id="286" r:id="rId32"/>
    <p:sldId id="287" r:id="rId33"/>
    <p:sldId id="288" r:id="rId34"/>
    <p:sldId id="289"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D698F122-83A5-47B4-9B60-F99207ADA7CD}" type="datetimeFigureOut">
              <a:rPr lang="hu-HU" smtClean="0"/>
              <a:t>2011.05.22.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774C7D4-B77F-46D1-80BB-BFC1CE6B20C7}"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698F122-83A5-47B4-9B60-F99207ADA7CD}" type="datetimeFigureOut">
              <a:rPr lang="hu-HU" smtClean="0"/>
              <a:t>2011.05.22.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774C7D4-B77F-46D1-80BB-BFC1CE6B20C7}"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698F122-83A5-47B4-9B60-F99207ADA7CD}" type="datetimeFigureOut">
              <a:rPr lang="hu-HU" smtClean="0"/>
              <a:t>2011.05.22.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774C7D4-B77F-46D1-80BB-BFC1CE6B20C7}"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698F122-83A5-47B4-9B60-F99207ADA7CD}" type="datetimeFigureOut">
              <a:rPr lang="hu-HU" smtClean="0"/>
              <a:t>2011.05.22.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774C7D4-B77F-46D1-80BB-BFC1CE6B20C7}"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D698F122-83A5-47B4-9B60-F99207ADA7CD}" type="datetimeFigureOut">
              <a:rPr lang="hu-HU" smtClean="0"/>
              <a:t>2011.05.22.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774C7D4-B77F-46D1-80BB-BFC1CE6B20C7}"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D698F122-83A5-47B4-9B60-F99207ADA7CD}" type="datetimeFigureOut">
              <a:rPr lang="hu-HU" smtClean="0"/>
              <a:t>2011.05.22.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774C7D4-B77F-46D1-80BB-BFC1CE6B20C7}"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D698F122-83A5-47B4-9B60-F99207ADA7CD}" type="datetimeFigureOut">
              <a:rPr lang="hu-HU" smtClean="0"/>
              <a:t>2011.05.22.</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774C7D4-B77F-46D1-80BB-BFC1CE6B20C7}"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D698F122-83A5-47B4-9B60-F99207ADA7CD}" type="datetimeFigureOut">
              <a:rPr lang="hu-HU" smtClean="0"/>
              <a:t>2011.05.22.</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B774C7D4-B77F-46D1-80BB-BFC1CE6B20C7}"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D698F122-83A5-47B4-9B60-F99207ADA7CD}" type="datetimeFigureOut">
              <a:rPr lang="hu-HU" smtClean="0"/>
              <a:t>2011.05.22.</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774C7D4-B77F-46D1-80BB-BFC1CE6B20C7}"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D698F122-83A5-47B4-9B60-F99207ADA7CD}" type="datetimeFigureOut">
              <a:rPr lang="hu-HU" smtClean="0"/>
              <a:t>2011.05.22.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774C7D4-B77F-46D1-80BB-BFC1CE6B20C7}" type="slidenum">
              <a:rPr lang="hu-HU" smtClean="0"/>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D698F122-83A5-47B4-9B60-F99207ADA7CD}" type="datetimeFigureOut">
              <a:rPr lang="hu-HU" smtClean="0"/>
              <a:t>2011.05.22.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774C7D4-B77F-46D1-80BB-BFC1CE6B20C7}"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3000"/>
            <a:lum/>
          </a:blip>
          <a:srcRect/>
          <a:stretch>
            <a:fillRect l="-3000" r="-3000"/>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8F122-83A5-47B4-9B60-F99207ADA7CD}" type="datetimeFigureOut">
              <a:rPr lang="hu-HU" smtClean="0"/>
              <a:t>2011.05.22.</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4C7D4-B77F-46D1-80BB-BFC1CE6B20C7}"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uni-corvinus.hu/fileadmin/user_upload/hu/tanszekek/kozgazdasagtudomanyi/tsz-penz/files/2010_11_2/Adozasi_ismeretek/ado-ea_szja_2011-tavasz_bce_Galantaine.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portal.uni-corvinus.hu/fileadmin/user_upload/hu/tanszekek/kozgazdasagtudomanyi/tsz-penz/files/2010_11_2/Penzuegyi_kimutatasok_es_adozas/TAO2011__Irasvedett_.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portal.uni-corvinus.hu/fileadmin/user_upload/hu/tanszekek/kozgazdasagtudomanyi/tsz-penz/files/2010_11_2/Penzuegyi_kimutatasok_es_adozas/Afa_eloadas_2011__Irasvedett_.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2. konzultáció</a:t>
            </a:r>
            <a:endParaRPr lang="hu-HU" dirty="0"/>
          </a:p>
        </p:txBody>
      </p:sp>
      <p:sp>
        <p:nvSpPr>
          <p:cNvPr id="3" name="Alcím 2"/>
          <p:cNvSpPr>
            <a:spLocks noGrp="1"/>
          </p:cNvSpPr>
          <p:nvPr>
            <p:ph type="subTitle" idx="1"/>
          </p:nvPr>
        </p:nvSpPr>
        <p:spPr/>
        <p:txBody>
          <a:bodyPr/>
          <a:lstStyle/>
          <a:p>
            <a:r>
              <a:rPr lang="hu-HU" dirty="0" smtClean="0"/>
              <a:t>Adózási ismeretek</a:t>
            </a:r>
            <a:endParaRPr lang="hu-H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III.  Juttatások a kifizető adóterhe mellett</a:t>
            </a:r>
            <a:endParaRPr lang="hu-HU" dirty="0"/>
          </a:p>
        </p:txBody>
      </p:sp>
      <p:sp>
        <p:nvSpPr>
          <p:cNvPr id="3" name="Tartalom helye 2"/>
          <p:cNvSpPr>
            <a:spLocks noGrp="1"/>
          </p:cNvSpPr>
          <p:nvPr>
            <p:ph idx="1"/>
          </p:nvPr>
        </p:nvSpPr>
        <p:spPr/>
        <p:txBody>
          <a:bodyPr>
            <a:normAutofit fontScale="77500" lnSpcReduction="20000"/>
          </a:bodyPr>
          <a:lstStyle/>
          <a:p>
            <a:r>
              <a:rPr lang="hu-HU" dirty="0" smtClean="0"/>
              <a:t>az adó a kifizető/juttató fél terhe (nem a juttatásban  részesülő magánszemély fizeti)</a:t>
            </a:r>
          </a:p>
          <a:p>
            <a:r>
              <a:rPr lang="hu-HU" dirty="0" smtClean="0"/>
              <a:t> nem pénzben kapott, hanem természetbeni juttatások,  engedmények</a:t>
            </a:r>
          </a:p>
          <a:p>
            <a:r>
              <a:rPr lang="hu-HU" dirty="0" smtClean="0"/>
              <a:t> adóalap eltérítés mindig (minden nem pénzbeli jövedelem  esetén): x 1,19</a:t>
            </a:r>
          </a:p>
          <a:p>
            <a:r>
              <a:rPr lang="hu-HU" dirty="0" smtClean="0"/>
              <a:t>adókulcs: 16%, adóteher: 119% x 16% = 19,04%</a:t>
            </a:r>
          </a:p>
          <a:p>
            <a:r>
              <a:rPr lang="hu-HU" dirty="0" smtClean="0"/>
              <a:t> a magánszemélynél nem bevallandó jövedelem</a:t>
            </a:r>
          </a:p>
          <a:p>
            <a:r>
              <a:rPr lang="hu-HU" dirty="0" smtClean="0"/>
              <a:t>ez a kezelés csak a törvény által meghatározott juttatásokra vonatkozik (a többi nem pénzbeli jövedelem adózása a felek  közötti jogviszonytól függ, jellemzően a magánszemélynél adóköteles nem önálló jövedelem)</a:t>
            </a:r>
            <a:endParaRPr lang="hu-H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ÖNÁLLÓ TEVÉKENYSÉGBŐL</a:t>
            </a:r>
            <a:endParaRPr lang="hu-HU" dirty="0"/>
          </a:p>
        </p:txBody>
      </p:sp>
      <p:sp>
        <p:nvSpPr>
          <p:cNvPr id="3" name="Tartalom helye 2"/>
          <p:cNvSpPr>
            <a:spLocks noGrp="1"/>
          </p:cNvSpPr>
          <p:nvPr>
            <p:ph idx="1"/>
          </p:nvPr>
        </p:nvSpPr>
        <p:spPr/>
        <p:txBody>
          <a:bodyPr>
            <a:normAutofit fontScale="85000" lnSpcReduction="20000"/>
          </a:bodyPr>
          <a:lstStyle/>
          <a:p>
            <a:r>
              <a:rPr lang="hu-HU" dirty="0" smtClean="0"/>
              <a:t>egyéni vállalkozó vállalkozói </a:t>
            </a:r>
            <a:r>
              <a:rPr lang="hu-HU" dirty="0" err="1" smtClean="0"/>
              <a:t>kivétje</a:t>
            </a:r>
            <a:r>
              <a:rPr lang="hu-HU" dirty="0" smtClean="0"/>
              <a:t> (itt </a:t>
            </a:r>
            <a:r>
              <a:rPr lang="hu-HU" dirty="0" err="1" smtClean="0"/>
              <a:t>ktg</a:t>
            </a:r>
            <a:r>
              <a:rPr lang="hu-HU" dirty="0" smtClean="0"/>
              <a:t>. NEM lehet)</a:t>
            </a:r>
          </a:p>
          <a:p>
            <a:r>
              <a:rPr lang="hu-HU" dirty="0" smtClean="0"/>
              <a:t>mezőgazdasági őstermelő, kistermelő jövedelme</a:t>
            </a:r>
          </a:p>
          <a:p>
            <a:r>
              <a:rPr lang="hu-HU" dirty="0" smtClean="0"/>
              <a:t> társaság tagjának jövedelme mellékszolgáltatásból külön szerződés alapján (ha a tag költségét a cég nem számolja el) választott könyvvizsgáló jövedelme</a:t>
            </a:r>
          </a:p>
          <a:p>
            <a:r>
              <a:rPr lang="hu-HU" dirty="0" smtClean="0"/>
              <a:t>szellemi tevékenység jövedelme, megbízási szerződés díja</a:t>
            </a:r>
          </a:p>
          <a:p>
            <a:r>
              <a:rPr lang="hu-HU" dirty="0" smtClean="0"/>
              <a:t>ingatlan bérbeadás jövedelme </a:t>
            </a:r>
          </a:p>
          <a:p>
            <a:r>
              <a:rPr lang="hu-HU" dirty="0" smtClean="0"/>
              <a:t>kapott vissza nem térítendő támogatás (jogszabály alapján)</a:t>
            </a:r>
          </a:p>
          <a:p>
            <a:r>
              <a:rPr lang="hu-HU" dirty="0" smtClean="0"/>
              <a:t> EP, OGY, helyi önkormányzati képviselőként kapott </a:t>
            </a:r>
            <a:r>
              <a:rPr lang="hu-HU" dirty="0" err="1" smtClean="0"/>
              <a:t>jöv</a:t>
            </a:r>
            <a:endParaRPr lang="hu-H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NEM ÖNÁLLÓ TEVÉKENYSÉGBŐL</a:t>
            </a:r>
            <a:endParaRPr lang="hu-HU" dirty="0"/>
          </a:p>
        </p:txBody>
      </p:sp>
      <p:sp>
        <p:nvSpPr>
          <p:cNvPr id="3" name="Tartalom helye 2"/>
          <p:cNvSpPr>
            <a:spLocks noGrp="1"/>
          </p:cNvSpPr>
          <p:nvPr>
            <p:ph idx="1"/>
          </p:nvPr>
        </p:nvSpPr>
        <p:spPr/>
        <p:txBody>
          <a:bodyPr>
            <a:normAutofit fontScale="85000" lnSpcReduction="20000"/>
          </a:bodyPr>
          <a:lstStyle/>
          <a:p>
            <a:r>
              <a:rPr lang="hu-HU" dirty="0" smtClean="0"/>
              <a:t>munkaviszonyból, azzal kapcsolatosan (tág értelmezés!)</a:t>
            </a:r>
          </a:p>
          <a:p>
            <a:r>
              <a:rPr lang="hu-HU" dirty="0" smtClean="0"/>
              <a:t> társas vállalkozás tagja személyes közreműködéséért (ha a juttatást a cég költségként elszámolta)</a:t>
            </a:r>
          </a:p>
          <a:p>
            <a:r>
              <a:rPr lang="hu-HU" dirty="0" smtClean="0"/>
              <a:t> gazdasági társaság vezető tisztségviselőjeként</a:t>
            </a:r>
          </a:p>
          <a:p>
            <a:r>
              <a:rPr lang="hu-HU" dirty="0" smtClean="0"/>
              <a:t>jogszabály alapján választott tisztségviselőként</a:t>
            </a:r>
          </a:p>
          <a:p>
            <a:r>
              <a:rPr lang="hu-HU" dirty="0" smtClean="0"/>
              <a:t> hallgatói munkadíj címén</a:t>
            </a:r>
          </a:p>
          <a:p>
            <a:r>
              <a:rPr lang="hu-HU" dirty="0" smtClean="0"/>
              <a:t>segítő családtagként</a:t>
            </a:r>
          </a:p>
          <a:p>
            <a:r>
              <a:rPr lang="hu-HU" dirty="0" smtClean="0"/>
              <a:t> </a:t>
            </a:r>
            <a:r>
              <a:rPr lang="hu-HU" dirty="0" err="1" smtClean="0"/>
              <a:t>nk-i</a:t>
            </a:r>
            <a:r>
              <a:rPr lang="hu-HU" dirty="0" smtClean="0"/>
              <a:t> szerződés hatályában nem önálló munka során</a:t>
            </a:r>
          </a:p>
          <a:p>
            <a:r>
              <a:rPr lang="hu-HU" dirty="0" smtClean="0"/>
              <a:t>Nincs költség elszámolási lehetőség (csak nevesített levonható tételek)</a:t>
            </a:r>
          </a:p>
          <a:p>
            <a:pPr>
              <a:buNone/>
            </a:pPr>
            <a:r>
              <a:rPr lang="hu-HU" dirty="0" smtClean="0"/>
              <a:t>…kapott jövedelem</a:t>
            </a:r>
            <a:endParaRPr lang="hu-H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ÖSSZEVONT ADÓALAP</a:t>
            </a:r>
            <a:endParaRPr lang="hu-HU" dirty="0"/>
          </a:p>
        </p:txBody>
      </p:sp>
      <p:sp>
        <p:nvSpPr>
          <p:cNvPr id="3" name="Tartalom helye 2"/>
          <p:cNvSpPr>
            <a:spLocks noGrp="1"/>
          </p:cNvSpPr>
          <p:nvPr>
            <p:ph idx="1"/>
          </p:nvPr>
        </p:nvSpPr>
        <p:spPr/>
        <p:txBody>
          <a:bodyPr>
            <a:normAutofit lnSpcReduction="10000"/>
          </a:bodyPr>
          <a:lstStyle/>
          <a:p>
            <a:r>
              <a:rPr lang="hu-HU" dirty="0" smtClean="0"/>
              <a:t>EGYÜTTADÓZÓ JÖVEDELMEK (nem önálló, </a:t>
            </a:r>
            <a:r>
              <a:rPr lang="hu-HU" dirty="0" err="1" smtClean="0"/>
              <a:t>önálló</a:t>
            </a:r>
            <a:r>
              <a:rPr lang="hu-HU" dirty="0" smtClean="0"/>
              <a:t>, egyéb jövedelmek)</a:t>
            </a:r>
          </a:p>
          <a:p>
            <a:r>
              <a:rPr lang="hu-HU" dirty="0" smtClean="0"/>
              <a:t>KÜLFÖLDRŐL SZÁRMAZÓ együttadózó jövedelmek (kivéve: </a:t>
            </a:r>
            <a:r>
              <a:rPr lang="hu-HU" dirty="0" err="1" smtClean="0"/>
              <a:t>nk-i</a:t>
            </a:r>
            <a:r>
              <a:rPr lang="hu-HU" dirty="0" smtClean="0"/>
              <a:t> egyezmény kizárja)</a:t>
            </a:r>
          </a:p>
          <a:p>
            <a:r>
              <a:rPr lang="hu-HU" dirty="0" smtClean="0"/>
              <a:t>ÁTALÁNYBAN MEGÁLLAPÍTOTT JÖVEDELEM (átalányadózó egyéni vállalkozó/mg-i őstermelő esetén) </a:t>
            </a:r>
          </a:p>
          <a:p>
            <a:r>
              <a:rPr lang="hu-HU" dirty="0" smtClean="0"/>
              <a:t>ADÓALAP-KIEGÉSZÍTÉS minden ide tartozó jövedelem 27%-a</a:t>
            </a:r>
            <a:endParaRPr lang="hu-H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2204864"/>
            <a:ext cx="8604448" cy="1143000"/>
          </a:xfrm>
        </p:spPr>
        <p:txBody>
          <a:bodyPr>
            <a:noAutofit/>
          </a:bodyPr>
          <a:lstStyle/>
          <a:p>
            <a:r>
              <a:rPr lang="hu-HU" sz="4000" dirty="0" smtClean="0"/>
              <a:t>Adóköteles jövedelmek</a:t>
            </a:r>
            <a:br>
              <a:rPr lang="hu-HU" sz="4000" dirty="0" smtClean="0"/>
            </a:br>
            <a:r>
              <a:rPr lang="hu-HU" sz="4000" dirty="0" smtClean="0"/>
              <a:t>EGYÜTTADÓZÓK</a:t>
            </a:r>
            <a:br>
              <a:rPr lang="hu-HU" sz="4000" dirty="0" smtClean="0"/>
            </a:br>
            <a:r>
              <a:rPr lang="hu-HU" sz="4000" dirty="0" smtClean="0"/>
              <a:t>KÜLÖNADÓZÓK</a:t>
            </a:r>
            <a:br>
              <a:rPr lang="hu-HU" sz="4000" dirty="0" smtClean="0"/>
            </a:br>
            <a:r>
              <a:rPr lang="hu-HU" sz="4000" dirty="0" smtClean="0"/>
              <a:t>ÖSSZEVONT ADÓALAP</a:t>
            </a:r>
            <a:br>
              <a:rPr lang="hu-HU" sz="4000" dirty="0" smtClean="0"/>
            </a:br>
            <a:r>
              <a:rPr lang="hu-HU" sz="4000" b="1" dirty="0" smtClean="0">
                <a:solidFill>
                  <a:schemeClr val="accent2">
                    <a:lumMod val="75000"/>
                  </a:schemeClr>
                </a:solidFill>
              </a:rPr>
              <a:t>LE: családi kedvezmény összege</a:t>
            </a:r>
            <a:r>
              <a:rPr lang="hu-HU" sz="4000" dirty="0" smtClean="0"/>
              <a:t/>
            </a:r>
            <a:br>
              <a:rPr lang="hu-HU" sz="4000" dirty="0" smtClean="0"/>
            </a:br>
            <a:r>
              <a:rPr lang="hu-HU" sz="4000" dirty="0" smtClean="0"/>
              <a:t>= kedvezménnyel csökkentett összevont </a:t>
            </a:r>
            <a:br>
              <a:rPr lang="hu-HU" sz="4000" dirty="0" smtClean="0"/>
            </a:br>
            <a:r>
              <a:rPr lang="hu-HU" sz="4000" dirty="0" smtClean="0"/>
              <a:t>adóalap</a:t>
            </a:r>
            <a:endParaRPr lang="hu-HU"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solidFill>
                  <a:schemeClr val="accent2">
                    <a:lumMod val="75000"/>
                  </a:schemeClr>
                </a:solidFill>
              </a:rPr>
              <a:t>Családi kedvezmény</a:t>
            </a:r>
            <a:endParaRPr lang="hu-HU" b="1" dirty="0">
              <a:solidFill>
                <a:schemeClr val="accent2">
                  <a:lumMod val="75000"/>
                </a:schemeClr>
              </a:solidFill>
            </a:endParaRPr>
          </a:p>
        </p:txBody>
      </p:sp>
      <p:sp>
        <p:nvSpPr>
          <p:cNvPr id="3" name="Tartalom helye 2"/>
          <p:cNvSpPr>
            <a:spLocks noGrp="1"/>
          </p:cNvSpPr>
          <p:nvPr>
            <p:ph idx="1"/>
          </p:nvPr>
        </p:nvSpPr>
        <p:spPr/>
        <p:txBody>
          <a:bodyPr>
            <a:normAutofit fontScale="92500"/>
          </a:bodyPr>
          <a:lstStyle/>
          <a:p>
            <a:pPr>
              <a:buNone/>
            </a:pPr>
            <a:r>
              <a:rPr lang="hu-HU" dirty="0" smtClean="0">
                <a:solidFill>
                  <a:schemeClr val="accent2">
                    <a:lumMod val="75000"/>
                  </a:schemeClr>
                </a:solidFill>
              </a:rPr>
              <a:t>Adóalap-kedvezmény, amely</a:t>
            </a:r>
          </a:p>
          <a:p>
            <a:r>
              <a:rPr lang="hu-HU" dirty="0" smtClean="0">
                <a:solidFill>
                  <a:schemeClr val="accent2">
                    <a:lumMod val="75000"/>
                  </a:schemeClr>
                </a:solidFill>
              </a:rPr>
              <a:t> a szuperbruttósított adóalapból való levonással </a:t>
            </a:r>
          </a:p>
          <a:p>
            <a:r>
              <a:rPr lang="hu-HU" dirty="0" smtClean="0">
                <a:solidFill>
                  <a:schemeClr val="accent2">
                    <a:lumMod val="75000"/>
                  </a:schemeClr>
                </a:solidFill>
              </a:rPr>
              <a:t> minden családi pótlékra jogosító eltartott után</a:t>
            </a:r>
          </a:p>
          <a:p>
            <a:r>
              <a:rPr lang="hu-HU" dirty="0" smtClean="0">
                <a:solidFill>
                  <a:schemeClr val="accent2">
                    <a:lumMod val="75000"/>
                  </a:schemeClr>
                </a:solidFill>
              </a:rPr>
              <a:t> jövedelemkorlát nélkül érvényesíthető. </a:t>
            </a:r>
          </a:p>
          <a:p>
            <a:pPr>
              <a:buNone/>
            </a:pPr>
            <a:r>
              <a:rPr lang="hu-HU" dirty="0" smtClean="0">
                <a:solidFill>
                  <a:schemeClr val="accent2">
                    <a:lumMod val="75000"/>
                  </a:schemeClr>
                </a:solidFill>
              </a:rPr>
              <a:t>Mértéke</a:t>
            </a:r>
          </a:p>
          <a:p>
            <a:r>
              <a:rPr lang="hu-HU" dirty="0" smtClean="0">
                <a:solidFill>
                  <a:schemeClr val="accent2">
                    <a:lumMod val="75000"/>
                  </a:schemeClr>
                </a:solidFill>
              </a:rPr>
              <a:t>(havonta és kedvezményezett eltartottanként): </a:t>
            </a:r>
          </a:p>
          <a:p>
            <a:r>
              <a:rPr lang="hu-HU" dirty="0" smtClean="0">
                <a:solidFill>
                  <a:schemeClr val="accent2">
                    <a:lumMod val="75000"/>
                  </a:schemeClr>
                </a:solidFill>
              </a:rPr>
              <a:t>- egy és két eltartott esetén            62 500 Ft, </a:t>
            </a:r>
          </a:p>
          <a:p>
            <a:r>
              <a:rPr lang="hu-HU" dirty="0" smtClean="0">
                <a:solidFill>
                  <a:schemeClr val="accent2">
                    <a:lumMod val="75000"/>
                  </a:schemeClr>
                </a:solidFill>
              </a:rPr>
              <a:t>- három és több eltartott esetén  206 250 Ft.</a:t>
            </a:r>
            <a:endParaRPr lang="hu-HU"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Összevont adóalap</a:t>
            </a:r>
            <a:endParaRPr lang="hu-HU" dirty="0"/>
          </a:p>
        </p:txBody>
      </p:sp>
      <p:sp>
        <p:nvSpPr>
          <p:cNvPr id="3" name="Tartalom helye 2"/>
          <p:cNvSpPr>
            <a:spLocks noGrp="1"/>
          </p:cNvSpPr>
          <p:nvPr>
            <p:ph idx="1"/>
          </p:nvPr>
        </p:nvSpPr>
        <p:spPr>
          <a:xfrm>
            <a:off x="457200" y="1600200"/>
            <a:ext cx="8363272" cy="4525963"/>
          </a:xfrm>
        </p:spPr>
        <p:txBody>
          <a:bodyPr>
            <a:normAutofit fontScale="92500" lnSpcReduction="10000"/>
          </a:bodyPr>
          <a:lstStyle/>
          <a:p>
            <a:r>
              <a:rPr lang="hu-HU" dirty="0" smtClean="0"/>
              <a:t>ÖSSZEVONT ADÓALAP</a:t>
            </a:r>
          </a:p>
          <a:p>
            <a:r>
              <a:rPr lang="hu-HU" dirty="0" smtClean="0"/>
              <a:t>LE: családi kedvezmény összege</a:t>
            </a:r>
          </a:p>
          <a:p>
            <a:r>
              <a:rPr lang="hu-HU" dirty="0" smtClean="0"/>
              <a:t>= kedvezménnyel csökkentett összevont adóalap </a:t>
            </a:r>
            <a:r>
              <a:rPr lang="hu-HU" dirty="0" smtClean="0"/>
              <a:t>x 16 %</a:t>
            </a:r>
            <a:endParaRPr lang="hu-HU" dirty="0" smtClean="0"/>
          </a:p>
          <a:p>
            <a:r>
              <a:rPr lang="hu-HU" dirty="0" smtClean="0"/>
              <a:t>=  SZÁMÍTOTT ADÓ</a:t>
            </a:r>
          </a:p>
          <a:p>
            <a:r>
              <a:rPr lang="hu-HU" dirty="0" smtClean="0"/>
              <a:t>LE: számított adót csökkentő tételek</a:t>
            </a:r>
          </a:p>
          <a:p>
            <a:r>
              <a:rPr lang="hu-HU" b="1" dirty="0" smtClean="0">
                <a:solidFill>
                  <a:schemeClr val="accent2">
                    <a:lumMod val="75000"/>
                  </a:schemeClr>
                </a:solidFill>
              </a:rPr>
              <a:t>- külföldön megfizetett adó</a:t>
            </a:r>
          </a:p>
          <a:p>
            <a:r>
              <a:rPr lang="hu-HU" dirty="0" smtClean="0"/>
              <a:t>- adójóváírás</a:t>
            </a:r>
          </a:p>
          <a:p>
            <a:r>
              <a:rPr lang="hu-HU" dirty="0" smtClean="0"/>
              <a:t>= ÖSSZEVONT ADÓALAP ADÓJA</a:t>
            </a:r>
            <a:endParaRPr lang="hu-H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p:cNvSpPr txBox="1">
            <a:spLocks noGrp="1"/>
          </p:cNvSpPr>
          <p:nvPr>
            <p:ph idx="1"/>
          </p:nvPr>
        </p:nvSpPr>
        <p:spPr>
          <a:xfrm>
            <a:off x="251520" y="620688"/>
            <a:ext cx="8229600" cy="6050887"/>
          </a:xfrm>
          <a:prstGeom prst="rect">
            <a:avLst/>
          </a:prstGeom>
          <a:noFill/>
        </p:spPr>
        <p:txBody>
          <a:bodyPr wrap="square" rtlCol="0">
            <a:spAutoFit/>
          </a:bodyPr>
          <a:lstStyle/>
          <a:p>
            <a:pPr>
              <a:buNone/>
            </a:pPr>
            <a:r>
              <a:rPr lang="hu-HU" sz="4400" b="1" dirty="0" smtClean="0">
                <a:solidFill>
                  <a:schemeClr val="accent2">
                    <a:lumMod val="75000"/>
                  </a:schemeClr>
                </a:solidFill>
              </a:rPr>
              <a:t>Külföldön megfizetett adó</a:t>
            </a:r>
          </a:p>
          <a:p>
            <a:r>
              <a:rPr lang="hu-HU" sz="4400" dirty="0" smtClean="0">
                <a:solidFill>
                  <a:schemeClr val="accent2">
                    <a:lumMod val="75000"/>
                  </a:schemeClr>
                </a:solidFill>
              </a:rPr>
              <a:t>Levonható: a külföldön megfizetett adó 90%-a, de  </a:t>
            </a:r>
          </a:p>
          <a:p>
            <a:r>
              <a:rPr lang="hu-HU" sz="4400" dirty="0" smtClean="0">
                <a:solidFill>
                  <a:schemeClr val="accent2">
                    <a:lumMod val="75000"/>
                  </a:schemeClr>
                </a:solidFill>
              </a:rPr>
              <a:t>legfeljebb a  külföldi jövedelem adóalapjára a magyar </a:t>
            </a:r>
          </a:p>
          <a:p>
            <a:r>
              <a:rPr lang="hu-HU" sz="4400" dirty="0" smtClean="0">
                <a:solidFill>
                  <a:schemeClr val="accent2">
                    <a:lumMod val="75000"/>
                  </a:schemeClr>
                </a:solidFill>
              </a:rPr>
              <a:t>adókulccsal  számított adó. </a:t>
            </a:r>
          </a:p>
          <a:p>
            <a:r>
              <a:rPr lang="hu-HU" sz="4400" dirty="0" smtClean="0">
                <a:solidFill>
                  <a:schemeClr val="accent2">
                    <a:lumMod val="75000"/>
                  </a:schemeClr>
                </a:solidFill>
              </a:rPr>
              <a:t>(Kivéve, ha </a:t>
            </a:r>
            <a:r>
              <a:rPr lang="hu-HU" sz="4400" dirty="0" err="1" smtClean="0">
                <a:solidFill>
                  <a:schemeClr val="accent2">
                    <a:lumMod val="75000"/>
                  </a:schemeClr>
                </a:solidFill>
              </a:rPr>
              <a:t>nk-i</a:t>
            </a:r>
            <a:r>
              <a:rPr lang="hu-HU" sz="4400" dirty="0" smtClean="0">
                <a:solidFill>
                  <a:schemeClr val="accent2">
                    <a:lumMod val="75000"/>
                  </a:schemeClr>
                </a:solidFill>
              </a:rPr>
              <a:t> szerződés másként rendelkezik.)</a:t>
            </a:r>
            <a:endParaRPr lang="hu-HU" sz="44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Számított adót csökkentő tételek</a:t>
            </a:r>
            <a:endParaRPr lang="hu-HU" dirty="0"/>
          </a:p>
        </p:txBody>
      </p:sp>
      <p:sp>
        <p:nvSpPr>
          <p:cNvPr id="3" name="Tartalom helye 2"/>
          <p:cNvSpPr>
            <a:spLocks noGrp="1"/>
          </p:cNvSpPr>
          <p:nvPr>
            <p:ph idx="1"/>
          </p:nvPr>
        </p:nvSpPr>
        <p:spPr/>
        <p:txBody>
          <a:bodyPr>
            <a:normAutofit fontScale="92500" lnSpcReduction="20000"/>
          </a:bodyPr>
          <a:lstStyle/>
          <a:p>
            <a:pPr>
              <a:buNone/>
            </a:pPr>
            <a:r>
              <a:rPr lang="hu-HU" b="1" dirty="0" smtClean="0">
                <a:solidFill>
                  <a:schemeClr val="accent2">
                    <a:lumMod val="75000"/>
                  </a:schemeClr>
                </a:solidFill>
              </a:rPr>
              <a:t>Adójóváírás</a:t>
            </a:r>
          </a:p>
          <a:p>
            <a:r>
              <a:rPr lang="hu-HU" dirty="0" smtClean="0"/>
              <a:t>csak bérjövedelem után járó adócsökkentés összege = a bér + adóalap-kiegészítésének 16%-a, </a:t>
            </a:r>
          </a:p>
          <a:p>
            <a:r>
              <a:rPr lang="hu-HU" dirty="0" smtClean="0"/>
              <a:t> összeghatára: </a:t>
            </a:r>
            <a:r>
              <a:rPr lang="hu-HU" dirty="0" err="1" smtClean="0"/>
              <a:t>max</a:t>
            </a:r>
            <a:r>
              <a:rPr lang="hu-HU" dirty="0" smtClean="0"/>
              <a:t>. 12.100 Ft/hó (145.200 Ft/év)</a:t>
            </a:r>
          </a:p>
          <a:p>
            <a:r>
              <a:rPr lang="hu-HU" dirty="0" smtClean="0"/>
              <a:t> éves felső szuperbruttó jövedelemhatára 2.750.000 Ft</a:t>
            </a:r>
          </a:p>
          <a:p>
            <a:r>
              <a:rPr lang="hu-HU" dirty="0" smtClean="0"/>
              <a:t>éves abszolút szuperbruttó jövedelemhatára 3.960.000 Ft</a:t>
            </a:r>
          </a:p>
          <a:p>
            <a:r>
              <a:rPr lang="hu-HU" dirty="0" smtClean="0"/>
              <a:t>(a felső jövedelemhatár feletti jövedelemrész  12%-ával csökkentendő az adójóváírás összege)</a:t>
            </a:r>
            <a:endParaRPr lang="hu-H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67544" y="692696"/>
            <a:ext cx="8219256" cy="5433467"/>
          </a:xfrm>
        </p:spPr>
        <p:txBody>
          <a:bodyPr/>
          <a:lstStyle/>
          <a:p>
            <a:r>
              <a:rPr lang="hu-HU" dirty="0" smtClean="0"/>
              <a:t>SZÁMÍTOTT ADÓ</a:t>
            </a:r>
          </a:p>
          <a:p>
            <a:r>
              <a:rPr lang="hu-HU" dirty="0" smtClean="0"/>
              <a:t>LE: számított adót csökkentő tételek</a:t>
            </a:r>
          </a:p>
          <a:p>
            <a:r>
              <a:rPr lang="hu-HU" dirty="0" smtClean="0"/>
              <a:t> = ÖSSZEVONT ADÓALAP ADÓJA</a:t>
            </a:r>
          </a:p>
          <a:p>
            <a:r>
              <a:rPr lang="hu-HU" u="sng" dirty="0" smtClean="0">
                <a:solidFill>
                  <a:schemeClr val="accent2">
                    <a:lumMod val="75000"/>
                  </a:schemeClr>
                </a:solidFill>
              </a:rPr>
              <a:t>LE: adókedvezmények</a:t>
            </a:r>
          </a:p>
          <a:p>
            <a:r>
              <a:rPr lang="hu-HU" dirty="0" smtClean="0"/>
              <a:t>ÖSSZEVONT ADÓALAP KEDVEZMÉNYEKKEL CSÖKKENTETT ADÓJA</a:t>
            </a:r>
            <a:endParaRPr lang="hu-H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2492896"/>
            <a:ext cx="8229600" cy="1143000"/>
          </a:xfrm>
        </p:spPr>
        <p:txBody>
          <a:bodyPr/>
          <a:lstStyle/>
          <a:p>
            <a:r>
              <a:rPr lang="hu-HU" dirty="0" smtClean="0"/>
              <a:t>SZJA</a:t>
            </a:r>
            <a:endParaRPr lang="hu-H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smtClean="0">
                <a:solidFill>
                  <a:schemeClr val="accent2">
                    <a:lumMod val="75000"/>
                  </a:schemeClr>
                </a:solidFill>
              </a:rPr>
              <a:t>ADÓKEDVEZMÉNYEK KÖRE ÉS SORRENDJE</a:t>
            </a:r>
            <a:endParaRPr lang="hu-HU" b="1" dirty="0">
              <a:solidFill>
                <a:schemeClr val="accent2">
                  <a:lumMod val="75000"/>
                </a:schemeClr>
              </a:solidFill>
            </a:endParaRPr>
          </a:p>
        </p:txBody>
      </p:sp>
      <p:sp>
        <p:nvSpPr>
          <p:cNvPr id="3" name="Tartalom helye 2"/>
          <p:cNvSpPr>
            <a:spLocks noGrp="1"/>
          </p:cNvSpPr>
          <p:nvPr>
            <p:ph idx="1"/>
          </p:nvPr>
        </p:nvSpPr>
        <p:spPr/>
        <p:txBody>
          <a:bodyPr>
            <a:normAutofit fontScale="92500" lnSpcReduction="10000"/>
          </a:bodyPr>
          <a:lstStyle/>
          <a:p>
            <a:pPr>
              <a:buNone/>
            </a:pPr>
            <a:r>
              <a:rPr lang="hu-HU" dirty="0" smtClean="0">
                <a:solidFill>
                  <a:schemeClr val="accent2">
                    <a:lumMod val="75000"/>
                  </a:schemeClr>
                </a:solidFill>
              </a:rPr>
              <a:t>1. lakáscélú hiteltörlesztés kedvezménye (áthúzódó, 2015-ig lehet igénybe venni)</a:t>
            </a:r>
          </a:p>
          <a:p>
            <a:pPr>
              <a:buNone/>
            </a:pPr>
            <a:r>
              <a:rPr lang="hu-HU" dirty="0" smtClean="0">
                <a:solidFill>
                  <a:schemeClr val="accent2">
                    <a:lumMod val="75000"/>
                  </a:schemeClr>
                </a:solidFill>
              </a:rPr>
              <a:t>2. személyi kedvezmény(súlyosan fogyatékos személy: </a:t>
            </a:r>
            <a:r>
              <a:rPr lang="hu-HU" dirty="0" err="1" smtClean="0">
                <a:solidFill>
                  <a:schemeClr val="accent2">
                    <a:lumMod val="75000"/>
                  </a:schemeClr>
                </a:solidFill>
              </a:rPr>
              <a:t>max</a:t>
            </a:r>
            <a:r>
              <a:rPr lang="hu-HU" dirty="0" smtClean="0">
                <a:solidFill>
                  <a:schemeClr val="accent2">
                    <a:lumMod val="75000"/>
                  </a:schemeClr>
                </a:solidFill>
              </a:rPr>
              <a:t>. minimálbér 5%-a/hó)</a:t>
            </a:r>
          </a:p>
          <a:p>
            <a:pPr>
              <a:buNone/>
            </a:pPr>
            <a:r>
              <a:rPr lang="hu-HU" dirty="0" smtClean="0">
                <a:solidFill>
                  <a:schemeClr val="accent2">
                    <a:lumMod val="75000"/>
                  </a:schemeClr>
                </a:solidFill>
              </a:rPr>
              <a:t>3. mezőgazdasági őstermelő kedvezménye (</a:t>
            </a:r>
            <a:r>
              <a:rPr lang="hu-HU" dirty="0" err="1" smtClean="0">
                <a:solidFill>
                  <a:schemeClr val="accent2">
                    <a:lumMod val="75000"/>
                  </a:schemeClr>
                </a:solidFill>
              </a:rPr>
              <a:t>max</a:t>
            </a:r>
            <a:r>
              <a:rPr lang="hu-HU" dirty="0" smtClean="0">
                <a:solidFill>
                  <a:schemeClr val="accent2">
                    <a:lumMod val="75000"/>
                  </a:schemeClr>
                </a:solidFill>
              </a:rPr>
              <a:t>. 100 ezer Ft /év)</a:t>
            </a:r>
          </a:p>
          <a:p>
            <a:pPr>
              <a:buNone/>
            </a:pPr>
            <a:r>
              <a:rPr lang="hu-HU" dirty="0" smtClean="0">
                <a:solidFill>
                  <a:schemeClr val="accent2">
                    <a:lumMod val="75000"/>
                  </a:schemeClr>
                </a:solidFill>
              </a:rPr>
              <a:t>5. egyéb</a:t>
            </a:r>
          </a:p>
          <a:p>
            <a:pPr>
              <a:buNone/>
            </a:pPr>
            <a:r>
              <a:rPr lang="hu-HU" dirty="0" smtClean="0">
                <a:solidFill>
                  <a:schemeClr val="accent2">
                    <a:lumMod val="75000"/>
                  </a:schemeClr>
                </a:solidFill>
              </a:rPr>
              <a:t>∑∑∑ ADÓKEDVEZMÉNY MAXIMUMA = </a:t>
            </a:r>
          </a:p>
          <a:p>
            <a:pPr>
              <a:buNone/>
            </a:pPr>
            <a:r>
              <a:rPr lang="hu-HU" dirty="0" smtClean="0">
                <a:solidFill>
                  <a:schemeClr val="accent2">
                    <a:lumMod val="75000"/>
                  </a:schemeClr>
                </a:solidFill>
              </a:rPr>
              <a:t>AZ ÖSSZEVONT ADÓALAP ADÓJA</a:t>
            </a:r>
            <a:endParaRPr lang="hu-HU"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lnSpcReduction="10000"/>
          </a:bodyPr>
          <a:lstStyle/>
          <a:p>
            <a:r>
              <a:rPr lang="hu-HU" dirty="0" smtClean="0"/>
              <a:t>SZÁMÍTOTT ADÓ</a:t>
            </a:r>
          </a:p>
          <a:p>
            <a:r>
              <a:rPr lang="hu-HU" dirty="0" smtClean="0"/>
              <a:t>LE: számított adót csökkentő tételek</a:t>
            </a:r>
          </a:p>
          <a:p>
            <a:r>
              <a:rPr lang="hu-HU" dirty="0" smtClean="0"/>
              <a:t> = ÖSSZEVONT ADÓALAP ADÓJA</a:t>
            </a:r>
          </a:p>
          <a:p>
            <a:r>
              <a:rPr lang="hu-HU" dirty="0" smtClean="0"/>
              <a:t>LE: adókedvezmények</a:t>
            </a:r>
          </a:p>
          <a:p>
            <a:r>
              <a:rPr lang="hu-HU" dirty="0" smtClean="0"/>
              <a:t>ÖSSZEVONT ADÓALAP KEDVEZMÉNYEKKEL CSÖKKENTETT ADÓJA</a:t>
            </a:r>
          </a:p>
          <a:p>
            <a:r>
              <a:rPr lang="hu-HU" dirty="0" smtClean="0"/>
              <a:t>EBBŐL: </a:t>
            </a:r>
            <a:r>
              <a:rPr lang="hu-HU" dirty="0" smtClean="0">
                <a:solidFill>
                  <a:srgbClr val="0070C0"/>
                </a:solidFill>
              </a:rPr>
              <a:t>rendelkezés az adóról I.</a:t>
            </a:r>
          </a:p>
          <a:p>
            <a:r>
              <a:rPr lang="hu-HU" dirty="0" smtClean="0"/>
              <a:t>VÉGÜL: </a:t>
            </a:r>
            <a:r>
              <a:rPr lang="hu-HU" dirty="0" smtClean="0">
                <a:solidFill>
                  <a:srgbClr val="7030A0"/>
                </a:solidFill>
              </a:rPr>
              <a:t>rendelkezés az adóról II.</a:t>
            </a:r>
            <a:endParaRPr lang="hu-HU" dirty="0">
              <a:solidFill>
                <a:srgbClr val="7030A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8686800" cy="1143000"/>
          </a:xfrm>
        </p:spPr>
        <p:txBody>
          <a:bodyPr>
            <a:normAutofit fontScale="90000"/>
          </a:bodyPr>
          <a:lstStyle/>
          <a:p>
            <a:r>
              <a:rPr lang="hu-HU" b="1" dirty="0" smtClean="0">
                <a:solidFill>
                  <a:srgbClr val="0070C0"/>
                </a:solidFill>
              </a:rPr>
              <a:t>Rendelkezés az adóról I.  nyilatkozattal</a:t>
            </a:r>
            <a:endParaRPr lang="hu-HU" b="1" dirty="0">
              <a:solidFill>
                <a:srgbClr val="0070C0"/>
              </a:solidFill>
            </a:endParaRPr>
          </a:p>
        </p:txBody>
      </p:sp>
      <p:sp>
        <p:nvSpPr>
          <p:cNvPr id="3" name="Tartalom helye 2"/>
          <p:cNvSpPr>
            <a:spLocks noGrp="1"/>
          </p:cNvSpPr>
          <p:nvPr>
            <p:ph idx="1"/>
          </p:nvPr>
        </p:nvSpPr>
        <p:spPr>
          <a:xfrm>
            <a:off x="0" y="1052736"/>
            <a:ext cx="8697144" cy="4525963"/>
          </a:xfrm>
        </p:spPr>
        <p:txBody>
          <a:bodyPr>
            <a:noAutofit/>
          </a:bodyPr>
          <a:lstStyle/>
          <a:p>
            <a:r>
              <a:rPr lang="hu-HU" sz="2400" dirty="0" smtClean="0">
                <a:solidFill>
                  <a:srgbClr val="0070C0"/>
                </a:solidFill>
              </a:rPr>
              <a:t>Az adóalany a megfizetett adója kötött felhasználásáról rendelkezik.</a:t>
            </a:r>
          </a:p>
          <a:p>
            <a:r>
              <a:rPr lang="hu-HU" sz="2400" dirty="0" smtClean="0">
                <a:solidFill>
                  <a:srgbClr val="0070C0"/>
                </a:solidFill>
              </a:rPr>
              <a:t> Ezt az adórészt közvetlenül nem kapja kézhez (nem igényelheti vissza), hanem a magánszemély  önkéntes pénztári ill. nyugdíj-előtakarékossági (</a:t>
            </a:r>
            <a:r>
              <a:rPr lang="hu-HU" sz="2400" dirty="0" err="1" smtClean="0">
                <a:solidFill>
                  <a:srgbClr val="0070C0"/>
                </a:solidFill>
              </a:rPr>
              <a:t>nyesz</a:t>
            </a:r>
            <a:r>
              <a:rPr lang="hu-HU" sz="2400" dirty="0" smtClean="0">
                <a:solidFill>
                  <a:srgbClr val="0070C0"/>
                </a:solidFill>
              </a:rPr>
              <a:t>) számlájára utalják.</a:t>
            </a:r>
          </a:p>
          <a:p>
            <a:r>
              <a:rPr lang="hu-HU" sz="2400" dirty="0" smtClean="0">
                <a:solidFill>
                  <a:srgbClr val="0070C0"/>
                </a:solidFill>
              </a:rPr>
              <a:t>Rendelkezni az év során az önkéntes pénztárakba ill. </a:t>
            </a:r>
            <a:r>
              <a:rPr lang="hu-HU" sz="2400" dirty="0" err="1" smtClean="0">
                <a:solidFill>
                  <a:srgbClr val="0070C0"/>
                </a:solidFill>
              </a:rPr>
              <a:t>nyeszre</a:t>
            </a:r>
            <a:r>
              <a:rPr lang="hu-HU" sz="2400" dirty="0" smtClean="0">
                <a:solidFill>
                  <a:srgbClr val="0070C0"/>
                </a:solidFill>
              </a:rPr>
              <a:t> beérkezett befizetések arányában lehet relatív és abszolút korlátokkal. </a:t>
            </a:r>
          </a:p>
          <a:p>
            <a:r>
              <a:rPr lang="hu-HU" sz="2400" dirty="0" smtClean="0">
                <a:solidFill>
                  <a:srgbClr val="0070C0"/>
                </a:solidFill>
              </a:rPr>
              <a:t>Végső korlátja az összevont adóalap adójának adókedvezménnyel csökkentett összege.</a:t>
            </a:r>
          </a:p>
          <a:p>
            <a:r>
              <a:rPr lang="hu-HU" sz="2400" dirty="0" smtClean="0">
                <a:solidFill>
                  <a:srgbClr val="0070C0"/>
                </a:solidFill>
              </a:rPr>
              <a:t> Az önkéntes pénztári ill. </a:t>
            </a:r>
            <a:r>
              <a:rPr lang="hu-HU" sz="2400" dirty="0" err="1" smtClean="0">
                <a:solidFill>
                  <a:srgbClr val="0070C0"/>
                </a:solidFill>
              </a:rPr>
              <a:t>nyesz</a:t>
            </a:r>
            <a:r>
              <a:rPr lang="hu-HU" sz="2400" dirty="0" smtClean="0">
                <a:solidFill>
                  <a:srgbClr val="0070C0"/>
                </a:solidFill>
              </a:rPr>
              <a:t> számlákról felvett összeg akkor adómentes, ha megfelel a törvényi  feltételeknek</a:t>
            </a:r>
          </a:p>
          <a:p>
            <a:r>
              <a:rPr lang="hu-HU" sz="2400" dirty="0" smtClean="0">
                <a:solidFill>
                  <a:srgbClr val="0070C0"/>
                </a:solidFill>
              </a:rPr>
              <a:t>Folyt.</a:t>
            </a:r>
            <a:endParaRPr lang="hu-HU" sz="2400" dirty="0">
              <a:solidFill>
                <a:srgbClr val="0070C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5724" t="27400" r="51701" b="49080"/>
          <a:stretch>
            <a:fillRect/>
          </a:stretch>
        </p:blipFill>
        <p:spPr bwMode="auto">
          <a:xfrm>
            <a:off x="611560" y="843410"/>
            <a:ext cx="7992888" cy="53218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solidFill>
                  <a:srgbClr val="7030A0"/>
                </a:solidFill>
              </a:rPr>
              <a:t>Rendelkezés az adóról II. </a:t>
            </a:r>
            <a:endParaRPr lang="hu-HU" b="1" dirty="0">
              <a:solidFill>
                <a:srgbClr val="7030A0"/>
              </a:solidFill>
            </a:endParaRPr>
          </a:p>
        </p:txBody>
      </p:sp>
      <p:sp>
        <p:nvSpPr>
          <p:cNvPr id="3" name="Tartalom helye 2"/>
          <p:cNvSpPr>
            <a:spLocks noGrp="1"/>
          </p:cNvSpPr>
          <p:nvPr>
            <p:ph idx="1"/>
          </p:nvPr>
        </p:nvSpPr>
        <p:spPr/>
        <p:txBody>
          <a:bodyPr>
            <a:normAutofit fontScale="92500" lnSpcReduction="10000"/>
          </a:bodyPr>
          <a:lstStyle/>
          <a:p>
            <a:r>
              <a:rPr lang="hu-HU" dirty="0" smtClean="0">
                <a:solidFill>
                  <a:srgbClr val="7030A0"/>
                </a:solidFill>
              </a:rPr>
              <a:t>A befizetett adónak az „Adórendelkezés I.” levonása után  fennmaradó részéből rendelkezhetünk</a:t>
            </a:r>
          </a:p>
          <a:p>
            <a:r>
              <a:rPr lang="hu-HU" dirty="0" smtClean="0">
                <a:solidFill>
                  <a:srgbClr val="7030A0"/>
                </a:solidFill>
              </a:rPr>
              <a:t> a törvényben meghatározott mértékben (2x1%)</a:t>
            </a:r>
          </a:p>
          <a:p>
            <a:r>
              <a:rPr lang="hu-HU" dirty="0" smtClean="0">
                <a:solidFill>
                  <a:srgbClr val="7030A0"/>
                </a:solidFill>
              </a:rPr>
              <a:t>a megjelölt kedvezményezettek javára.</a:t>
            </a:r>
          </a:p>
          <a:p>
            <a:pPr>
              <a:buNone/>
            </a:pPr>
            <a:r>
              <a:rPr lang="hu-HU" dirty="0" smtClean="0">
                <a:solidFill>
                  <a:srgbClr val="7030A0"/>
                </a:solidFill>
              </a:rPr>
              <a:t>*Társadalmi szervezetek, alapítványok, külön  nevesített intézmények, elkülönített alapok</a:t>
            </a:r>
          </a:p>
          <a:p>
            <a:pPr>
              <a:buNone/>
            </a:pPr>
            <a:r>
              <a:rPr lang="hu-HU" dirty="0" smtClean="0">
                <a:solidFill>
                  <a:srgbClr val="7030A0"/>
                </a:solidFill>
              </a:rPr>
              <a:t>*Bejegyzett egyház z vagy kiemelt költségvetési </a:t>
            </a:r>
          </a:p>
          <a:p>
            <a:pPr>
              <a:buNone/>
            </a:pPr>
            <a:r>
              <a:rPr lang="hu-HU" dirty="0" smtClean="0">
                <a:solidFill>
                  <a:srgbClr val="7030A0"/>
                </a:solidFill>
              </a:rPr>
              <a:t>előirányzat </a:t>
            </a:r>
            <a:endParaRPr lang="hu-HU" dirty="0">
              <a:solidFill>
                <a:srgbClr val="7030A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EGYÉNI VÁLLALKOZÓ ADÓZÁSA (</a:t>
            </a:r>
            <a:r>
              <a:rPr lang="hu-HU" dirty="0" err="1" smtClean="0"/>
              <a:t>SZJA-ban</a:t>
            </a:r>
            <a:r>
              <a:rPr lang="hu-HU" dirty="0" smtClean="0"/>
              <a:t>)</a:t>
            </a:r>
            <a:br>
              <a:rPr lang="hu-HU" dirty="0" smtClean="0"/>
            </a:br>
            <a:endParaRPr lang="hu-HU" dirty="0"/>
          </a:p>
        </p:txBody>
      </p:sp>
      <p:sp>
        <p:nvSpPr>
          <p:cNvPr id="3" name="Tartalom helye 2"/>
          <p:cNvSpPr>
            <a:spLocks noGrp="1"/>
          </p:cNvSpPr>
          <p:nvPr>
            <p:ph idx="1"/>
          </p:nvPr>
        </p:nvSpPr>
        <p:spPr/>
        <p:txBody>
          <a:bodyPr>
            <a:normAutofit fontScale="92500" lnSpcReduction="20000"/>
          </a:bodyPr>
          <a:lstStyle/>
          <a:p>
            <a:r>
              <a:rPr lang="hu-HU" dirty="0" smtClean="0"/>
              <a:t>1) tételes adózás (Éves fizetendő adótétel (már csak a fizető vendéglátó választhatja) Adótétel:  32.000 Ft/szoba (fizető vendéglátó))</a:t>
            </a:r>
          </a:p>
          <a:p>
            <a:r>
              <a:rPr lang="hu-HU" dirty="0" smtClean="0"/>
              <a:t>2) átalányadózás (A bevétel törvényben meghatározott hányada a jövedelem, ami  az összevont adóalap része lesz.)</a:t>
            </a:r>
          </a:p>
          <a:p>
            <a:r>
              <a:rPr lang="hu-HU" dirty="0" smtClean="0"/>
              <a:t>3) vállalkozói jövedelem szerinti adózás</a:t>
            </a:r>
          </a:p>
          <a:p>
            <a:r>
              <a:rPr lang="hu-HU" dirty="0"/>
              <a:t>a</a:t>
            </a:r>
            <a:r>
              <a:rPr lang="hu-HU" dirty="0" smtClean="0"/>
              <a:t>) Vállalkozói kivét(„mint bér”)</a:t>
            </a:r>
          </a:p>
          <a:p>
            <a:r>
              <a:rPr lang="hu-HU" dirty="0" smtClean="0"/>
              <a:t>b) </a:t>
            </a:r>
            <a:r>
              <a:rPr lang="hu-HU" dirty="0" smtClean="0">
                <a:solidFill>
                  <a:schemeClr val="accent5">
                    <a:lumMod val="50000"/>
                  </a:schemeClr>
                </a:solidFill>
              </a:rPr>
              <a:t>Vállalkozói jövedelem(bevételek - költségek)</a:t>
            </a:r>
          </a:p>
          <a:p>
            <a:r>
              <a:rPr lang="hu-HU" dirty="0" smtClean="0"/>
              <a:t>c) Vállalkozói  osztalékalap</a:t>
            </a:r>
            <a:endParaRPr lang="hu-H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332656"/>
            <a:ext cx="8229600" cy="1143000"/>
          </a:xfrm>
        </p:spPr>
        <p:txBody>
          <a:bodyPr>
            <a:normAutofit fontScale="90000"/>
          </a:bodyPr>
          <a:lstStyle/>
          <a:p>
            <a:r>
              <a:rPr lang="hu-HU" b="1" dirty="0" smtClean="0">
                <a:solidFill>
                  <a:schemeClr val="accent5">
                    <a:lumMod val="50000"/>
                  </a:schemeClr>
                </a:solidFill>
              </a:rPr>
              <a:t>A vállalkozói jövedelem szerinti adózás sémája</a:t>
            </a:r>
            <a:endParaRPr lang="hu-HU" b="1" dirty="0">
              <a:solidFill>
                <a:schemeClr val="accent5">
                  <a:lumMod val="50000"/>
                </a:schemeClr>
              </a:solidFill>
            </a:endParaRPr>
          </a:p>
        </p:txBody>
      </p:sp>
      <p:sp>
        <p:nvSpPr>
          <p:cNvPr id="3" name="Tartalom helye 2"/>
          <p:cNvSpPr>
            <a:spLocks noGrp="1"/>
          </p:cNvSpPr>
          <p:nvPr>
            <p:ph idx="1"/>
          </p:nvPr>
        </p:nvSpPr>
        <p:spPr/>
        <p:txBody>
          <a:bodyPr>
            <a:normAutofit fontScale="55000" lnSpcReduction="20000"/>
          </a:bodyPr>
          <a:lstStyle/>
          <a:p>
            <a:pPr>
              <a:buNone/>
            </a:pPr>
            <a:r>
              <a:rPr lang="hu-HU" dirty="0" smtClean="0">
                <a:solidFill>
                  <a:schemeClr val="accent5">
                    <a:lumMod val="50000"/>
                  </a:schemeClr>
                </a:solidFill>
              </a:rPr>
              <a:t>I. Vállalkozói bevételek</a:t>
            </a:r>
          </a:p>
          <a:p>
            <a:pPr>
              <a:buNone/>
            </a:pPr>
            <a:r>
              <a:rPr lang="hu-HU" dirty="0" smtClean="0">
                <a:solidFill>
                  <a:schemeClr val="accent5">
                    <a:lumMod val="50000"/>
                  </a:schemeClr>
                </a:solidFill>
              </a:rPr>
              <a:t>II. Bevételt módosító tételek</a:t>
            </a:r>
          </a:p>
          <a:p>
            <a:pPr>
              <a:buNone/>
            </a:pPr>
            <a:r>
              <a:rPr lang="hu-HU" dirty="0" smtClean="0">
                <a:solidFill>
                  <a:schemeClr val="accent5">
                    <a:lumMod val="50000"/>
                  </a:schemeClr>
                </a:solidFill>
              </a:rPr>
              <a:t>+ növelő tételek (</a:t>
            </a:r>
            <a:r>
              <a:rPr lang="hu-HU" dirty="0" err="1" smtClean="0">
                <a:solidFill>
                  <a:schemeClr val="accent5">
                    <a:lumMod val="50000"/>
                  </a:schemeClr>
                </a:solidFill>
              </a:rPr>
              <a:t>pl.támogatások</a:t>
            </a:r>
            <a:r>
              <a:rPr lang="hu-HU" dirty="0" smtClean="0">
                <a:solidFill>
                  <a:schemeClr val="accent5">
                    <a:lumMod val="50000"/>
                  </a:schemeClr>
                </a:solidFill>
              </a:rPr>
              <a:t>, visszatérített adók, szankciók </a:t>
            </a:r>
            <a:r>
              <a:rPr lang="hu-HU" dirty="0" err="1" smtClean="0">
                <a:solidFill>
                  <a:schemeClr val="accent5">
                    <a:lumMod val="50000"/>
                  </a:schemeClr>
                </a:solidFill>
              </a:rPr>
              <a:t>stb</a:t>
            </a:r>
            <a:r>
              <a:rPr lang="hu-HU" dirty="0" smtClean="0">
                <a:solidFill>
                  <a:schemeClr val="accent5">
                    <a:lumMod val="50000"/>
                  </a:schemeClr>
                </a:solidFill>
              </a:rPr>
              <a:t>)</a:t>
            </a:r>
          </a:p>
          <a:p>
            <a:pPr>
              <a:buNone/>
            </a:pPr>
            <a:r>
              <a:rPr lang="hu-HU" dirty="0" smtClean="0">
                <a:solidFill>
                  <a:schemeClr val="accent5">
                    <a:lumMod val="50000"/>
                  </a:schemeClr>
                </a:solidFill>
              </a:rPr>
              <a:t>– csökkentő tételek (</a:t>
            </a:r>
            <a:r>
              <a:rPr lang="hu-HU" dirty="0" err="1" smtClean="0">
                <a:solidFill>
                  <a:schemeClr val="accent5">
                    <a:lumMod val="50000"/>
                  </a:schemeClr>
                </a:solidFill>
              </a:rPr>
              <a:t>max</a:t>
            </a:r>
            <a:r>
              <a:rPr lang="hu-HU" dirty="0" smtClean="0">
                <a:solidFill>
                  <a:schemeClr val="accent5">
                    <a:lumMod val="50000"/>
                  </a:schemeClr>
                </a:solidFill>
              </a:rPr>
              <a:t>. a növelő tételekkel korrigált bevételig, </a:t>
            </a:r>
          </a:p>
          <a:p>
            <a:pPr>
              <a:buNone/>
            </a:pPr>
            <a:r>
              <a:rPr lang="hu-HU" dirty="0" smtClean="0">
                <a:solidFill>
                  <a:schemeClr val="accent5">
                    <a:lumMod val="50000"/>
                  </a:schemeClr>
                </a:solidFill>
              </a:rPr>
              <a:t>pl.: szakmunkástanuló, csökkent munkaképességű, volt munkanélküli foglalkoztatása, K+F, fejlesztési tartalék, kisvállalkozói kedvezmény, kkv foglalkoztatási kedvezmény, stb.)</a:t>
            </a:r>
          </a:p>
          <a:p>
            <a:pPr>
              <a:buNone/>
            </a:pPr>
            <a:r>
              <a:rPr lang="hu-HU" dirty="0" smtClean="0">
                <a:solidFill>
                  <a:schemeClr val="accent5">
                    <a:lumMod val="50000"/>
                  </a:schemeClr>
                </a:solidFill>
              </a:rPr>
              <a:t>III. Elhatárolt veszteségből az adóévben figyelembe vett összeg</a:t>
            </a:r>
          </a:p>
          <a:p>
            <a:pPr>
              <a:buNone/>
            </a:pPr>
            <a:r>
              <a:rPr lang="hu-HU" dirty="0" smtClean="0">
                <a:solidFill>
                  <a:schemeClr val="accent5">
                    <a:lumMod val="50000"/>
                  </a:schemeClr>
                </a:solidFill>
              </a:rPr>
              <a:t>IV. Vállalkozói költségek (a vállalkozói kivét és a vállalkozói bevétel elérése érdekében felmerült – a tv. által elismert– kiadás)</a:t>
            </a:r>
          </a:p>
          <a:p>
            <a:pPr>
              <a:buNone/>
            </a:pPr>
            <a:r>
              <a:rPr lang="hu-HU" dirty="0" smtClean="0">
                <a:solidFill>
                  <a:schemeClr val="accent5">
                    <a:lumMod val="50000"/>
                  </a:schemeClr>
                </a:solidFill>
              </a:rPr>
              <a:t>V. Vállalkozói jövedelem = vállalkozói adóalap (I.+/–II.–III.–IV.)</a:t>
            </a:r>
          </a:p>
          <a:p>
            <a:pPr>
              <a:buNone/>
            </a:pPr>
            <a:r>
              <a:rPr lang="hu-HU" dirty="0" smtClean="0">
                <a:solidFill>
                  <a:schemeClr val="accent5">
                    <a:lumMod val="50000"/>
                  </a:schemeClr>
                </a:solidFill>
              </a:rPr>
              <a:t>VI. Számított vállalkozói személyi jövedelemadó (V. x  adókulcs)</a:t>
            </a:r>
          </a:p>
          <a:p>
            <a:pPr>
              <a:buNone/>
            </a:pPr>
            <a:r>
              <a:rPr lang="hu-HU" dirty="0" smtClean="0">
                <a:solidFill>
                  <a:schemeClr val="accent5">
                    <a:lumMod val="50000"/>
                  </a:schemeClr>
                </a:solidFill>
              </a:rPr>
              <a:t>VII. Vállalkozói adókedvezmény</a:t>
            </a:r>
          </a:p>
          <a:p>
            <a:pPr>
              <a:buNone/>
            </a:pPr>
            <a:r>
              <a:rPr lang="hu-HU" dirty="0" smtClean="0">
                <a:solidFill>
                  <a:schemeClr val="accent5">
                    <a:lumMod val="50000"/>
                  </a:schemeClr>
                </a:solidFill>
              </a:rPr>
              <a:t>VIII. Vállalkozói személyi jövedelemadó kötelezettség (VI. – VII.)</a:t>
            </a:r>
          </a:p>
          <a:p>
            <a:pPr>
              <a:buNone/>
            </a:pPr>
            <a:r>
              <a:rPr lang="hu-HU" dirty="0" smtClean="0">
                <a:solidFill>
                  <a:schemeClr val="accent5">
                    <a:lumMod val="50000"/>
                  </a:schemeClr>
                </a:solidFill>
              </a:rPr>
              <a:t>IX. Adózott vállalkozói jövedelem (V. – VIII.)</a:t>
            </a:r>
          </a:p>
          <a:p>
            <a:pPr>
              <a:buNone/>
            </a:pPr>
            <a:r>
              <a:rPr lang="hu-HU" dirty="0" smtClean="0">
                <a:solidFill>
                  <a:schemeClr val="accent5">
                    <a:lumMod val="50000"/>
                  </a:schemeClr>
                </a:solidFill>
              </a:rPr>
              <a:t>MÉG FOLYTATVA!</a:t>
            </a:r>
            <a:endParaRPr lang="hu-HU"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Egyéni vállalkozó szja mértéke</a:t>
            </a:r>
            <a:endParaRPr lang="hu-HU" dirty="0"/>
          </a:p>
        </p:txBody>
      </p:sp>
      <p:sp>
        <p:nvSpPr>
          <p:cNvPr id="3" name="Tartalom helye 2"/>
          <p:cNvSpPr>
            <a:spLocks noGrp="1"/>
          </p:cNvSpPr>
          <p:nvPr>
            <p:ph idx="1"/>
          </p:nvPr>
        </p:nvSpPr>
        <p:spPr/>
        <p:txBody>
          <a:bodyPr/>
          <a:lstStyle/>
          <a:p>
            <a:r>
              <a:rPr lang="hu-HU" dirty="0" smtClean="0"/>
              <a:t>Kedvezményes kulcs Az adóalap 500 millió forintot meg nem  haladó része után: 10 %</a:t>
            </a:r>
          </a:p>
          <a:p>
            <a:r>
              <a:rPr lang="hu-HU" dirty="0" smtClean="0"/>
              <a:t>Általános adómérték Az adóalap 500 millió</a:t>
            </a:r>
          </a:p>
          <a:p>
            <a:r>
              <a:rPr lang="hu-HU" dirty="0" smtClean="0"/>
              <a:t>forintot meghaladó részére: 19 %</a:t>
            </a:r>
            <a:endParaRPr lang="hu-H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chemeClr val="accent5">
                    <a:lumMod val="50000"/>
                  </a:schemeClr>
                </a:solidFill>
              </a:rPr>
              <a:t>Vállalkozói jövedelem séma folyt.</a:t>
            </a:r>
            <a:endParaRPr lang="hu-HU" dirty="0">
              <a:solidFill>
                <a:schemeClr val="accent5">
                  <a:lumMod val="50000"/>
                </a:schemeClr>
              </a:solidFill>
            </a:endParaRPr>
          </a:p>
        </p:txBody>
      </p:sp>
      <p:sp>
        <p:nvSpPr>
          <p:cNvPr id="3" name="Tartalom helye 2"/>
          <p:cNvSpPr>
            <a:spLocks noGrp="1"/>
          </p:cNvSpPr>
          <p:nvPr>
            <p:ph idx="1"/>
          </p:nvPr>
        </p:nvSpPr>
        <p:spPr/>
        <p:txBody>
          <a:bodyPr>
            <a:normAutofit fontScale="85000" lnSpcReduction="20000"/>
          </a:bodyPr>
          <a:lstStyle/>
          <a:p>
            <a:pPr>
              <a:buNone/>
            </a:pPr>
            <a:r>
              <a:rPr lang="hu-HU" dirty="0" smtClean="0">
                <a:solidFill>
                  <a:schemeClr val="accent5">
                    <a:lumMod val="50000"/>
                  </a:schemeClr>
                </a:solidFill>
              </a:rPr>
              <a:t>IX. Adózott vállalkozói jövedelem</a:t>
            </a:r>
          </a:p>
          <a:p>
            <a:pPr>
              <a:buNone/>
            </a:pPr>
            <a:r>
              <a:rPr lang="hu-HU" dirty="0" smtClean="0">
                <a:solidFill>
                  <a:schemeClr val="accent5">
                    <a:lumMod val="50000"/>
                  </a:schemeClr>
                </a:solidFill>
              </a:rPr>
              <a:t>X. Módosító tételek</a:t>
            </a:r>
          </a:p>
          <a:p>
            <a:pPr>
              <a:buNone/>
            </a:pPr>
            <a:r>
              <a:rPr lang="hu-HU" dirty="0" smtClean="0">
                <a:solidFill>
                  <a:schemeClr val="accent5">
                    <a:lumMod val="50000"/>
                  </a:schemeClr>
                </a:solidFill>
              </a:rPr>
              <a:t>+ osztalékalapot növelő tételek (pl. a tárgyi eszköz ellenszolgáltatás  nélküli átadásakor az el nem számolt értékcsökkenés törvényben  meghatározott hányada stb.)</a:t>
            </a:r>
          </a:p>
          <a:p>
            <a:pPr>
              <a:buNone/>
            </a:pPr>
            <a:r>
              <a:rPr lang="hu-HU" dirty="0" smtClean="0">
                <a:solidFill>
                  <a:schemeClr val="accent5">
                    <a:lumMod val="50000"/>
                  </a:schemeClr>
                </a:solidFill>
              </a:rPr>
              <a:t>– osztalékalapot csökkentő tételek (pl. adóévben aktivált tárgyi  eszköz nettó értéke, fizetett bírság, késedelmi pótlék stb.),</a:t>
            </a:r>
          </a:p>
          <a:p>
            <a:pPr>
              <a:buNone/>
            </a:pPr>
            <a:r>
              <a:rPr lang="hu-HU" dirty="0" smtClean="0">
                <a:solidFill>
                  <a:schemeClr val="accent5">
                    <a:lumMod val="50000"/>
                  </a:schemeClr>
                </a:solidFill>
              </a:rPr>
              <a:t>XI. Vállalkozói osztalékalap (IX. + VII. +/–X.)</a:t>
            </a:r>
          </a:p>
          <a:p>
            <a:pPr>
              <a:buNone/>
            </a:pPr>
            <a:r>
              <a:rPr lang="hu-HU" dirty="0" smtClean="0">
                <a:solidFill>
                  <a:schemeClr val="accent5">
                    <a:lumMod val="50000"/>
                  </a:schemeClr>
                </a:solidFill>
              </a:rPr>
              <a:t>XII. Vállalkozói osztalékalap adója (XIII. x osztalék-adókulcs)</a:t>
            </a:r>
            <a:endParaRPr lang="hu-HU"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II. KÜLÖNADÓZÓ JÖVEDELMEK</a:t>
            </a:r>
            <a:endParaRPr lang="hu-HU" dirty="0"/>
          </a:p>
        </p:txBody>
      </p:sp>
      <p:sp>
        <p:nvSpPr>
          <p:cNvPr id="3" name="Tartalom helye 2"/>
          <p:cNvSpPr>
            <a:spLocks noGrp="1"/>
          </p:cNvSpPr>
          <p:nvPr>
            <p:ph idx="1"/>
          </p:nvPr>
        </p:nvSpPr>
        <p:spPr/>
        <p:txBody>
          <a:bodyPr/>
          <a:lstStyle/>
          <a:p>
            <a:r>
              <a:rPr lang="hu-HU" dirty="0" smtClean="0"/>
              <a:t>Egyéni vállalkozásból származó jövedelmek</a:t>
            </a:r>
          </a:p>
          <a:p>
            <a:r>
              <a:rPr lang="hu-HU" dirty="0" smtClean="0"/>
              <a:t>Vagyonátruházásból származó jövedelmek</a:t>
            </a:r>
          </a:p>
          <a:p>
            <a:r>
              <a:rPr lang="hu-HU" dirty="0" smtClean="0"/>
              <a:t>Tőkejövedelmek</a:t>
            </a:r>
          </a:p>
          <a:p>
            <a:r>
              <a:rPr lang="hu-HU" dirty="0" smtClean="0"/>
              <a:t>Vegyes jövedelmek</a:t>
            </a:r>
          </a:p>
          <a:p>
            <a:r>
              <a:rPr lang="hu-HU" dirty="0" smtClean="0"/>
              <a:t>Értékpapír révén megszerzett vagyoni érték</a:t>
            </a:r>
            <a:endParaRPr lang="hu-H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sz="4900" b="1" dirty="0" smtClean="0"/>
              <a:t>Személyi jövedelemadó</a:t>
            </a:r>
            <a:r>
              <a:rPr lang="hu-HU" sz="1300" dirty="0" smtClean="0"/>
              <a:t/>
            </a:r>
            <a:br>
              <a:rPr lang="hu-HU" sz="1300" dirty="0" smtClean="0"/>
            </a:br>
            <a:r>
              <a:rPr lang="hu-HU" sz="1300" dirty="0" smtClean="0">
                <a:hlinkClick r:id="rId2"/>
              </a:rPr>
              <a:t> http://www.uni-corvinus.hu/fileadmin/user_upload/hu/tanszekek/kozgazdasagtudomanyi/tsz-penz/files/2010_11_2/Adozasi_ismeretek/ado-ea_szja_2011-tavasz_bce_Galantaine.PDF</a:t>
            </a:r>
            <a:endParaRPr lang="hu-HU" sz="1300" dirty="0"/>
          </a:p>
        </p:txBody>
      </p:sp>
      <p:sp>
        <p:nvSpPr>
          <p:cNvPr id="3" name="Tartalom helye 2"/>
          <p:cNvSpPr>
            <a:spLocks noGrp="1"/>
          </p:cNvSpPr>
          <p:nvPr>
            <p:ph idx="1"/>
          </p:nvPr>
        </p:nvSpPr>
        <p:spPr/>
        <p:txBody>
          <a:bodyPr/>
          <a:lstStyle/>
          <a:p>
            <a:pPr>
              <a:buNone/>
            </a:pPr>
            <a:r>
              <a:rPr lang="hu-HU" dirty="0" smtClean="0"/>
              <a:t>Az szja tárgya a jövedelem.</a:t>
            </a:r>
          </a:p>
          <a:p>
            <a:r>
              <a:rPr lang="hu-HU" dirty="0" smtClean="0"/>
              <a:t>„A magánszemély minden jövedelme adóköteles.”</a:t>
            </a:r>
          </a:p>
          <a:p>
            <a:r>
              <a:rPr lang="hu-HU" dirty="0" smtClean="0"/>
              <a:t>Kiindulás a bevételből…</a:t>
            </a:r>
            <a:endParaRPr lang="hu-H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3600" dirty="0" smtClean="0"/>
              <a:t>II/ VAGYONÁTRUHÁZÁSBÓL SZÁRMAZÓ</a:t>
            </a:r>
            <a:br>
              <a:rPr lang="hu-HU" sz="3600" dirty="0" smtClean="0"/>
            </a:br>
            <a:r>
              <a:rPr lang="hu-HU" sz="3600" dirty="0" smtClean="0"/>
              <a:t>J ö v e d e l e m =</a:t>
            </a:r>
            <a:endParaRPr lang="hu-HU" sz="3600" dirty="0"/>
          </a:p>
        </p:txBody>
      </p:sp>
      <p:sp>
        <p:nvSpPr>
          <p:cNvPr id="3" name="Tartalom helye 2"/>
          <p:cNvSpPr>
            <a:spLocks noGrp="1"/>
          </p:cNvSpPr>
          <p:nvPr>
            <p:ph idx="1"/>
          </p:nvPr>
        </p:nvSpPr>
        <p:spPr>
          <a:xfrm>
            <a:off x="457200" y="1600200"/>
            <a:ext cx="8686800" cy="4525963"/>
          </a:xfrm>
        </p:spPr>
        <p:txBody>
          <a:bodyPr>
            <a:normAutofit fontScale="85000" lnSpcReduction="20000"/>
          </a:bodyPr>
          <a:lstStyle/>
          <a:p>
            <a:pPr>
              <a:buNone/>
            </a:pPr>
            <a:r>
              <a:rPr lang="hu-HU" dirty="0" smtClean="0"/>
              <a:t>+  BEVÉTEL (adásvételi szerződés)</a:t>
            </a:r>
          </a:p>
          <a:p>
            <a:pPr>
              <a:buNone/>
            </a:pPr>
            <a:r>
              <a:rPr lang="hu-HU" dirty="0" smtClean="0"/>
              <a:t>- KÖLTSÉGEK</a:t>
            </a:r>
          </a:p>
          <a:p>
            <a:pPr>
              <a:buNone/>
            </a:pPr>
            <a:r>
              <a:rPr lang="hu-HU" dirty="0" smtClean="0"/>
              <a:t>* megszerzésre fordított összeg, </a:t>
            </a:r>
          </a:p>
          <a:p>
            <a:pPr>
              <a:buNone/>
            </a:pPr>
            <a:r>
              <a:rPr lang="hu-HU" dirty="0" smtClean="0"/>
              <a:t>* szerzéshez kapcsolódó kiadások,</a:t>
            </a:r>
          </a:p>
          <a:p>
            <a:pPr>
              <a:buNone/>
            </a:pPr>
            <a:r>
              <a:rPr lang="hu-HU" dirty="0" smtClean="0"/>
              <a:t>* értéknövelő beruházások igazolt értéke</a:t>
            </a:r>
          </a:p>
          <a:p>
            <a:pPr>
              <a:buFont typeface="Arial" charset="0"/>
              <a:buChar char="•"/>
            </a:pPr>
            <a:r>
              <a:rPr lang="hu-HU" dirty="0" smtClean="0"/>
              <a:t>átruházással kapcsolatos kiadások</a:t>
            </a:r>
          </a:p>
          <a:p>
            <a:pPr>
              <a:buNone/>
            </a:pPr>
            <a:r>
              <a:rPr lang="hu-HU" b="1" dirty="0" smtClean="0"/>
              <a:t>          vagy</a:t>
            </a:r>
          </a:p>
          <a:p>
            <a:pPr>
              <a:buNone/>
            </a:pPr>
            <a:r>
              <a:rPr lang="hu-HU" dirty="0" smtClean="0"/>
              <a:t>BEVÉTEL  25 % </a:t>
            </a:r>
            <a:r>
              <a:rPr lang="hu-HU" dirty="0" err="1" smtClean="0"/>
              <a:t>-a</a:t>
            </a:r>
            <a:r>
              <a:rPr lang="hu-HU" dirty="0" smtClean="0"/>
              <a:t>, ha a megszerzésre fordított összeg nem állapítható meg!</a:t>
            </a:r>
          </a:p>
          <a:p>
            <a:pPr>
              <a:buNone/>
            </a:pPr>
            <a:r>
              <a:rPr lang="hu-HU" dirty="0" smtClean="0"/>
              <a:t>ADÓALAP  = a JÖVEDELEM  (ingatlannál a korrigált jövedelem)</a:t>
            </a:r>
            <a:endParaRPr lang="hu-H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23528" y="404664"/>
            <a:ext cx="8363272" cy="5721499"/>
          </a:xfrm>
        </p:spPr>
        <p:txBody>
          <a:bodyPr>
            <a:normAutofit fontScale="70000" lnSpcReduction="20000"/>
          </a:bodyPr>
          <a:lstStyle/>
          <a:p>
            <a:pPr>
              <a:buNone/>
            </a:pPr>
            <a:r>
              <a:rPr lang="hu-HU" dirty="0" smtClean="0"/>
              <a:t>NEM LAKÓINGATLAN ÁTRUHÁZÁSAKOR</a:t>
            </a:r>
          </a:p>
          <a:p>
            <a:r>
              <a:rPr lang="hu-HU" dirty="0" smtClean="0"/>
              <a:t>Korrigált jövedelem: a számított jövedelem a szerzést </a:t>
            </a:r>
          </a:p>
          <a:p>
            <a:r>
              <a:rPr lang="hu-HU" dirty="0" smtClean="0"/>
              <a:t>követő 6. évtől kezdődően évente 10 %-kal csökken.</a:t>
            </a:r>
          </a:p>
          <a:p>
            <a:pPr>
              <a:buNone/>
            </a:pPr>
            <a:r>
              <a:rPr lang="hu-HU" dirty="0" smtClean="0"/>
              <a:t>LAKÓINGATLAN ÁTRUHÁZÁSAKOR</a:t>
            </a:r>
          </a:p>
          <a:p>
            <a:r>
              <a:rPr lang="hu-HU" dirty="0" smtClean="0"/>
              <a:t>A számított jövedelem a szerzést követő 2. évtől csökken.</a:t>
            </a:r>
          </a:p>
          <a:p>
            <a:r>
              <a:rPr lang="hu-HU" dirty="0" smtClean="0"/>
              <a:t>Korrigált (adóköteles) jövedelem = a számított jövedelem</a:t>
            </a:r>
          </a:p>
          <a:p>
            <a:r>
              <a:rPr lang="hu-HU" dirty="0" smtClean="0"/>
              <a:t>100 %-a a szerzés évében és az azt követő évben</a:t>
            </a:r>
          </a:p>
          <a:p>
            <a:r>
              <a:rPr lang="hu-HU" dirty="0" smtClean="0"/>
              <a:t>90 %-a a szerzést követő 2. évben</a:t>
            </a:r>
          </a:p>
          <a:p>
            <a:r>
              <a:rPr lang="hu-HU" dirty="0" smtClean="0"/>
              <a:t>60 %-a a szerzést követő 3. évben</a:t>
            </a:r>
          </a:p>
          <a:p>
            <a:r>
              <a:rPr lang="hu-HU" dirty="0" smtClean="0"/>
              <a:t>30 %-a a szerzést követő 4. évben</a:t>
            </a:r>
          </a:p>
          <a:p>
            <a:r>
              <a:rPr lang="hu-HU" dirty="0" smtClean="0"/>
              <a:t>0 %-a a szerzést követő 5. évtől</a:t>
            </a:r>
          </a:p>
          <a:p>
            <a:pPr>
              <a:buNone/>
            </a:pPr>
            <a:r>
              <a:rPr lang="hu-HU" dirty="0" smtClean="0"/>
              <a:t>BÁRMILYEN INGATLAN ÁTRUHÁZÁSKOR</a:t>
            </a:r>
          </a:p>
          <a:p>
            <a:r>
              <a:rPr lang="hu-HU" dirty="0" smtClean="0"/>
              <a:t>A bevételből idősek/fogyatékosok/ápoltak otthonában hely vásárlásra fordított összegre eső adót nem kell megfizetni/ visszajár </a:t>
            </a:r>
            <a:r>
              <a:rPr lang="hu-HU" dirty="0" err="1" smtClean="0"/>
              <a:t>max</a:t>
            </a:r>
            <a:r>
              <a:rPr lang="hu-HU" dirty="0" smtClean="0"/>
              <a:t>. a szerzést követő 2 adóévben (2008.01.01-től,  + lakásvásárlási kedvezményre átmeneti szabályok)</a:t>
            </a:r>
            <a:endParaRPr lang="hu-H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67544" y="188640"/>
            <a:ext cx="8229600" cy="5400600"/>
          </a:xfrm>
        </p:spPr>
        <p:txBody>
          <a:bodyPr>
            <a:normAutofit fontScale="85000" lnSpcReduction="10000"/>
          </a:bodyPr>
          <a:lstStyle/>
          <a:p>
            <a:endParaRPr lang="hu-HU" dirty="0" smtClean="0"/>
          </a:p>
          <a:p>
            <a:r>
              <a:rPr lang="hu-HU" dirty="0" smtClean="0"/>
              <a:t>INGÓ ÁTRUHÁZÁSA</a:t>
            </a:r>
          </a:p>
          <a:p>
            <a:r>
              <a:rPr lang="hu-HU" dirty="0" smtClean="0"/>
              <a:t>Éves összes ingóértékesítési jövedelem adójából 32.000 Ft-ot nem kell megfizetni (200e jövedelem adómentes). Üzletszerű ingóátruházás (ld. áfa)  önálló tevékenység  jövedelmeként adózik (kivéve egyéni vállalkozó).</a:t>
            </a:r>
          </a:p>
          <a:p>
            <a:r>
              <a:rPr lang="hu-HU" dirty="0" smtClean="0"/>
              <a:t>A szokásos piaci árat meghaladó bevételrész egyéb  jövedelem.</a:t>
            </a:r>
          </a:p>
          <a:p>
            <a:pPr>
              <a:buNone/>
            </a:pPr>
            <a:r>
              <a:rPr lang="hu-HU" dirty="0" smtClean="0"/>
              <a:t>VAGYONI ÉRTÉKŰ JOG ÁTRUHÁZÁSA</a:t>
            </a:r>
          </a:p>
          <a:p>
            <a:r>
              <a:rPr lang="hu-HU" dirty="0" smtClean="0"/>
              <a:t>Nem bevétel az 1982. 01.01. előtt szerzett vagyoni értékű jog átruházása.</a:t>
            </a:r>
          </a:p>
          <a:p>
            <a:r>
              <a:rPr lang="hu-HU" dirty="0" smtClean="0"/>
              <a:t>Itt is van „…otthonba férőhely” vásárlására vonatkozó kedvezmény.</a:t>
            </a:r>
            <a:endParaRPr lang="hu-H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548680"/>
            <a:ext cx="8229600" cy="1143000"/>
          </a:xfrm>
        </p:spPr>
        <p:txBody>
          <a:bodyPr>
            <a:normAutofit fontScale="90000"/>
          </a:bodyPr>
          <a:lstStyle/>
          <a:p>
            <a:r>
              <a:rPr lang="hu-HU" dirty="0" smtClean="0"/>
              <a:t>II/ TŐKEJÖVEDELMEK (adó általában 16 %, kivétel tartós befektetések 3-5: 10 %, 5 évtől: 0 %)</a:t>
            </a:r>
            <a:endParaRPr lang="hu-HU" dirty="0"/>
          </a:p>
        </p:txBody>
      </p:sp>
      <p:sp>
        <p:nvSpPr>
          <p:cNvPr id="3" name="Tartalom helye 2"/>
          <p:cNvSpPr>
            <a:spLocks noGrp="1"/>
          </p:cNvSpPr>
          <p:nvPr>
            <p:ph idx="1"/>
          </p:nvPr>
        </p:nvSpPr>
        <p:spPr>
          <a:xfrm>
            <a:off x="539552" y="2132856"/>
            <a:ext cx="8229600" cy="4525963"/>
          </a:xfrm>
        </p:spPr>
        <p:txBody>
          <a:bodyPr>
            <a:normAutofit fontScale="92500" lnSpcReduction="20000"/>
          </a:bodyPr>
          <a:lstStyle/>
          <a:p>
            <a:r>
              <a:rPr lang="hu-HU" dirty="0" smtClean="0"/>
              <a:t>Kamat </a:t>
            </a:r>
          </a:p>
          <a:p>
            <a:r>
              <a:rPr lang="hu-HU" dirty="0" smtClean="0"/>
              <a:t>Árfolyamnyereség</a:t>
            </a:r>
          </a:p>
          <a:p>
            <a:r>
              <a:rPr lang="hu-HU" dirty="0" smtClean="0"/>
              <a:t>vállalkozásból kivont </a:t>
            </a:r>
            <a:r>
              <a:rPr lang="hu-HU" dirty="0" err="1" smtClean="0"/>
              <a:t>jöv</a:t>
            </a:r>
            <a:r>
              <a:rPr lang="hu-HU" dirty="0" smtClean="0"/>
              <a:t>. is</a:t>
            </a:r>
          </a:p>
          <a:p>
            <a:r>
              <a:rPr lang="hu-HU" dirty="0" smtClean="0"/>
              <a:t>Osztalék</a:t>
            </a:r>
          </a:p>
          <a:p>
            <a:r>
              <a:rPr lang="hu-HU" dirty="0" smtClean="0"/>
              <a:t>Tartós befektetések </a:t>
            </a:r>
            <a:r>
              <a:rPr lang="hu-HU" dirty="0" err="1" smtClean="0"/>
              <a:t>jöv-e</a:t>
            </a:r>
            <a:endParaRPr lang="hu-HU" dirty="0" smtClean="0"/>
          </a:p>
          <a:p>
            <a:pPr>
              <a:buNone/>
            </a:pPr>
            <a:r>
              <a:rPr lang="hu-HU" dirty="0" smtClean="0"/>
              <a:t>ADÓMENTES</a:t>
            </a:r>
          </a:p>
          <a:p>
            <a:pPr>
              <a:buNone/>
            </a:pPr>
            <a:r>
              <a:rPr lang="hu-HU" dirty="0" smtClean="0"/>
              <a:t>• gyámhatósági betét kamata</a:t>
            </a:r>
          </a:p>
          <a:p>
            <a:pPr>
              <a:buNone/>
            </a:pPr>
            <a:r>
              <a:rPr lang="hu-HU" dirty="0" smtClean="0"/>
              <a:t>• lakástakarék-pénztári számlán, </a:t>
            </a:r>
          </a:p>
          <a:p>
            <a:pPr>
              <a:buNone/>
            </a:pPr>
            <a:r>
              <a:rPr lang="hu-HU" dirty="0" smtClean="0"/>
              <a:t>• nyugdíj-előtakarékossági számlán jóváírt kamat</a:t>
            </a:r>
            <a:endParaRPr lang="hu-H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11560" y="2852936"/>
            <a:ext cx="8229600" cy="1143000"/>
          </a:xfrm>
        </p:spPr>
        <p:txBody>
          <a:bodyPr>
            <a:normAutofit fontScale="90000"/>
          </a:bodyPr>
          <a:lstStyle/>
          <a:p>
            <a:r>
              <a:rPr lang="hu-HU" dirty="0" smtClean="0"/>
              <a:t>TAO</a:t>
            </a:r>
            <a:br>
              <a:rPr lang="hu-HU" dirty="0" smtClean="0"/>
            </a:br>
            <a:r>
              <a:rPr lang="hu-HU" dirty="0" smtClean="0">
                <a:hlinkClick r:id="rId2"/>
              </a:rPr>
              <a:t> </a:t>
            </a:r>
            <a:r>
              <a:rPr lang="hu-HU" sz="1600" dirty="0" smtClean="0">
                <a:hlinkClick r:id="rId2"/>
              </a:rPr>
              <a:t>http://portal.uni-corvinus.hu/fileadmin/user_upload/hu/tanszekek/kozgazdasagtudomanyi/tsz-penz/files/2010_11_2/Penzuegyi_kimutatasok_es_adozas/TAO2011__Irasvedett_.pdf</a:t>
            </a:r>
            <a:endParaRPr lang="hu-HU" sz="1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TAO alanya</a:t>
            </a:r>
            <a:endParaRPr lang="hu-HU" dirty="0"/>
          </a:p>
        </p:txBody>
      </p:sp>
      <p:sp>
        <p:nvSpPr>
          <p:cNvPr id="3" name="Tartalom helye 2"/>
          <p:cNvSpPr>
            <a:spLocks noGrp="1"/>
          </p:cNvSpPr>
          <p:nvPr>
            <p:ph idx="1"/>
          </p:nvPr>
        </p:nvSpPr>
        <p:spPr>
          <a:xfrm>
            <a:off x="611560" y="1340768"/>
            <a:ext cx="8229600" cy="4525963"/>
          </a:xfrm>
        </p:spPr>
        <p:txBody>
          <a:bodyPr>
            <a:normAutofit fontScale="85000" lnSpcReduction="20000"/>
          </a:bodyPr>
          <a:lstStyle/>
          <a:p>
            <a:pPr>
              <a:buNone/>
            </a:pPr>
            <a:r>
              <a:rPr lang="hu-HU" i="1" dirty="0" smtClean="0"/>
              <a:t>Belföldi illetőségű:</a:t>
            </a:r>
          </a:p>
          <a:p>
            <a:r>
              <a:rPr lang="hu-HU" dirty="0" smtClean="0"/>
              <a:t>Gazdálkodási forma szerint </a:t>
            </a:r>
            <a:r>
              <a:rPr lang="hu-HU" dirty="0" err="1" smtClean="0"/>
              <a:t>nevesítetten</a:t>
            </a:r>
            <a:r>
              <a:rPr lang="hu-HU" dirty="0" smtClean="0"/>
              <a:t> felsorolva (2010-től egyéni cég, 2011-től az EIC (európai kutatási infrastruktúráért felelős konzorcium)</a:t>
            </a:r>
          </a:p>
          <a:p>
            <a:r>
              <a:rPr lang="hu-HU" dirty="0" smtClean="0"/>
              <a:t>Belföldi illetőségű adózónak minősül a külföldi személy, ha üzletvezetésének helye belföld.</a:t>
            </a:r>
          </a:p>
          <a:p>
            <a:pPr>
              <a:buNone/>
            </a:pPr>
            <a:r>
              <a:rPr lang="hu-HU" dirty="0" smtClean="0"/>
              <a:t>Külföldi illetőségű:</a:t>
            </a:r>
          </a:p>
          <a:p>
            <a:pPr>
              <a:buNone/>
            </a:pPr>
            <a:r>
              <a:rPr lang="hu-HU" dirty="0" smtClean="0"/>
              <a:t>A külföldi személy, ha belföldi telephelyen végez vállalkozási tevékenységet</a:t>
            </a:r>
          </a:p>
          <a:p>
            <a:pPr>
              <a:buNone/>
            </a:pPr>
            <a:r>
              <a:rPr lang="hu-HU" dirty="0" smtClean="0"/>
              <a:t>Korlátozott adókötelezettség, Azaz jövedelemszerzés helye alapján csak belföldről származó jövedelmek után.</a:t>
            </a:r>
            <a:endParaRPr lang="hu-H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5225" t="18480" r="17051" b="9281"/>
          <a:stretch>
            <a:fillRect/>
          </a:stretch>
        </p:blipFill>
        <p:spPr bwMode="auto">
          <a:xfrm>
            <a:off x="395536" y="260648"/>
            <a:ext cx="8352928" cy="619268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16275" t="9760" r="16526" b="16321"/>
          <a:stretch>
            <a:fillRect/>
          </a:stretch>
        </p:blipFill>
        <p:spPr bwMode="auto">
          <a:xfrm>
            <a:off x="323528" y="332656"/>
            <a:ext cx="8588591" cy="5904656"/>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21525" t="18480" r="23092" b="20201"/>
          <a:stretch>
            <a:fillRect/>
          </a:stretch>
        </p:blipFill>
        <p:spPr bwMode="auto">
          <a:xfrm>
            <a:off x="467544" y="908720"/>
            <a:ext cx="7596336" cy="5256584"/>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21259" t="16800" r="22567" b="21041"/>
          <a:stretch>
            <a:fillRect/>
          </a:stretch>
        </p:blipFill>
        <p:spPr bwMode="auto">
          <a:xfrm>
            <a:off x="827584" y="476672"/>
            <a:ext cx="7704856" cy="532859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NEM BEVÉTEL</a:t>
            </a:r>
            <a:endParaRPr lang="hu-HU" dirty="0"/>
          </a:p>
        </p:txBody>
      </p:sp>
      <p:sp>
        <p:nvSpPr>
          <p:cNvPr id="3" name="Tartalom helye 2"/>
          <p:cNvSpPr>
            <a:spLocks noGrp="1"/>
          </p:cNvSpPr>
          <p:nvPr>
            <p:ph idx="1"/>
          </p:nvPr>
        </p:nvSpPr>
        <p:spPr/>
        <p:txBody>
          <a:bodyPr>
            <a:normAutofit fontScale="77500" lnSpcReduction="20000"/>
          </a:bodyPr>
          <a:lstStyle/>
          <a:p>
            <a:r>
              <a:rPr lang="hu-HU" dirty="0" smtClean="0"/>
              <a:t>• ami adómentes  bevétel (ld. Szja tv. 1. </a:t>
            </a:r>
            <a:r>
              <a:rPr lang="hu-HU" dirty="0" err="1" smtClean="0"/>
              <a:t>sz</a:t>
            </a:r>
            <a:r>
              <a:rPr lang="hu-HU" dirty="0" smtClean="0"/>
              <a:t> melléklet)</a:t>
            </a:r>
          </a:p>
          <a:p>
            <a:r>
              <a:rPr lang="hu-HU" dirty="0" smtClean="0"/>
              <a:t>• kapott, visszakapott hitel, kölcsön</a:t>
            </a:r>
          </a:p>
          <a:p>
            <a:r>
              <a:rPr lang="hu-HU" dirty="0" smtClean="0"/>
              <a:t>• társadalmi szervezet, köztestület  magánszemélynek </a:t>
            </a:r>
          </a:p>
          <a:p>
            <a:r>
              <a:rPr lang="hu-HU" dirty="0" smtClean="0"/>
              <a:t>(tagdíjfizetése ellenében) nyújtott szolgáltatása</a:t>
            </a:r>
          </a:p>
          <a:p>
            <a:r>
              <a:rPr lang="hu-HU" dirty="0" smtClean="0"/>
              <a:t>• visszatérített adó, adóelőleg  (ha nem volt költség)</a:t>
            </a:r>
          </a:p>
          <a:p>
            <a:r>
              <a:rPr lang="hu-HU" dirty="0" smtClean="0"/>
              <a:t>• hatóság által jogszabály alapján elengedett köztartozás</a:t>
            </a:r>
          </a:p>
          <a:p>
            <a:r>
              <a:rPr lang="hu-HU" dirty="0" smtClean="0"/>
              <a:t>• kiküldetési rendelvény alapján hivatali, üzleti utazás </a:t>
            </a:r>
          </a:p>
          <a:p>
            <a:r>
              <a:rPr lang="hu-HU" dirty="0" smtClean="0"/>
              <a:t>költségtérítése (jogszabályi mértékig)</a:t>
            </a:r>
          </a:p>
          <a:p>
            <a:r>
              <a:rPr lang="hu-HU" dirty="0" smtClean="0"/>
              <a:t>• utólagos elszámolási kötelezettséggel kapott összeg.</a:t>
            </a:r>
          </a:p>
          <a:p>
            <a:r>
              <a:rPr lang="hu-HU" dirty="0" smtClean="0"/>
              <a:t>• nemzetközi szerződés alapján  az adó alól a </a:t>
            </a:r>
            <a:r>
              <a:rPr lang="hu-HU" dirty="0" err="1" smtClean="0"/>
              <a:t>MK-ban</a:t>
            </a:r>
            <a:endParaRPr lang="hu-HU" dirty="0" smtClean="0"/>
          </a:p>
          <a:p>
            <a:r>
              <a:rPr lang="hu-HU" dirty="0" smtClean="0"/>
              <a:t>mentesített jövedelem</a:t>
            </a:r>
            <a:endParaRPr lang="hu-H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21259" t="15120" r="22567" b="24401"/>
          <a:stretch>
            <a:fillRect/>
          </a:stretch>
        </p:blipFill>
        <p:spPr bwMode="auto">
          <a:xfrm>
            <a:off x="827584" y="764704"/>
            <a:ext cx="7704856" cy="5184576"/>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l="21259" t="12961" r="22567" b="26560"/>
          <a:stretch>
            <a:fillRect/>
          </a:stretch>
        </p:blipFill>
        <p:spPr bwMode="auto">
          <a:xfrm>
            <a:off x="827584" y="764704"/>
            <a:ext cx="7704856" cy="5184576"/>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l="21784" t="10920" r="22042" b="30281"/>
          <a:stretch>
            <a:fillRect/>
          </a:stretch>
        </p:blipFill>
        <p:spPr bwMode="auto">
          <a:xfrm>
            <a:off x="899592" y="836712"/>
            <a:ext cx="7704856" cy="504056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l="21259" t="20160" r="23092" b="18521"/>
          <a:stretch>
            <a:fillRect/>
          </a:stretch>
        </p:blipFill>
        <p:spPr bwMode="auto">
          <a:xfrm>
            <a:off x="683568" y="1196752"/>
            <a:ext cx="7632848" cy="5256584"/>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l="21259" t="17640" r="22567" b="31961"/>
          <a:stretch>
            <a:fillRect/>
          </a:stretch>
        </p:blipFill>
        <p:spPr bwMode="auto">
          <a:xfrm>
            <a:off x="755576" y="1268760"/>
            <a:ext cx="7704856" cy="432048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l="21000" t="15960" r="22826" b="19361"/>
          <a:stretch>
            <a:fillRect/>
          </a:stretch>
        </p:blipFill>
        <p:spPr bwMode="auto">
          <a:xfrm>
            <a:off x="539552" y="404664"/>
            <a:ext cx="7704856" cy="5544616"/>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l="21259" t="15120" r="23092" b="21881"/>
          <a:stretch>
            <a:fillRect/>
          </a:stretch>
        </p:blipFill>
        <p:spPr bwMode="auto">
          <a:xfrm>
            <a:off x="611560" y="476672"/>
            <a:ext cx="7632848" cy="54006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l="21259" t="35280" r="22567" b="16841"/>
          <a:stretch>
            <a:fillRect/>
          </a:stretch>
        </p:blipFill>
        <p:spPr bwMode="auto">
          <a:xfrm>
            <a:off x="899592" y="1628800"/>
            <a:ext cx="7704856" cy="4104456"/>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l="21784" t="10920" r="23092" b="30281"/>
          <a:stretch>
            <a:fillRect/>
          </a:stretch>
        </p:blipFill>
        <p:spPr bwMode="auto">
          <a:xfrm>
            <a:off x="755576" y="908720"/>
            <a:ext cx="7560840" cy="504056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l="21784" t="21000" r="23092" b="20201"/>
          <a:stretch>
            <a:fillRect/>
          </a:stretch>
        </p:blipFill>
        <p:spPr bwMode="auto">
          <a:xfrm>
            <a:off x="755576" y="908720"/>
            <a:ext cx="7560840" cy="504056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ADÓMENTES BEVÉTEL</a:t>
            </a:r>
            <a:endParaRPr lang="hu-HU" dirty="0"/>
          </a:p>
        </p:txBody>
      </p:sp>
      <p:sp>
        <p:nvSpPr>
          <p:cNvPr id="3" name="Tartalom helye 2"/>
          <p:cNvSpPr>
            <a:spLocks noGrp="1"/>
          </p:cNvSpPr>
          <p:nvPr>
            <p:ph idx="1"/>
          </p:nvPr>
        </p:nvSpPr>
        <p:spPr>
          <a:xfrm>
            <a:off x="467544" y="1196752"/>
            <a:ext cx="8219256" cy="4929411"/>
          </a:xfrm>
        </p:spPr>
        <p:txBody>
          <a:bodyPr>
            <a:normAutofit fontScale="62500" lnSpcReduction="20000"/>
          </a:bodyPr>
          <a:lstStyle/>
          <a:p>
            <a:r>
              <a:rPr lang="hu-HU" dirty="0" smtClean="0"/>
              <a:t>1. SZOCIÁLIS ÉS MÁS ELLÁTÁSOK</a:t>
            </a:r>
          </a:p>
          <a:p>
            <a:pPr>
              <a:buNone/>
            </a:pPr>
            <a:r>
              <a:rPr lang="hu-HU" dirty="0" smtClean="0"/>
              <a:t>anyasági támogatás, gyermekgondozási segély, családi pótlék, nyugdíj, </a:t>
            </a:r>
          </a:p>
          <a:p>
            <a:pPr>
              <a:buNone/>
            </a:pPr>
            <a:r>
              <a:rPr lang="hu-HU" dirty="0" smtClean="0"/>
              <a:t>árvaellátás, nevelőszülői díj, ápolási díj, temetési segély, szociális segély, </a:t>
            </a:r>
          </a:p>
          <a:p>
            <a:pPr>
              <a:buNone/>
            </a:pPr>
            <a:r>
              <a:rPr lang="hu-HU" dirty="0" smtClean="0"/>
              <a:t>fogyatékossági támogatások …</a:t>
            </a:r>
          </a:p>
          <a:p>
            <a:r>
              <a:rPr lang="hu-HU" dirty="0" smtClean="0"/>
              <a:t>2. LAKÁSSAL KAPCSOLATOS JUTTATÁSOK</a:t>
            </a:r>
          </a:p>
          <a:p>
            <a:pPr>
              <a:buNone/>
            </a:pPr>
            <a:r>
              <a:rPr lang="hu-HU" dirty="0" smtClean="0"/>
              <a:t>állami, önkormányzati, munkáltatói lakáscélú támogatás (feltételekkel), </a:t>
            </a:r>
          </a:p>
          <a:p>
            <a:pPr>
              <a:buNone/>
            </a:pPr>
            <a:r>
              <a:rPr lang="hu-HU" dirty="0" smtClean="0"/>
              <a:t>lakástakarék-pénztárhoz kapcsolódó állami támogatás és jóváírt kamat, </a:t>
            </a:r>
          </a:p>
          <a:p>
            <a:pPr>
              <a:buNone/>
            </a:pPr>
            <a:r>
              <a:rPr lang="hu-HU" dirty="0" smtClean="0"/>
              <a:t>váláskor ingatlan házastárs általi megváltása, stb.</a:t>
            </a:r>
          </a:p>
          <a:p>
            <a:r>
              <a:rPr lang="hu-HU" dirty="0" smtClean="0"/>
              <a:t>3. BIZONYOS KÖZCÉLÚ JUTTATÁSOK</a:t>
            </a:r>
          </a:p>
          <a:p>
            <a:pPr>
              <a:buNone/>
            </a:pPr>
            <a:r>
              <a:rPr lang="hu-HU" dirty="0" smtClean="0"/>
              <a:t>közhasznú szervezetektől kapott támogatás, segély (a hozzárendelt </a:t>
            </a:r>
          </a:p>
          <a:p>
            <a:pPr>
              <a:buNone/>
            </a:pPr>
            <a:r>
              <a:rPr lang="hu-HU" dirty="0" smtClean="0"/>
              <a:t>feltételek fennállása esetén), stb.</a:t>
            </a:r>
          </a:p>
          <a:p>
            <a:r>
              <a:rPr lang="hu-HU" dirty="0" smtClean="0"/>
              <a:t>4. TEVÉKENYSÉGHEZ KAPCSOLÓDÓAN</a:t>
            </a:r>
          </a:p>
          <a:p>
            <a:pPr>
              <a:buNone/>
            </a:pPr>
            <a:r>
              <a:rPr lang="hu-HU" dirty="0" smtClean="0"/>
              <a:t>bizonyos állami díjak, külföldi tartózkodásra kapott külföldi ösztöndíjak </a:t>
            </a:r>
          </a:p>
          <a:p>
            <a:pPr>
              <a:buNone/>
            </a:pPr>
            <a:r>
              <a:rPr lang="hu-HU" dirty="0" smtClean="0"/>
              <a:t>(feltételekkel), támogatás külföldi vendégtanár, külföldi hallgató részére; </a:t>
            </a:r>
          </a:p>
          <a:p>
            <a:pPr>
              <a:buNone/>
            </a:pPr>
            <a:r>
              <a:rPr lang="hu-HU" dirty="0" smtClean="0"/>
              <a:t>nappalis hallgató ösztöndíja, tankönyvtámogatása, lakhatási támogatása..</a:t>
            </a:r>
            <a:endParaRPr lang="hu-H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l="21784" t="26040" r="22567" b="16001"/>
          <a:stretch>
            <a:fillRect/>
          </a:stretch>
        </p:blipFill>
        <p:spPr bwMode="auto">
          <a:xfrm>
            <a:off x="899592" y="1196752"/>
            <a:ext cx="7632848" cy="4968552"/>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21784" t="13440" r="22567" b="30281"/>
          <a:stretch>
            <a:fillRect/>
          </a:stretch>
        </p:blipFill>
        <p:spPr bwMode="auto">
          <a:xfrm>
            <a:off x="467544" y="908720"/>
            <a:ext cx="7632848" cy="4824536"/>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l="21784" t="11760" r="23092" b="26400"/>
          <a:stretch>
            <a:fillRect/>
          </a:stretch>
        </p:blipFill>
        <p:spPr bwMode="auto">
          <a:xfrm>
            <a:off x="755576" y="476672"/>
            <a:ext cx="7560840" cy="530120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l="21784" t="20160" r="23092" b="10961"/>
          <a:stretch>
            <a:fillRect/>
          </a:stretch>
        </p:blipFill>
        <p:spPr bwMode="auto">
          <a:xfrm>
            <a:off x="1043608" y="0"/>
            <a:ext cx="7560840" cy="5904656"/>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9552" y="2708920"/>
            <a:ext cx="8229600" cy="1143000"/>
          </a:xfrm>
        </p:spPr>
        <p:txBody>
          <a:bodyPr>
            <a:normAutofit fontScale="90000"/>
          </a:bodyPr>
          <a:lstStyle/>
          <a:p>
            <a:r>
              <a:rPr lang="hu-HU" dirty="0" smtClean="0"/>
              <a:t>ÁFA</a:t>
            </a:r>
            <a:br>
              <a:rPr lang="hu-HU" dirty="0" smtClean="0"/>
            </a:br>
            <a:r>
              <a:rPr lang="hu-HU" sz="1600" dirty="0" smtClean="0">
                <a:hlinkClick r:id="rId2"/>
              </a:rPr>
              <a:t> http://portal.uni-corvinus.hu/fileadmin/user_upload/hu/tanszekek/kozgazdasagtudomanyi/tsz-penz/files/2010_11_2/Penzuegyi_kimutatasok_es_adozas/Afa_eloadas_2011__Irasvedett_.pdf</a:t>
            </a:r>
            <a:endParaRPr lang="hu-HU" sz="16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l="20209" t="17640" r="18367" b="26081"/>
          <a:stretch>
            <a:fillRect/>
          </a:stretch>
        </p:blipFill>
        <p:spPr bwMode="auto">
          <a:xfrm>
            <a:off x="395536" y="764704"/>
            <a:ext cx="8424936" cy="4824536"/>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l="20209" t="17640" r="17842" b="26081"/>
          <a:stretch>
            <a:fillRect/>
          </a:stretch>
        </p:blipFill>
        <p:spPr bwMode="auto">
          <a:xfrm>
            <a:off x="323528" y="764704"/>
            <a:ext cx="8496944" cy="4824536"/>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l="20209" t="17640" r="17317" b="21041"/>
          <a:stretch>
            <a:fillRect/>
          </a:stretch>
        </p:blipFill>
        <p:spPr bwMode="auto">
          <a:xfrm>
            <a:off x="323528" y="1052736"/>
            <a:ext cx="8568952" cy="5256584"/>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l="20209" t="17640" r="17842" b="33960"/>
          <a:stretch>
            <a:fillRect/>
          </a:stretch>
        </p:blipFill>
        <p:spPr bwMode="auto">
          <a:xfrm>
            <a:off x="395536" y="1268760"/>
            <a:ext cx="8496944" cy="414908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l="19950" t="17560" r="18101" b="36241"/>
          <a:stretch>
            <a:fillRect/>
          </a:stretch>
        </p:blipFill>
        <p:spPr bwMode="auto">
          <a:xfrm>
            <a:off x="323528" y="1556792"/>
            <a:ext cx="8496944" cy="396044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Adómentes még:</a:t>
            </a:r>
            <a:endParaRPr lang="hu-HU" dirty="0"/>
          </a:p>
        </p:txBody>
      </p:sp>
      <p:sp>
        <p:nvSpPr>
          <p:cNvPr id="3" name="Tartalom helye 2"/>
          <p:cNvSpPr>
            <a:spLocks noGrp="1"/>
          </p:cNvSpPr>
          <p:nvPr>
            <p:ph idx="1"/>
          </p:nvPr>
        </p:nvSpPr>
        <p:spPr/>
        <p:txBody>
          <a:bodyPr>
            <a:normAutofit fontScale="62500" lnSpcReduction="20000"/>
          </a:bodyPr>
          <a:lstStyle/>
          <a:p>
            <a:r>
              <a:rPr lang="hu-HU" dirty="0" smtClean="0"/>
              <a:t>6. KÁROK MEGTÉRÜLÉSE, KOCKÁZATVISELÉS</a:t>
            </a:r>
          </a:p>
          <a:p>
            <a:pPr>
              <a:buNone/>
            </a:pPr>
            <a:r>
              <a:rPr lang="hu-HU" dirty="0" smtClean="0"/>
              <a:t>állami támogatás elemi kár, katasztrófa enyhítésére (jogszabály szerint); </a:t>
            </a:r>
          </a:p>
          <a:p>
            <a:pPr>
              <a:buNone/>
            </a:pPr>
            <a:r>
              <a:rPr lang="hu-HU" dirty="0" smtClean="0"/>
              <a:t>segély közadakozásból; kockázati életbiztosítás, balesetbiztosítás díja; a </a:t>
            </a:r>
          </a:p>
          <a:p>
            <a:pPr>
              <a:buNone/>
            </a:pPr>
            <a:r>
              <a:rPr lang="hu-HU" dirty="0" smtClean="0"/>
              <a:t>biztosító tv-ben meghatározott szolgáltatása, stb.</a:t>
            </a:r>
          </a:p>
          <a:p>
            <a:r>
              <a:rPr lang="hu-HU" dirty="0" smtClean="0"/>
              <a:t>7. EGYÉB INDOKKAL ADÓMENTES</a:t>
            </a:r>
          </a:p>
          <a:p>
            <a:pPr>
              <a:buNone/>
            </a:pPr>
            <a:r>
              <a:rPr lang="hu-HU" dirty="0" smtClean="0"/>
              <a:t>örökség, gyámhatósági betét kamata, diákhitel kamattámogatása, nyugdíj-előtakarékossági számla hozama (kivéve: osztalék), munkáltató által </a:t>
            </a:r>
          </a:p>
          <a:p>
            <a:pPr>
              <a:buNone/>
            </a:pPr>
            <a:r>
              <a:rPr lang="hu-HU" dirty="0" smtClean="0"/>
              <a:t>biztosított pc-használat, donordíj, stb.</a:t>
            </a:r>
          </a:p>
          <a:p>
            <a:r>
              <a:rPr lang="hu-HU" dirty="0" smtClean="0"/>
              <a:t>8. TERMÉSZETBENI JUTTATÁSOK KÖZÜL</a:t>
            </a:r>
          </a:p>
          <a:p>
            <a:pPr>
              <a:buNone/>
            </a:pPr>
            <a:r>
              <a:rPr lang="hu-HU" dirty="0" smtClean="0"/>
              <a:t>oktatás, </a:t>
            </a:r>
            <a:r>
              <a:rPr lang="hu-HU" dirty="0" err="1" smtClean="0"/>
              <a:t>eü</a:t>
            </a:r>
            <a:r>
              <a:rPr lang="hu-HU" dirty="0" smtClean="0"/>
              <a:t>; tanulónak adott bérletjegy, a kifizető által biztosított védő-</a:t>
            </a:r>
          </a:p>
          <a:p>
            <a:pPr>
              <a:buNone/>
            </a:pPr>
            <a:r>
              <a:rPr lang="hu-HU" dirty="0" smtClean="0"/>
              <a:t>oltás, munkavállaló részére munkaruházati termék, védőeszköz, foglalkozás-egészségügyi, kegyeleti ellátás, munkásszállás, csoportos személyszállítás; reklámcélú nyilvános árengedmény, áruminta; társasági adó-</a:t>
            </a:r>
          </a:p>
          <a:p>
            <a:pPr>
              <a:buNone/>
            </a:pPr>
            <a:r>
              <a:rPr lang="hu-HU" dirty="0" smtClean="0"/>
              <a:t>alapot növelő reprezentáció és üzleti ajándék … stb.</a:t>
            </a:r>
            <a:endParaRPr lang="hu-HU"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a:t>Adólevonási jog az </a:t>
            </a:r>
            <a:r>
              <a:rPr lang="hu-HU" b="1" dirty="0" err="1"/>
              <a:t>Áfa-tv.-ben</a:t>
            </a:r>
            <a:r>
              <a:rPr lang="hu-HU" b="1" dirty="0"/>
              <a:t/>
            </a:r>
            <a:br>
              <a:rPr lang="hu-HU" b="1" dirty="0"/>
            </a:br>
            <a:endParaRPr lang="hu-HU" dirty="0"/>
          </a:p>
        </p:txBody>
      </p:sp>
      <p:sp>
        <p:nvSpPr>
          <p:cNvPr id="3" name="Tartalom helye 2"/>
          <p:cNvSpPr>
            <a:spLocks noGrp="1"/>
          </p:cNvSpPr>
          <p:nvPr>
            <p:ph idx="1"/>
          </p:nvPr>
        </p:nvSpPr>
        <p:spPr>
          <a:xfrm>
            <a:off x="323528" y="1268760"/>
            <a:ext cx="8229600" cy="4525963"/>
          </a:xfrm>
        </p:spPr>
        <p:txBody>
          <a:bodyPr>
            <a:noAutofit/>
          </a:bodyPr>
          <a:lstStyle/>
          <a:p>
            <a:r>
              <a:rPr lang="hu-HU" sz="1600" dirty="0"/>
              <a:t>Az Áfa-tv. 34. §</a:t>
            </a:r>
            <a:r>
              <a:rPr lang="hu-HU" sz="1600" dirty="0" err="1"/>
              <a:t>-a</a:t>
            </a:r>
            <a:r>
              <a:rPr lang="hu-HU" sz="1600" dirty="0"/>
              <a:t> szerinti adóalanyt megilleti az a jog, hogy az általa fizetendő adó összegéből levonja a következő tételeket (előzetesen felszámított adó), azaz</a:t>
            </a:r>
          </a:p>
          <a:p>
            <a:r>
              <a:rPr lang="hu-HU" sz="1600" dirty="0"/>
              <a:t>- azt az adóösszeget, amelyet a részére teljesített termékértékesítés és szolgáltatásnyújtás során egy másik adóalany - ideértve átalakulás esetén annak jogelődjét is -, valamint az egyszerűsített vállalkozói adóról szóló törvény hatálya alá tartozó adóalany rá áthárított;</a:t>
            </a:r>
          </a:p>
          <a:p>
            <a:r>
              <a:rPr lang="hu-HU" sz="1600" dirty="0"/>
              <a:t>- a termékimport után az általa megfizetett adóösszeget;</a:t>
            </a:r>
          </a:p>
          <a:p>
            <a:r>
              <a:rPr lang="hu-HU" sz="1600" dirty="0"/>
              <a:t>- azt az adóösszeget, melyet a közvetett vámjogi képviselő az Áfa-tv. 41. §</a:t>
            </a:r>
            <a:r>
              <a:rPr lang="hu-HU" sz="1600" dirty="0" err="1"/>
              <a:t>-ának</a:t>
            </a:r>
            <a:r>
              <a:rPr lang="hu-HU" sz="1600" dirty="0"/>
              <a:t> (2) bekezdése értelmében önadózással rendezett, vagy a vámhatóság kivetése alapján megfizetett;</a:t>
            </a:r>
          </a:p>
          <a:p>
            <a:r>
              <a:rPr lang="hu-HU" sz="1600" dirty="0"/>
              <a:t>- azt az adóösszeget, amelyet a szolgáltatást saját nevében megrendelőként, illetve a 14. § (2) és (7) bekezdése szerinti termékértékesítés után a 40. § (7) bekezdése alapján saját nevében fizetett meg;</a:t>
            </a:r>
          </a:p>
          <a:p>
            <a:r>
              <a:rPr lang="hu-HU" sz="1600" dirty="0"/>
              <a:t>- azt az adóösszeget, amelyet a Közösségen belülről történő termékbeszerzés, illetve az ahhoz kapcsolódó előleg után, illetve a törvény 29/D. §</a:t>
            </a:r>
            <a:r>
              <a:rPr lang="hu-HU" sz="1600" dirty="0" err="1"/>
              <a:t>-ának</a:t>
            </a:r>
            <a:r>
              <a:rPr lang="hu-HU" sz="1600" dirty="0"/>
              <a:t> (2) bekezdése szerinti ügylet esetén a 40. § (8) bekezdése alapján saját nevében fizetett meg;</a:t>
            </a:r>
          </a:p>
          <a:p>
            <a:r>
              <a:rPr lang="hu-HU" sz="1600" dirty="0"/>
              <a:t>- a saját vállalkozásában megvalósított beruházása után megfizetett adóösszeget;</a:t>
            </a:r>
          </a:p>
          <a:p>
            <a:r>
              <a:rPr lang="hu-HU" sz="1600" dirty="0"/>
              <a:t>- azt az adóösszeget, amelyet a törvény 40. §</a:t>
            </a:r>
            <a:r>
              <a:rPr lang="hu-HU" sz="1600" dirty="0" err="1"/>
              <a:t>-ának</a:t>
            </a:r>
            <a:r>
              <a:rPr lang="hu-HU" sz="1600" dirty="0"/>
              <a:t> (12) bekezdése alapján saját nevében fizetett meg.</a:t>
            </a:r>
          </a:p>
          <a:p>
            <a:endParaRPr lang="hu-HU" sz="16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a:t>Adólevonási tilalmak</a:t>
            </a:r>
            <a:br>
              <a:rPr lang="hu-HU" b="1" dirty="0"/>
            </a:br>
            <a:endParaRPr lang="hu-HU" dirty="0"/>
          </a:p>
        </p:txBody>
      </p:sp>
      <p:sp>
        <p:nvSpPr>
          <p:cNvPr id="3" name="Tartalom helye 2"/>
          <p:cNvSpPr>
            <a:spLocks noGrp="1"/>
          </p:cNvSpPr>
          <p:nvPr>
            <p:ph idx="1"/>
          </p:nvPr>
        </p:nvSpPr>
        <p:spPr>
          <a:xfrm>
            <a:off x="251520" y="1196752"/>
            <a:ext cx="8229600" cy="4525963"/>
          </a:xfrm>
        </p:spPr>
        <p:txBody>
          <a:bodyPr>
            <a:noAutofit/>
          </a:bodyPr>
          <a:lstStyle/>
          <a:p>
            <a:r>
              <a:rPr lang="hu-HU" sz="1600" dirty="0"/>
              <a:t>Az Áfa-tv. tiltja az előzetesen felszámított adó levonását akkor, ha az adóalany a terméket és a szolgáltatást</a:t>
            </a:r>
          </a:p>
          <a:p>
            <a:r>
              <a:rPr lang="hu-HU" sz="1600" dirty="0"/>
              <a:t>- közvetlenül a törvény 30. §</a:t>
            </a:r>
            <a:r>
              <a:rPr lang="hu-HU" sz="1600" dirty="0" err="1"/>
              <a:t>-ának</a:t>
            </a:r>
            <a:r>
              <a:rPr lang="hu-HU" sz="1600" dirty="0"/>
              <a:t> (1) bekezdése szerinti adómentes termékértékesítéshez és szolgáltatásnyújtáshoz használja fel, hasznosítja;</a:t>
            </a:r>
          </a:p>
          <a:p>
            <a:r>
              <a:rPr lang="hu-HU" sz="1600" dirty="0"/>
              <a:t>- teljes egészében az adóalanyiságát eredményező gazdasági tevékenységi körön kívüli célra használja fel, hasznosítja, ide nem értve azt az esetet, ha a terméket és a szolgáltatást a törvény 7. §</a:t>
            </a:r>
            <a:r>
              <a:rPr lang="hu-HU" sz="1600" dirty="0" err="1"/>
              <a:t>-ának</a:t>
            </a:r>
            <a:r>
              <a:rPr lang="hu-HU" sz="1600" dirty="0"/>
              <a:t> (3) bekezdésében vagy a 9. §</a:t>
            </a:r>
            <a:r>
              <a:rPr lang="hu-HU" sz="1600" dirty="0" err="1"/>
              <a:t>-ában</a:t>
            </a:r>
            <a:r>
              <a:rPr lang="hu-HU" sz="1600" dirty="0"/>
              <a:t> meghatározott célok elérése érdekében használja fel, hasznosítja, illetve</a:t>
            </a:r>
          </a:p>
          <a:p>
            <a:r>
              <a:rPr lang="hu-HU" sz="1600" dirty="0"/>
              <a:t>- üzemanyagként közvetlenül személygépkocsi üzemeltetéséhez használja fel, hasznosítja.</a:t>
            </a:r>
          </a:p>
          <a:p>
            <a:r>
              <a:rPr lang="hu-HU" sz="1600" dirty="0"/>
              <a:t>Bizonyos, az alábbiakban jelzett feltétel fennállása esetén - az elmondottakon túlmenően - nem vonható le az előzetesen felszámított adó</a:t>
            </a:r>
          </a:p>
          <a:p>
            <a:r>
              <a:rPr lang="hu-HU" sz="1600" dirty="0"/>
              <a:t>- ólmozott és ólmozatlan motorbenzin (</a:t>
            </a:r>
            <a:r>
              <a:rPr lang="hu-HU" sz="1600" dirty="0" err="1"/>
              <a:t>vtsz</a:t>
            </a:r>
            <a:r>
              <a:rPr lang="hu-HU" sz="1600" dirty="0"/>
              <a:t>. 2710 11 41, 2710 11 45, 2710 11 49, 2710 11 59) beszerzése,</a:t>
            </a:r>
          </a:p>
          <a:p>
            <a:r>
              <a:rPr lang="hu-HU" sz="1600" dirty="0"/>
              <a:t>- személygépkocsi, 125 cm3-nél nagyobb hengerűrtartalmú motorkerékpár (</a:t>
            </a:r>
            <a:r>
              <a:rPr lang="hu-HU" sz="1600" dirty="0" err="1"/>
              <a:t>vtsz</a:t>
            </a:r>
            <a:r>
              <a:rPr lang="hu-HU" sz="1600" dirty="0"/>
              <a:t>. 8711-ből), jacht és sport- vagy szórakozási célú hajó (</a:t>
            </a:r>
            <a:r>
              <a:rPr lang="hu-HU" sz="1600" dirty="0" err="1"/>
              <a:t>vtsz</a:t>
            </a:r>
            <a:r>
              <a:rPr lang="hu-HU" sz="1600" dirty="0"/>
              <a:t>. 8903) beszerzése - a szabály nem vonatkozik a lakóautó-kölcsönzéssel (SZJ 71.10.10.0-ból) foglalkozó adóalanyra, a kölcsönbe adott lakóautó tekintetében,</a:t>
            </a:r>
          </a:p>
          <a:p>
            <a:r>
              <a:rPr lang="hu-HU" sz="1600" dirty="0"/>
              <a:t>- élelmiszerek és italok beszerzése,</a:t>
            </a:r>
          </a:p>
          <a:p>
            <a:r>
              <a:rPr lang="hu-HU" sz="1600" dirty="0"/>
              <a:t>- éttermi, cukrászati és egyéb nyílt árusítású vendéglátó-ipari szolgáltatások igénybevétele,</a:t>
            </a:r>
          </a:p>
          <a:p>
            <a:r>
              <a:rPr lang="hu-HU" sz="1600" dirty="0"/>
              <a:t>- szórakoztatási szolgáltatások (SZJ 55.40, 92.33, 92.34, 92.72) igénybevétele,</a:t>
            </a:r>
          </a:p>
          <a:p>
            <a:endParaRPr lang="hu-HU" sz="16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Adólevonási tilalmak</a:t>
            </a:r>
            <a:endParaRPr lang="hu-HU" dirty="0"/>
          </a:p>
        </p:txBody>
      </p:sp>
      <p:sp>
        <p:nvSpPr>
          <p:cNvPr id="3" name="Tartalom helye 2"/>
          <p:cNvSpPr>
            <a:spLocks noGrp="1"/>
          </p:cNvSpPr>
          <p:nvPr>
            <p:ph idx="1"/>
          </p:nvPr>
        </p:nvSpPr>
        <p:spPr/>
        <p:txBody>
          <a:bodyPr>
            <a:normAutofit fontScale="47500" lnSpcReduction="20000"/>
          </a:bodyPr>
          <a:lstStyle/>
          <a:p>
            <a:r>
              <a:rPr lang="hu-HU" dirty="0" smtClean="0"/>
              <a:t>- személygépkocsi üzemeltetéséhez, fenntartásához kapcsolódó termékek beszerzése és szolgáltatások igénybevétele - e rendelkezés azonban nem vonatkozik a személygépkocsi-kölcsönzéssel (SZJ 71.10.10.0-ból) foglalkozó adóalanyra, a kölcsönbe adott személygépkocsik tekintetében,</a:t>
            </a:r>
          </a:p>
          <a:p>
            <a:r>
              <a:rPr lang="hu-HU" dirty="0" smtClean="0"/>
              <a:t>- távolsági és helyi személytaxi-közlekedés (SZJ 60.22.11) igénybevétele,</a:t>
            </a:r>
          </a:p>
          <a:p>
            <a:r>
              <a:rPr lang="hu-HU" dirty="0" smtClean="0"/>
              <a:t>- parkolási szolgáltatás igénybevétele, illetve úthasználati díj fizetése, kivéve a 3,5 tonnát meghaladó legnagyobb össztömegű gépjárművel (ideértve az autóbuszt is) történő parkolási szolgáltatás igénybevétele, illetve úthasználati díj fizetése,</a:t>
            </a:r>
          </a:p>
          <a:p>
            <a:r>
              <a:rPr lang="hu-HU" dirty="0" smtClean="0"/>
              <a:t>- lakóingatlan építéséhez, felújításához kapcsolódó beszerzések, azzal, hogy az előírás nem alkalmazható arra az adóalanyra, aki (amely) a beszerzéseket továbbértékesítési céllal épített lakóingatlan építéséhez használja fel, hasznosítja,</a:t>
            </a:r>
          </a:p>
          <a:p>
            <a:r>
              <a:rPr lang="hu-HU" dirty="0" smtClean="0"/>
              <a:t>- a törvény 2. számú mellékletének 2. pontja alapján tárgyi adómentesnek nem minősülő lakóingatlan beszerzése, azaz az építés befejezése előtti értékesítés, valamint az építés befejezését követő első értékesítés - azzal, hogy e rendelkezés nem vonatkozik a hitelintézetekről és a pénzügyi vállalkozásokról szóló 1996. évi CXII. törvény (Hpt.) szerinti pénzügyi lízing keretében történő átadás céljából beszerzett lakóingatlanra, feltéve, hogy a lízingbe adó a lakóingatlan pénzügyi lízing keretében történő átadására a törvény 30. §</a:t>
            </a:r>
            <a:r>
              <a:rPr lang="hu-HU" dirty="0" err="1" smtClean="0"/>
              <a:t>-ának</a:t>
            </a:r>
            <a:r>
              <a:rPr lang="hu-HU" dirty="0" smtClean="0"/>
              <a:t> (2) bekezdése szerint az általános szabályok szerinti adózást választotta. Az általános szabályok szerinti adózás a 2. számú melléklet 6. pontjának figyelembevételével érvényesül (lásd korábban a felsorolt pénzügyi és kapcsolódó szolgáltatásokat)</a:t>
            </a:r>
          </a:p>
          <a:p>
            <a:r>
              <a:rPr lang="hu-HU" dirty="0" smtClean="0"/>
              <a:t>esetén sem, feltéve, hogy a beszerzés nem továbbértékesítési, vagy nyilvántartásában közvetlen anyagként való felhasználási, vagy a törvény 8. §</a:t>
            </a:r>
            <a:r>
              <a:rPr lang="hu-HU" dirty="0" err="1" smtClean="0"/>
              <a:t>-ának</a:t>
            </a:r>
            <a:r>
              <a:rPr lang="hu-HU" dirty="0" smtClean="0"/>
              <a:t> (4) bekezdése szerinti céllal - azaz, amikor az adóalany a saját nevében, de más javára rendeli meg a szolgáltatást - történik.</a:t>
            </a:r>
          </a:p>
          <a:p>
            <a:endParaRPr lang="hu-HU"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a:t>Arányosítás, részleges tilalom</a:t>
            </a:r>
            <a:br>
              <a:rPr lang="hu-HU" b="1" dirty="0"/>
            </a:br>
            <a:endParaRPr lang="hu-HU" dirty="0"/>
          </a:p>
        </p:txBody>
      </p:sp>
      <p:sp>
        <p:nvSpPr>
          <p:cNvPr id="3" name="Tartalom helye 2"/>
          <p:cNvSpPr>
            <a:spLocks noGrp="1"/>
          </p:cNvSpPr>
          <p:nvPr>
            <p:ph idx="1"/>
          </p:nvPr>
        </p:nvSpPr>
        <p:spPr/>
        <p:txBody>
          <a:bodyPr>
            <a:normAutofit fontScale="92500" lnSpcReduction="20000"/>
          </a:bodyPr>
          <a:lstStyle/>
          <a:p>
            <a:r>
              <a:rPr lang="hu-HU" dirty="0"/>
              <a:t>Helyi és távolsági </a:t>
            </a:r>
            <a:r>
              <a:rPr lang="hu-HU" dirty="0" err="1"/>
              <a:t>távbeszélő-szolgáltatásHelyi</a:t>
            </a:r>
            <a:r>
              <a:rPr lang="hu-HU" dirty="0"/>
              <a:t> és távolsági távbeszélő-szolgáltatás (SZJ 64.20.11 és 64.20.12), mobiltelefon-szolgáltatás (SZJ 64.20.13), továbbá az internetprotokollt alkalmazó beszédcélú adatátvitel (SZJ 64.20.16-ból) igénybevétele esetén az előzetesen felszámított adó 30 százaléka nem vonható le. Mentesül a részleges levonási tilalom alól az adóalany akkor, ha a szolgáltatás ellenértékének legalább 30 százalékát továbbértékesítési céllal, vagy a törvény 8. §</a:t>
            </a:r>
            <a:r>
              <a:rPr lang="hu-HU" dirty="0" err="1"/>
              <a:t>-ának</a:t>
            </a:r>
            <a:r>
              <a:rPr lang="hu-HU" dirty="0"/>
              <a:t> (4) bekezdése szerint számlázza tovább.</a:t>
            </a:r>
          </a:p>
          <a:p>
            <a:endParaRPr lang="hu-HU"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a:t>Adómegosztás</a:t>
            </a:r>
            <a:br>
              <a:rPr lang="hu-HU" b="1" dirty="0"/>
            </a:br>
            <a:endParaRPr lang="hu-HU" dirty="0"/>
          </a:p>
        </p:txBody>
      </p:sp>
      <p:sp>
        <p:nvSpPr>
          <p:cNvPr id="3" name="Tartalom helye 2"/>
          <p:cNvSpPr>
            <a:spLocks noGrp="1"/>
          </p:cNvSpPr>
          <p:nvPr>
            <p:ph idx="1"/>
          </p:nvPr>
        </p:nvSpPr>
        <p:spPr/>
        <p:txBody>
          <a:bodyPr/>
          <a:lstStyle/>
          <a:p>
            <a:r>
              <a:rPr lang="hu-HU" dirty="0"/>
              <a:t>Az adómegosztás lényege, miszerint az adóalany köteles a levonható és a le nem vonható előzetesen felszámított adó összegét nyilvántartásában egymástól elkülönítetten kimutatni (ezt hívjuk tételes elkülönítésnek).</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a:t>Az ún. levonási hányad megállapítása</a:t>
            </a:r>
            <a:br>
              <a:rPr lang="hu-HU" b="1" dirty="0"/>
            </a:br>
            <a:endParaRPr lang="hu-HU" dirty="0"/>
          </a:p>
        </p:txBody>
      </p:sp>
      <p:sp>
        <p:nvSpPr>
          <p:cNvPr id="3" name="Tartalom helye 2"/>
          <p:cNvSpPr>
            <a:spLocks noGrp="1"/>
          </p:cNvSpPr>
          <p:nvPr>
            <p:ph idx="1"/>
          </p:nvPr>
        </p:nvSpPr>
        <p:spPr/>
        <p:txBody>
          <a:bodyPr>
            <a:normAutofit fontScale="62500" lnSpcReduction="20000"/>
          </a:bodyPr>
          <a:lstStyle/>
          <a:p>
            <a:r>
              <a:rPr lang="hu-HU" dirty="0"/>
              <a:t>Ha az adóalany adóalanyiságot eredményező gazdasági tevékenységhez és adóalanyiságot nem eredményező tevékenységhez egyaránt használt, hasznosított terméket szerez be, szolgáltatást vesz igénybe, és az előző bekezdés szerinti szabály alkalmazásával az előzetesen felszámított adó összege maradéktalanul nem különíthető el, az el nem különített adó összege tekintetében a levonási hányad megállapításának céljából a következő eljárást (eljárásokat, megosztást) kell követnie:</a:t>
            </a:r>
          </a:p>
          <a:p>
            <a:r>
              <a:rPr lang="hu-HU" dirty="0"/>
              <a:t>- az adóalanyiságot eredményező gazdasági tevékenységhez és az adóalanyiságot nem eredményező gazdasági tevékenységhez egyaránt kapcsolódó beszerzések között a tényleges használatot, hasznosítást leginkább tükröző, természetes mértékegységen (különösen m2, fűtött légm3, fő, kg, db, üzemóra) alapuló arányos megosztás alkalmazandó;</a:t>
            </a:r>
          </a:p>
          <a:p>
            <a:r>
              <a:rPr lang="hu-HU" dirty="0"/>
              <a:t>- amennyiben a fentiekben említett arányos megosztás nem lehetséges, úgy az adóalany az adóhatósággal megállapodik az adóalanyiságot eredményező tevékenységére és az adóalanyiságot nem eredményező gazdasági tevékenységére egyaránt fordított termékek és szolgáltatások megosztásának arányáról.</a:t>
            </a:r>
          </a:p>
          <a:p>
            <a:endParaRPr lang="hu-HU"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a:t>Alanyi adómentes adóalany</a:t>
            </a:r>
            <a:br>
              <a:rPr lang="hu-HU" b="1" dirty="0"/>
            </a:br>
            <a:endParaRPr lang="hu-HU" dirty="0"/>
          </a:p>
        </p:txBody>
      </p:sp>
      <p:sp>
        <p:nvSpPr>
          <p:cNvPr id="3" name="Tartalom helye 2"/>
          <p:cNvSpPr>
            <a:spLocks noGrp="1"/>
          </p:cNvSpPr>
          <p:nvPr>
            <p:ph idx="1"/>
          </p:nvPr>
        </p:nvSpPr>
        <p:spPr/>
        <p:txBody>
          <a:bodyPr>
            <a:normAutofit lnSpcReduction="10000"/>
          </a:bodyPr>
          <a:lstStyle/>
          <a:p>
            <a:r>
              <a:rPr lang="hu-HU" dirty="0"/>
              <a:t>Az alanyi adómentességet választó adóalanyt megilleti az adózás választásának joga akkor is, ha a Közösségen belülről történő termékbeszerzése a tárgyévben nem éri el a 10 000 eurót, adólevonási joggal azonban ekkor sem élhet.</a:t>
            </a:r>
          </a:p>
          <a:p>
            <a:r>
              <a:rPr lang="hu-HU" dirty="0"/>
              <a:t>Lényeges, hogy az alanyi adómentesség időszakára az adóalany a későbbiekben sem alapíthat adólevonási jogot.</a:t>
            </a:r>
          </a:p>
          <a:p>
            <a:endParaRPr lang="hu-HU"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9552" y="3212976"/>
            <a:ext cx="8229600" cy="1143000"/>
          </a:xfrm>
        </p:spPr>
        <p:txBody>
          <a:bodyPr/>
          <a:lstStyle/>
          <a:p>
            <a:r>
              <a:rPr lang="hu-HU" dirty="0" smtClean="0"/>
              <a:t>EVA</a:t>
            </a:r>
            <a:endParaRPr lang="hu-HU"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a:t>Adókulcs, bevételi küszöb és annak átlépése</a:t>
            </a:r>
            <a:endParaRPr lang="hu-HU" dirty="0"/>
          </a:p>
        </p:txBody>
      </p:sp>
      <p:sp>
        <p:nvSpPr>
          <p:cNvPr id="3" name="Tartalom helye 2"/>
          <p:cNvSpPr>
            <a:spLocks noGrp="1"/>
          </p:cNvSpPr>
          <p:nvPr>
            <p:ph idx="1"/>
          </p:nvPr>
        </p:nvSpPr>
        <p:spPr/>
        <p:txBody>
          <a:bodyPr>
            <a:normAutofit fontScale="85000" lnSpcReduction="10000"/>
          </a:bodyPr>
          <a:lstStyle/>
          <a:p>
            <a:r>
              <a:rPr lang="hu-HU" dirty="0" smtClean="0"/>
              <a:t> </a:t>
            </a:r>
            <a:r>
              <a:rPr lang="hu-HU" dirty="0"/>
              <a:t>eva mértéke 30 </a:t>
            </a:r>
            <a:r>
              <a:rPr lang="hu-HU" dirty="0" smtClean="0"/>
              <a:t>százalék, bruttó 25 millió Ft árbevétel alatt választható.</a:t>
            </a:r>
            <a:endParaRPr lang="hu-HU" dirty="0"/>
          </a:p>
          <a:p>
            <a:r>
              <a:rPr lang="hu-HU" dirty="0"/>
              <a:t>Az eva alany esetében az iparűzési adót továbbra is az adóalap fele után is meg lehet fizetni, vagyis egyszerűbben kifejezve, a szokásos adómérték esetén, az eva alanynál az iparűzési adó 1 százalék.</a:t>
            </a:r>
          </a:p>
          <a:p>
            <a:r>
              <a:rPr lang="hu-HU" dirty="0"/>
              <a:t>A bevételi határ átlépésének tételére nem becslés, hanem 50 százalék eva az érvényes. A bevételi határt átlépő utolsó tételnek nincs felső határa ettől még valószínűtlen, hogy azt ilyen drágán is megérje leadózni.</a:t>
            </a:r>
          </a:p>
          <a:p>
            <a:endParaRPr lang="hu-HU"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a:t>Bevallási határidők, közösségi adatszolgáltatás</a:t>
            </a:r>
            <a:endParaRPr lang="hu-HU" dirty="0"/>
          </a:p>
        </p:txBody>
      </p:sp>
      <p:sp>
        <p:nvSpPr>
          <p:cNvPr id="3" name="Tartalom helye 2"/>
          <p:cNvSpPr>
            <a:spLocks noGrp="1"/>
          </p:cNvSpPr>
          <p:nvPr>
            <p:ph idx="1"/>
          </p:nvPr>
        </p:nvSpPr>
        <p:spPr/>
        <p:txBody>
          <a:bodyPr>
            <a:normAutofit fontScale="55000" lnSpcReduction="20000"/>
          </a:bodyPr>
          <a:lstStyle/>
          <a:p>
            <a:r>
              <a:rPr lang="hu-HU" dirty="0"/>
              <a:t>A közösségi kereskedelmi kapcsolat esetén (általában tagországbeli adóalanynak való szolgáltatásnyújtáskor) bevallást és ez alapján összesítő elszámolást kell beküldenie az eva alanynak. Ilyenkor – lévén, hogy bevallása az év eltelt hónapjaira, vagyis törtidőszakra vonatkozik, és azt az időszakot követő hónap 20-án kell beadnia, a közösségi adatszolgáltatást az érintett negyedéves időszakra vonatkozóan kell elkészítenie és benyújtania.</a:t>
            </a:r>
          </a:p>
          <a:p>
            <a:r>
              <a:rPr lang="hu-HU" dirty="0"/>
              <a:t>A bevételi nyilvántartást vezetők február 25-ig küldik be az éves bevételi adataikról szóló </a:t>
            </a:r>
            <a:r>
              <a:rPr lang="hu-HU" dirty="0" err="1"/>
              <a:t>evabevallásukat</a:t>
            </a:r>
            <a:r>
              <a:rPr lang="hu-HU" dirty="0"/>
              <a:t>. A számviteli beszámolót készítő eva alanyok bevallási határideje változatlanul május 31. A betéti társaságok és közkereseti társaságok beszámolójukat egyszerűbb formában, kiegészítő melléklet nélkül is összeállíthatják.</a:t>
            </a:r>
          </a:p>
          <a:p>
            <a:r>
              <a:rPr lang="hu-HU" dirty="0"/>
              <a:t>Az eva alanyok az </a:t>
            </a:r>
            <a:r>
              <a:rPr lang="hu-HU" dirty="0" err="1"/>
              <a:t>evabevallásukban</a:t>
            </a:r>
            <a:r>
              <a:rPr lang="hu-HU" dirty="0"/>
              <a:t> fizetnek szakképzési hozzájárulás, de az egyéni- vagy társas vállalkozónak saját maga után ilyen kötelezettsége nem keletkezik. A jellemzően munkavállalók után fizetendő szakképzési hozzájárulás egyszerű, bár időnként furcsa eleme, hogy a keresőképtelenséget, kieső időket is figyelmen kívül hagyja az általános szabály, amely szerint a szakképzési hozzájárulást a minimálbér másfélszeresére kell vetíteni minden munkavállaló esetén.</a:t>
            </a:r>
          </a:p>
          <a:p>
            <a:endParaRPr lang="hu-H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Adóköteles jövedelmek kezelése </a:t>
            </a:r>
            <a:endParaRPr lang="hu-HU" dirty="0"/>
          </a:p>
        </p:txBody>
      </p:sp>
      <p:sp>
        <p:nvSpPr>
          <p:cNvPr id="3" name="Tartalom helye 2"/>
          <p:cNvSpPr>
            <a:spLocks noGrp="1"/>
          </p:cNvSpPr>
          <p:nvPr>
            <p:ph idx="1"/>
          </p:nvPr>
        </p:nvSpPr>
        <p:spPr/>
        <p:txBody>
          <a:bodyPr/>
          <a:lstStyle/>
          <a:p>
            <a:r>
              <a:rPr lang="hu-HU" dirty="0" smtClean="0"/>
              <a:t>„Hogyan adózik a jövedelem”?</a:t>
            </a:r>
          </a:p>
          <a:p>
            <a:pPr>
              <a:buNone/>
            </a:pPr>
            <a:r>
              <a:rPr lang="hu-HU" dirty="0" smtClean="0"/>
              <a:t>3. KÉRDÉS:</a:t>
            </a:r>
          </a:p>
          <a:p>
            <a:r>
              <a:rPr lang="hu-HU" dirty="0" smtClean="0"/>
              <a:t> együttadózó</a:t>
            </a:r>
          </a:p>
          <a:p>
            <a:r>
              <a:rPr lang="hu-HU" dirty="0" smtClean="0"/>
              <a:t> különadózó</a:t>
            </a:r>
          </a:p>
          <a:p>
            <a:r>
              <a:rPr lang="hu-HU" dirty="0" smtClean="0"/>
              <a:t> kifizető adóterhe melletti</a:t>
            </a:r>
            <a:endParaRPr lang="hu-HU"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a:t>2011-től büntetlenül lehet szüneteltetni</a:t>
            </a:r>
            <a:endParaRPr lang="hu-HU" dirty="0"/>
          </a:p>
        </p:txBody>
      </p:sp>
      <p:sp>
        <p:nvSpPr>
          <p:cNvPr id="3" name="Tartalom helye 2"/>
          <p:cNvSpPr>
            <a:spLocks noGrp="1"/>
          </p:cNvSpPr>
          <p:nvPr>
            <p:ph idx="1"/>
          </p:nvPr>
        </p:nvSpPr>
        <p:spPr/>
        <p:txBody>
          <a:bodyPr/>
          <a:lstStyle/>
          <a:p>
            <a:r>
              <a:rPr lang="hu-HU" dirty="0"/>
              <a:t>Megszűnik a kötelező vállalkozói bevétel az EVA alany egyéni vállalkozónál szüneteltetés, GYED és GYES esetén. Az egyéni vállalkozó EVA alany esetében a szüneteltetést a banknak is be kell jelenteni.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I. EGYÜTTADÓZÓ </a:t>
            </a:r>
            <a:br>
              <a:rPr lang="hu-HU" dirty="0" smtClean="0"/>
            </a:br>
            <a:r>
              <a:rPr lang="hu-HU" sz="2700" dirty="0" smtClean="0"/>
              <a:t>(nem önálló tevékenységből, önálló tevékenységből, egyéb jövedelmek)</a:t>
            </a:r>
            <a:br>
              <a:rPr lang="hu-HU" sz="2700" dirty="0" smtClean="0"/>
            </a:br>
            <a:endParaRPr lang="hu-HU" sz="2700" dirty="0"/>
          </a:p>
        </p:txBody>
      </p:sp>
      <p:sp>
        <p:nvSpPr>
          <p:cNvPr id="3" name="Tartalom helye 2"/>
          <p:cNvSpPr>
            <a:spLocks noGrp="1"/>
          </p:cNvSpPr>
          <p:nvPr>
            <p:ph idx="1"/>
          </p:nvPr>
        </p:nvSpPr>
        <p:spPr/>
        <p:txBody>
          <a:bodyPr>
            <a:normAutofit fontScale="92500" lnSpcReduction="10000"/>
          </a:bodyPr>
          <a:lstStyle/>
          <a:p>
            <a:r>
              <a:rPr lang="hu-HU" dirty="0" smtClean="0"/>
              <a:t> Beszámítanak az összevont  adóalapba</a:t>
            </a:r>
          </a:p>
          <a:p>
            <a:r>
              <a:rPr lang="hu-HU" dirty="0" smtClean="0"/>
              <a:t> Adóalap eltérítés mindig  („szuperbruttósítás” minden  jövedelemre: x1,27)</a:t>
            </a:r>
          </a:p>
          <a:p>
            <a:r>
              <a:rPr lang="hu-HU" dirty="0" smtClean="0"/>
              <a:t> Az összevont adóalap vagy  annak adója (feltételekkel)</a:t>
            </a:r>
          </a:p>
          <a:p>
            <a:r>
              <a:rPr lang="hu-HU" dirty="0" smtClean="0"/>
              <a:t>csökkenthető (pl. családi kedvezmény, adójóváírás, adókedvezmény)</a:t>
            </a:r>
          </a:p>
          <a:p>
            <a:r>
              <a:rPr lang="hu-HU" dirty="0" smtClean="0"/>
              <a:t> Év közben: adóelőleg • Adókulcs: 16%,  adóteher:    127% x 16% = 20,32%</a:t>
            </a:r>
            <a:endParaRPr lang="hu-H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II. KÜLÖNADÓZÓ</a:t>
            </a:r>
            <a:endParaRPr lang="hu-HU" dirty="0" smtClean="0"/>
          </a:p>
        </p:txBody>
      </p:sp>
      <p:sp>
        <p:nvSpPr>
          <p:cNvPr id="3" name="Tartalom helye 2"/>
          <p:cNvSpPr>
            <a:spLocks noGrp="1"/>
          </p:cNvSpPr>
          <p:nvPr>
            <p:ph idx="1"/>
          </p:nvPr>
        </p:nvSpPr>
        <p:spPr/>
        <p:txBody>
          <a:bodyPr>
            <a:normAutofit/>
          </a:bodyPr>
          <a:lstStyle/>
          <a:p>
            <a:r>
              <a:rPr lang="hu-HU" dirty="0" smtClean="0"/>
              <a:t> Nem számítandók be az  összevont adóalapba</a:t>
            </a:r>
          </a:p>
          <a:p>
            <a:r>
              <a:rPr lang="hu-HU" dirty="0" smtClean="0"/>
              <a:t> Adóalap eltérítés főszabályként nincs (kivétellel)</a:t>
            </a:r>
          </a:p>
          <a:p>
            <a:r>
              <a:rPr lang="hu-HU" dirty="0" smtClean="0"/>
              <a:t> Se az adóalap, se a fizetendő adó  kedvezményekkel nem csökkenthető</a:t>
            </a:r>
          </a:p>
          <a:p>
            <a:r>
              <a:rPr lang="hu-HU" dirty="0" smtClean="0"/>
              <a:t>•Év közben: végleges adó </a:t>
            </a:r>
          </a:p>
          <a:p>
            <a:r>
              <a:rPr lang="hu-HU" dirty="0" smtClean="0"/>
              <a:t> Adókulcs = adóteher: 16%</a:t>
            </a:r>
            <a:endParaRPr lang="hu-H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3281</Words>
  <Application>Microsoft Office PowerPoint</Application>
  <PresentationFormat>Diavetítés a képernyőre (4:3 oldalarány)</PresentationFormat>
  <Paragraphs>295</Paragraphs>
  <Slides>70</Slides>
  <Notes>0</Notes>
  <HiddenSlides>0</HiddenSlides>
  <MMClips>0</MMClips>
  <ScaleCrop>false</ScaleCrop>
  <HeadingPairs>
    <vt:vector size="4" baseType="variant">
      <vt:variant>
        <vt:lpstr>Téma</vt:lpstr>
      </vt:variant>
      <vt:variant>
        <vt:i4>1</vt:i4>
      </vt:variant>
      <vt:variant>
        <vt:lpstr>Diacímek</vt:lpstr>
      </vt:variant>
      <vt:variant>
        <vt:i4>70</vt:i4>
      </vt:variant>
    </vt:vector>
  </HeadingPairs>
  <TitlesOfParts>
    <vt:vector size="71" baseType="lpstr">
      <vt:lpstr>Office-téma</vt:lpstr>
      <vt:lpstr>2. konzultáció</vt:lpstr>
      <vt:lpstr>SZJA</vt:lpstr>
      <vt:lpstr>Személyi jövedelemadó  http://www.uni-corvinus.hu/fileadmin/user_upload/hu/tanszekek/kozgazdasagtudomanyi/tsz-penz/files/2010_11_2/Adozasi_ismeretek/ado-ea_szja_2011-tavasz_bce_Galantaine.PDF</vt:lpstr>
      <vt:lpstr>NEM BEVÉTEL</vt:lpstr>
      <vt:lpstr>ADÓMENTES BEVÉTEL</vt:lpstr>
      <vt:lpstr>Adómentes még:</vt:lpstr>
      <vt:lpstr>Adóköteles jövedelmek kezelése </vt:lpstr>
      <vt:lpstr>I. EGYÜTTADÓZÓ  (nem önálló tevékenységből, önálló tevékenységből, egyéb jövedelmek) </vt:lpstr>
      <vt:lpstr>II. KÜLÖNADÓZÓ</vt:lpstr>
      <vt:lpstr>III.  Juttatások a kifizető adóterhe mellett</vt:lpstr>
      <vt:lpstr>ÖNÁLLÓ TEVÉKENYSÉGBŐL</vt:lpstr>
      <vt:lpstr>NEM ÖNÁLLÓ TEVÉKENYSÉGBŐL</vt:lpstr>
      <vt:lpstr>ÖSSZEVONT ADÓALAP</vt:lpstr>
      <vt:lpstr>Adóköteles jövedelmek EGYÜTTADÓZÓK KÜLÖNADÓZÓK ÖSSZEVONT ADÓALAP LE: családi kedvezmény összege = kedvezménnyel csökkentett összevont  adóalap</vt:lpstr>
      <vt:lpstr>Családi kedvezmény</vt:lpstr>
      <vt:lpstr>Összevont adóalap</vt:lpstr>
      <vt:lpstr>17. dia</vt:lpstr>
      <vt:lpstr>Számított adót csökkentő tételek</vt:lpstr>
      <vt:lpstr>19. dia</vt:lpstr>
      <vt:lpstr>ADÓKEDVEZMÉNYEK KÖRE ÉS SORRENDJE</vt:lpstr>
      <vt:lpstr>21. dia</vt:lpstr>
      <vt:lpstr>Rendelkezés az adóról I.  nyilatkozattal</vt:lpstr>
      <vt:lpstr>23. dia</vt:lpstr>
      <vt:lpstr>Rendelkezés az adóról II. </vt:lpstr>
      <vt:lpstr>EGYÉNI VÁLLALKOZÓ ADÓZÁSA (SZJA-ban) </vt:lpstr>
      <vt:lpstr>A vállalkozói jövedelem szerinti adózás sémája</vt:lpstr>
      <vt:lpstr>Egyéni vállalkozó szja mértéke</vt:lpstr>
      <vt:lpstr>Vállalkozói jövedelem séma folyt.</vt:lpstr>
      <vt:lpstr>II. KÜLÖNADÓZÓ JÖVEDELMEK</vt:lpstr>
      <vt:lpstr>II/ VAGYONÁTRUHÁZÁSBÓL SZÁRMAZÓ J ö v e d e l e m =</vt:lpstr>
      <vt:lpstr>31. dia</vt:lpstr>
      <vt:lpstr>32. dia</vt:lpstr>
      <vt:lpstr>II/ TŐKEJÖVEDELMEK (adó általában 16 %, kivétel tartós befektetések 3-5: 10 %, 5 évtől: 0 %)</vt:lpstr>
      <vt:lpstr>TAO  http://portal.uni-corvinus.hu/fileadmin/user_upload/hu/tanszekek/kozgazdasagtudomanyi/tsz-penz/files/2010_11_2/Penzuegyi_kimutatasok_es_adozas/TAO2011__Irasvedett_.pdf</vt:lpstr>
      <vt:lpstr>TAO alanya</vt:lpstr>
      <vt:lpstr>36. dia</vt:lpstr>
      <vt:lpstr>37. dia</vt:lpstr>
      <vt:lpstr>38. dia</vt:lpstr>
      <vt:lpstr>39. dia</vt:lpstr>
      <vt:lpstr>40. dia</vt:lpstr>
      <vt:lpstr>41. dia</vt:lpstr>
      <vt:lpstr>42. dia</vt:lpstr>
      <vt:lpstr>43. dia</vt:lpstr>
      <vt:lpstr>44. dia</vt:lpstr>
      <vt:lpstr>45. dia</vt:lpstr>
      <vt:lpstr>46. dia</vt:lpstr>
      <vt:lpstr>47. dia</vt:lpstr>
      <vt:lpstr>48. dia</vt:lpstr>
      <vt:lpstr>49. dia</vt:lpstr>
      <vt:lpstr>50. dia</vt:lpstr>
      <vt:lpstr>51. dia</vt:lpstr>
      <vt:lpstr>52. dia</vt:lpstr>
      <vt:lpstr>53. dia</vt:lpstr>
      <vt:lpstr>ÁFA  http://portal.uni-corvinus.hu/fileadmin/user_upload/hu/tanszekek/kozgazdasagtudomanyi/tsz-penz/files/2010_11_2/Penzuegyi_kimutatasok_es_adozas/Afa_eloadas_2011__Irasvedett_.pdf</vt:lpstr>
      <vt:lpstr>55. dia</vt:lpstr>
      <vt:lpstr>56. dia</vt:lpstr>
      <vt:lpstr>57. dia</vt:lpstr>
      <vt:lpstr>58. dia</vt:lpstr>
      <vt:lpstr>59. dia</vt:lpstr>
      <vt:lpstr>Adólevonási jog az Áfa-tv.-ben </vt:lpstr>
      <vt:lpstr>Adólevonási tilalmak </vt:lpstr>
      <vt:lpstr>Adólevonási tilalmak</vt:lpstr>
      <vt:lpstr>Arányosítás, részleges tilalom </vt:lpstr>
      <vt:lpstr>Adómegosztás </vt:lpstr>
      <vt:lpstr>Az ún. levonási hányad megállapítása </vt:lpstr>
      <vt:lpstr>Alanyi adómentes adóalany </vt:lpstr>
      <vt:lpstr>EVA</vt:lpstr>
      <vt:lpstr>Adókulcs, bevételi küszöb és annak átlépése</vt:lpstr>
      <vt:lpstr>Bevallási határidők, közösségi adatszolgáltatás</vt:lpstr>
      <vt:lpstr>2011-től büntetlenül lehet szüneteltetni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konzultáció</dc:title>
  <dc:creator>Kiss Balázs</dc:creator>
  <cp:lastModifiedBy>Kiss Balázs</cp:lastModifiedBy>
  <cp:revision>15</cp:revision>
  <dcterms:created xsi:type="dcterms:W3CDTF">2011-05-22T13:19:23Z</dcterms:created>
  <dcterms:modified xsi:type="dcterms:W3CDTF">2011-05-22T15:25:03Z</dcterms:modified>
</cp:coreProperties>
</file>